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48" r:id="rId2"/>
    <p:sldId id="445" r:id="rId3"/>
    <p:sldId id="443" r:id="rId4"/>
    <p:sldId id="451" r:id="rId5"/>
    <p:sldId id="434" r:id="rId6"/>
    <p:sldId id="435" r:id="rId7"/>
    <p:sldId id="442" r:id="rId8"/>
    <p:sldId id="441" r:id="rId9"/>
    <p:sldId id="438" r:id="rId10"/>
    <p:sldId id="453" r:id="rId11"/>
    <p:sldId id="452" r:id="rId12"/>
    <p:sldId id="440" r:id="rId13"/>
    <p:sldId id="450" r:id="rId14"/>
    <p:sldId id="447" r:id="rId15"/>
    <p:sldId id="454" r:id="rId16"/>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00FF"/>
    <a:srgbClr val="FAC090"/>
    <a:srgbClr val="336699"/>
    <a:srgbClr val="D99694"/>
    <a:srgbClr val="FFCC99"/>
    <a:srgbClr val="B3A2C7"/>
    <a:srgbClr val="B9B9FF"/>
    <a:srgbClr val="0066FF"/>
    <a:srgbClr val="0066CC"/>
  </p:clrMru>
</p:presentationPr>
</file>

<file path=ppt/tableStyles.xml><?xml version="1.0" encoding="utf-8"?>
<a:tblStyleLst xmlns:a="http://schemas.openxmlformats.org/drawingml/2006/main" def="{5C22544A-7EE6-4342-B048-85BDC9FD1C3A}">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55" autoAdjust="0"/>
    <p:restoredTop sz="82616" autoAdjust="0"/>
  </p:normalViewPr>
  <p:slideViewPr>
    <p:cSldViewPr>
      <p:cViewPr>
        <p:scale>
          <a:sx n="95" d="100"/>
          <a:sy n="95" d="100"/>
        </p:scale>
        <p:origin x="-432" y="-408"/>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1046" y="-5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094EE8A-706E-4146-9386-98BBF7FBC3E3}" type="datetimeFigureOut">
              <a:rPr lang="ru-RU" smtClean="0"/>
              <a:pPr/>
              <a:t>17.10.2017</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049A973-F068-4124-81CD-210F6F0DEB0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cs typeface="+mn-cs"/>
              </a:defRPr>
            </a:lvl1pPr>
          </a:lstStyle>
          <a:p>
            <a:pPr>
              <a:defRPr/>
            </a:pPr>
            <a:fld id="{8A0B2BA3-5793-466A-AC26-B8ECA7D2EF07}" type="datetimeFigureOut">
              <a:rPr lang="ru-RU"/>
              <a:pPr>
                <a:defRPr/>
              </a:pPr>
              <a:t>17.10.2017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cs typeface="+mn-cs"/>
              </a:defRPr>
            </a:lvl1pPr>
          </a:lstStyle>
          <a:p>
            <a:pPr>
              <a:defRPr/>
            </a:pPr>
            <a:fld id="{4DBE1E7E-C369-43C1-BBC7-B176F99ECB2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If we compare these levels of concentrations in 2015 with air quality standards, we can see that in case of EU target level </a:t>
            </a:r>
            <a:r>
              <a:rPr lang="en-US" dirty="0" err="1" smtClean="0"/>
              <a:t>exceedancies</a:t>
            </a:r>
            <a:r>
              <a:rPr lang="en-US" dirty="0" smtClean="0"/>
              <a:t> can be seen in 9 countries at about 80 monitoring sites.</a:t>
            </a:r>
          </a:p>
          <a:p>
            <a:r>
              <a:rPr lang="en-US" dirty="0" smtClean="0"/>
              <a:t>In case of WHO reference level, which is much lower, </a:t>
            </a:r>
            <a:r>
              <a:rPr lang="en-US" dirty="0" err="1" smtClean="0"/>
              <a:t>exceedancies</a:t>
            </a:r>
            <a:r>
              <a:rPr lang="en-US" dirty="0" smtClean="0"/>
              <a:t> are seen in 16 countries at about 300 monitoring sites.</a:t>
            </a:r>
          </a:p>
          <a:p>
            <a:r>
              <a:rPr lang="en-US" dirty="0" smtClean="0"/>
              <a:t>Along with that significant levels of </a:t>
            </a:r>
            <a:r>
              <a:rPr lang="en-US" dirty="0" err="1" smtClean="0"/>
              <a:t>BaP</a:t>
            </a:r>
            <a:r>
              <a:rPr lang="en-US" dirty="0" smtClean="0"/>
              <a:t> and </a:t>
            </a:r>
            <a:r>
              <a:rPr lang="en-US" dirty="0" err="1" smtClean="0"/>
              <a:t>exceedancies</a:t>
            </a:r>
            <a:r>
              <a:rPr lang="en-US" dirty="0" smtClean="0"/>
              <a:t> can also take place in other countries that are not covered by measurements, for example, in eastern and southern Europe.</a:t>
            </a:r>
          </a:p>
          <a:p>
            <a:r>
              <a:rPr lang="en-US" dirty="0" smtClean="0"/>
              <a:t>In this context, the conclusion made by the previous session about exposure of population might hide the extent of the problem. Important issue here is chemical composition of PM emitted from biomass burning. As we have seen from the results of </a:t>
            </a:r>
            <a:r>
              <a:rPr lang="en-US" dirty="0" err="1" smtClean="0"/>
              <a:t>AirUse</a:t>
            </a:r>
            <a:r>
              <a:rPr lang="en-US" dirty="0" smtClean="0"/>
              <a:t> for Life project, emitted particulate matter contains not only </a:t>
            </a:r>
            <a:r>
              <a:rPr lang="en-US" dirty="0" err="1" smtClean="0"/>
              <a:t>BaP</a:t>
            </a:r>
            <a:r>
              <a:rPr lang="en-US" dirty="0" smtClean="0"/>
              <a:t>, but also many other toxic substances like other carcinogenic PAHs, dioxins and furans, and HMs that just increase adverse effects. </a:t>
            </a:r>
          </a:p>
          <a:p>
            <a:r>
              <a:rPr lang="en-US" dirty="0" smtClean="0"/>
              <a:t>So this needs more significant attention and further work on evaluation of exposure to toxic compounds in co-operation with WGE and TF on Health.  </a:t>
            </a:r>
            <a:endParaRPr lang="ru-RU" dirty="0"/>
          </a:p>
        </p:txBody>
      </p:sp>
      <p:sp>
        <p:nvSpPr>
          <p:cNvPr id="4" name="Номер слайда 3"/>
          <p:cNvSpPr>
            <a:spLocks noGrp="1"/>
          </p:cNvSpPr>
          <p:nvPr>
            <p:ph type="sldNum" sz="quarter" idx="10"/>
          </p:nvPr>
        </p:nvSpPr>
        <p:spPr/>
        <p:txBody>
          <a:bodyPr/>
          <a:lstStyle/>
          <a:p>
            <a:pPr>
              <a:defRPr/>
            </a:pPr>
            <a:fld id="{4DBE1E7E-C369-43C1-BBC7-B176F99ECB25}"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Furthermore, five countries, namely, DE, PL, IT, RO, and HU, provide in total about 65-70% of these emissions.</a:t>
            </a:r>
          </a:p>
          <a:p>
            <a:r>
              <a:rPr lang="en-US" dirty="0" smtClean="0"/>
              <a:t>And in 4 of them level of emissions in 2015 is higher than in the beginning of this period 2005-2015.</a:t>
            </a:r>
            <a:endParaRPr lang="ru-RU" dirty="0"/>
          </a:p>
        </p:txBody>
      </p:sp>
      <p:sp>
        <p:nvSpPr>
          <p:cNvPr id="4" name="Номер слайда 3"/>
          <p:cNvSpPr>
            <a:spLocks noGrp="1"/>
          </p:cNvSpPr>
          <p:nvPr>
            <p:ph type="sldNum" sz="quarter" idx="10"/>
          </p:nvPr>
        </p:nvSpPr>
        <p:spPr/>
        <p:txBody>
          <a:bodyPr/>
          <a:lstStyle/>
          <a:p>
            <a:pPr>
              <a:defRPr/>
            </a:pPr>
            <a:fld id="{4DBE1E7E-C369-43C1-BBC7-B176F99ECB25}" type="slidenum">
              <a:rPr lang="ru-RU" smtClean="0"/>
              <a:pPr>
                <a:defRPr/>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xfrm>
            <a:off x="6516216" y="6245225"/>
            <a:ext cx="2170584" cy="476250"/>
          </a:xfrm>
          <a:ln/>
        </p:spPr>
        <p:txBody>
          <a:bodyPr anchor="b" anchorCtr="0"/>
          <a:lstStyle>
            <a:lvl1pPr>
              <a:defRPr/>
            </a:lvl1pPr>
          </a:lstStyle>
          <a:p>
            <a:pPr>
              <a:defRPr/>
            </a:pPr>
            <a:fld id="{BB35A0EC-DCF3-41E3-A8E2-BD593C91FE26}" type="slidenum">
              <a:rPr lang="ru-RU" smtClean="0"/>
              <a:pPr>
                <a:defRPr/>
              </a:pPr>
              <a:t>‹#›</a:t>
            </a:fld>
            <a:endParaRPr lang="ru-RU" dirty="0"/>
          </a:p>
        </p:txBody>
      </p:sp>
      <p:sp>
        <p:nvSpPr>
          <p:cNvPr id="5" name="Прямоугольник 4"/>
          <p:cNvSpPr/>
          <p:nvPr userDrawn="1"/>
        </p:nvSpPr>
        <p:spPr>
          <a:xfrm>
            <a:off x="3714728" y="6538908"/>
            <a:ext cx="5429272" cy="307777"/>
          </a:xfrm>
          <a:prstGeom prst="rect">
            <a:avLst/>
          </a:prstGeom>
        </p:spPr>
        <p:txBody>
          <a:bodyPr wrap="square">
            <a:spAutoFit/>
          </a:bodyPr>
          <a:lstStyle/>
          <a:p>
            <a:pPr algn="r"/>
            <a:r>
              <a:rPr lang="en-US" sz="1400" i="1" dirty="0" smtClean="0">
                <a:latin typeface="Calibri" pitchFamily="34" charset="0"/>
              </a:rPr>
              <a:t>3rd TFTEI Annual Meeting Rome, October, 20, 2017</a:t>
            </a:r>
            <a:endParaRPr lang="ru-RU" sz="1400" i="1" dirty="0">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83D1811-FCA6-47F2-B786-2EA7795974F6}" type="slidenum">
              <a:rPr lang="ru-RU"/>
              <a:pPr>
                <a:defRPr/>
              </a:pPr>
              <a:t>‹#›</a:t>
            </a:fld>
            <a:endParaRPr lang="ru-RU"/>
          </a:p>
        </p:txBody>
      </p:sp>
      <p:grpSp>
        <p:nvGrpSpPr>
          <p:cNvPr id="1031" name="Group 10"/>
          <p:cNvGrpSpPr>
            <a:grpSpLocks noChangeAspect="1"/>
          </p:cNvGrpSpPr>
          <p:nvPr userDrawn="1"/>
        </p:nvGrpSpPr>
        <p:grpSpPr bwMode="auto">
          <a:xfrm>
            <a:off x="44450" y="6286500"/>
            <a:ext cx="650875" cy="561975"/>
            <a:chOff x="92" y="3959"/>
            <a:chExt cx="384" cy="333"/>
          </a:xfrm>
        </p:grpSpPr>
        <p:sp>
          <p:nvSpPr>
            <p:cNvPr id="8" name="Oval 11"/>
            <p:cNvSpPr>
              <a:spLocks noChangeAspect="1" noChangeArrowheads="1"/>
            </p:cNvSpPr>
            <p:nvPr/>
          </p:nvSpPr>
          <p:spPr bwMode="auto">
            <a:xfrm>
              <a:off x="101" y="4014"/>
              <a:ext cx="369" cy="214"/>
            </a:xfrm>
            <a:prstGeom prst="ellipse">
              <a:avLst/>
            </a:prstGeom>
            <a:solidFill>
              <a:srgbClr val="FFFFFF"/>
            </a:solidFill>
            <a:ln w="9525">
              <a:noFill/>
              <a:round/>
              <a:headEnd/>
              <a:tailEnd/>
            </a:ln>
          </p:spPr>
          <p:txBody>
            <a:bodyPr wrap="none" anchor="ctr"/>
            <a:lstStyle/>
            <a:p>
              <a:pPr>
                <a:defRPr/>
              </a:pPr>
              <a:endParaRPr lang="ru-RU" sz="2000">
                <a:latin typeface="Tahoma" pitchFamily="34" charset="0"/>
                <a:cs typeface="+mn-cs"/>
              </a:endParaRPr>
            </a:p>
          </p:txBody>
        </p:sp>
        <p:pic>
          <p:nvPicPr>
            <p:cNvPr id="1033" name="Picture 12" descr="Logo1"/>
            <p:cNvPicPr>
              <a:picLocks noChangeAspect="1" noChangeArrowheads="1"/>
            </p:cNvPicPr>
            <p:nvPr/>
          </p:nvPicPr>
          <p:blipFill>
            <a:blip r:embed="rId3" cstate="print"/>
            <a:srcRect/>
            <a:stretch>
              <a:fillRect/>
            </a:stretch>
          </p:blipFill>
          <p:spPr bwMode="auto">
            <a:xfrm>
              <a:off x="92" y="3959"/>
              <a:ext cx="384" cy="33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8596" y="1214422"/>
            <a:ext cx="8358246" cy="2339102"/>
          </a:xfrm>
          <a:prstGeom prst="rect">
            <a:avLst/>
          </a:prstGeom>
          <a:noFill/>
        </p:spPr>
        <p:txBody>
          <a:bodyPr wrap="square" rtlCol="0">
            <a:spAutoFit/>
          </a:bodyPr>
          <a:lstStyle/>
          <a:p>
            <a:endParaRPr lang="ru-RU" sz="2800" dirty="0" smtClean="0">
              <a:solidFill>
                <a:srgbClr val="3366FF"/>
              </a:solidFill>
              <a:latin typeface="Calibri" pitchFamily="34" charset="0"/>
            </a:endParaRPr>
          </a:p>
          <a:p>
            <a:pPr algn="ctr"/>
            <a:r>
              <a:rPr lang="en-US" altLang="ru-RU" sz="3000" b="1" dirty="0" smtClean="0">
                <a:solidFill>
                  <a:srgbClr val="376092"/>
                </a:solidFill>
                <a:latin typeface="Calibri" pitchFamily="34" charset="0"/>
              </a:rPr>
              <a:t>Emission and pollution trends of </a:t>
            </a:r>
            <a:r>
              <a:rPr lang="en-US" altLang="ru-RU" sz="3000" b="1" dirty="0" err="1" smtClean="0">
                <a:solidFill>
                  <a:srgbClr val="376092"/>
                </a:solidFill>
                <a:latin typeface="Calibri" pitchFamily="34" charset="0"/>
              </a:rPr>
              <a:t>BaP</a:t>
            </a:r>
            <a:r>
              <a:rPr lang="en-US" altLang="ru-RU" sz="3000" b="1" dirty="0" smtClean="0">
                <a:solidFill>
                  <a:srgbClr val="376092"/>
                </a:solidFill>
                <a:latin typeface="Calibri" pitchFamily="34" charset="0"/>
              </a:rPr>
              <a:t> (1990-2015), contribution of main source categories with emphasis on domestic combustion 	</a:t>
            </a:r>
          </a:p>
          <a:p>
            <a:endParaRPr lang="ru-RU" sz="2800" dirty="0">
              <a:solidFill>
                <a:srgbClr val="3366FF"/>
              </a:solidFill>
              <a:latin typeface="Calibri" pitchFamily="34" charset="0"/>
            </a:endParaRPr>
          </a:p>
        </p:txBody>
      </p:sp>
      <p:sp>
        <p:nvSpPr>
          <p:cNvPr id="3" name="TextBox 2"/>
          <p:cNvSpPr txBox="1"/>
          <p:nvPr/>
        </p:nvSpPr>
        <p:spPr>
          <a:xfrm>
            <a:off x="0" y="3500438"/>
            <a:ext cx="9144000" cy="784830"/>
          </a:xfrm>
          <a:prstGeom prst="rect">
            <a:avLst/>
          </a:prstGeom>
          <a:noFill/>
        </p:spPr>
        <p:txBody>
          <a:bodyPr wrap="square" rtlCol="0">
            <a:spAutoFit/>
          </a:bodyPr>
          <a:lstStyle/>
          <a:p>
            <a:pPr algn="ctr">
              <a:spcAft>
                <a:spcPts val="600"/>
              </a:spcAft>
            </a:pPr>
            <a:r>
              <a:rPr lang="en-US" sz="2000" dirty="0" smtClean="0">
                <a:latin typeface="Calibri" pitchFamily="34" charset="0"/>
              </a:rPr>
              <a:t>Sergey </a:t>
            </a:r>
            <a:r>
              <a:rPr lang="en-US" sz="2000" dirty="0" err="1" smtClean="0">
                <a:latin typeface="Calibri" pitchFamily="34" charset="0"/>
              </a:rPr>
              <a:t>Dutchak</a:t>
            </a:r>
            <a:endParaRPr lang="en-US" sz="2000" dirty="0" smtClean="0">
              <a:latin typeface="Calibri" pitchFamily="34" charset="0"/>
            </a:endParaRPr>
          </a:p>
          <a:p>
            <a:pPr algn="ctr"/>
            <a:r>
              <a:rPr lang="en-US" sz="2000" dirty="0" smtClean="0">
                <a:latin typeface="Calibri" pitchFamily="34" charset="0"/>
              </a:rPr>
              <a:t>EMEP/Meteorological Synthesizing Centre - EAST</a:t>
            </a:r>
            <a:endParaRPr lang="ru-RU" sz="2000" dirty="0">
              <a:latin typeface="Calibri" pitchFamily="34" charset="0"/>
            </a:endParaRPr>
          </a:p>
        </p:txBody>
      </p:sp>
      <p:grpSp>
        <p:nvGrpSpPr>
          <p:cNvPr id="4" name="Group 10"/>
          <p:cNvGrpSpPr>
            <a:grpSpLocks noChangeAspect="1"/>
          </p:cNvGrpSpPr>
          <p:nvPr/>
        </p:nvGrpSpPr>
        <p:grpSpPr bwMode="auto">
          <a:xfrm>
            <a:off x="3714744" y="4714884"/>
            <a:ext cx="1323823" cy="1143008"/>
            <a:chOff x="92" y="3959"/>
            <a:chExt cx="384" cy="333"/>
          </a:xfrm>
        </p:grpSpPr>
        <p:sp>
          <p:nvSpPr>
            <p:cNvPr id="5" name="Oval 11"/>
            <p:cNvSpPr>
              <a:spLocks noChangeAspect="1" noChangeArrowheads="1"/>
            </p:cNvSpPr>
            <p:nvPr/>
          </p:nvSpPr>
          <p:spPr bwMode="auto">
            <a:xfrm>
              <a:off x="101" y="4014"/>
              <a:ext cx="369" cy="214"/>
            </a:xfrm>
            <a:prstGeom prst="ellipse">
              <a:avLst/>
            </a:prstGeom>
            <a:solidFill>
              <a:srgbClr val="FFFFFF"/>
            </a:solidFill>
            <a:ln w="9525">
              <a:noFill/>
              <a:round/>
              <a:headEnd/>
              <a:tailEnd/>
            </a:ln>
          </p:spPr>
          <p:txBody>
            <a:bodyPr wrap="none" anchor="ctr"/>
            <a:lstStyle/>
            <a:p>
              <a:pPr>
                <a:defRPr/>
              </a:pPr>
              <a:endParaRPr lang="ru-RU" sz="2000">
                <a:latin typeface="Tahoma" pitchFamily="34" charset="0"/>
                <a:cs typeface="+mn-cs"/>
              </a:endParaRPr>
            </a:p>
          </p:txBody>
        </p:sp>
        <p:pic>
          <p:nvPicPr>
            <p:cNvPr id="6" name="Picture 12" descr="Logo1"/>
            <p:cNvPicPr>
              <a:picLocks noChangeAspect="1" noChangeArrowheads="1"/>
            </p:cNvPicPr>
            <p:nvPr/>
          </p:nvPicPr>
          <p:blipFill>
            <a:blip r:embed="rId2" cstate="print"/>
            <a:srcRect/>
            <a:stretch>
              <a:fillRect/>
            </a:stretch>
          </p:blipFill>
          <p:spPr bwMode="auto">
            <a:xfrm>
              <a:off x="92" y="3959"/>
              <a:ext cx="384" cy="333"/>
            </a:xfrm>
            <a:prstGeom prst="rect">
              <a:avLst/>
            </a:prstGeom>
            <a:noFill/>
            <a:ln w="9525">
              <a:noFill/>
              <a:miter lim="800000"/>
              <a:headEnd/>
              <a:tailEnd/>
            </a:ln>
          </p:spPr>
        </p:pic>
      </p:grpSp>
      <p:sp>
        <p:nvSpPr>
          <p:cNvPr id="7" name="TextBox 6"/>
          <p:cNvSpPr txBox="1"/>
          <p:nvPr/>
        </p:nvSpPr>
        <p:spPr>
          <a:xfrm>
            <a:off x="500034" y="285728"/>
            <a:ext cx="8143932" cy="400110"/>
          </a:xfrm>
          <a:prstGeom prst="rect">
            <a:avLst/>
          </a:prstGeom>
          <a:noFill/>
        </p:spPr>
        <p:txBody>
          <a:bodyPr wrap="square" rtlCol="0">
            <a:spAutoFit/>
          </a:bodyPr>
          <a:lstStyle/>
          <a:p>
            <a:pPr algn="r"/>
            <a:r>
              <a:rPr lang="en-US" sz="2000" i="1" dirty="0" smtClean="0">
                <a:latin typeface="Calibri" pitchFamily="34" charset="0"/>
              </a:rPr>
              <a:t>3rd TFTEI Annual Meeting Rome, October, 20, 2017</a:t>
            </a:r>
            <a:endParaRPr lang="ru-RU" sz="2000" i="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285852" y="785794"/>
            <a:ext cx="6143668" cy="5572164"/>
          </a:xfrm>
          <a:prstGeom prst="rect">
            <a:avLst/>
          </a:prstGeom>
          <a:noFill/>
          <a:ln w="9525">
            <a:noFill/>
            <a:miter lim="800000"/>
            <a:headEnd/>
            <a:tailEnd/>
          </a:ln>
        </p:spPr>
      </p:pic>
      <p:sp>
        <p:nvSpPr>
          <p:cNvPr id="5" name="TextBox 4"/>
          <p:cNvSpPr txBox="1"/>
          <p:nvPr/>
        </p:nvSpPr>
        <p:spPr>
          <a:xfrm>
            <a:off x="0" y="214290"/>
            <a:ext cx="9144000" cy="553998"/>
          </a:xfrm>
          <a:prstGeom prst="rect">
            <a:avLst/>
          </a:prstGeom>
          <a:noFill/>
        </p:spPr>
        <p:txBody>
          <a:bodyPr wrap="square" rtlCol="0">
            <a:spAutoFit/>
          </a:bodyPr>
          <a:lstStyle/>
          <a:p>
            <a:pPr algn="ctr"/>
            <a:r>
              <a:rPr lang="en-US" altLang="ru-RU" sz="3000" b="1" dirty="0" smtClean="0">
                <a:solidFill>
                  <a:srgbClr val="376092"/>
                </a:solidFill>
                <a:latin typeface="Calibri" pitchFamily="34" charset="0"/>
              </a:rPr>
              <a:t>Residential combustion</a:t>
            </a:r>
            <a:endParaRPr lang="ru-RU" altLang="ru-RU" sz="3000" b="1" dirty="0">
              <a:solidFill>
                <a:srgbClr val="376092"/>
              </a:solidFill>
              <a:latin typeface="Calibri" pitchFamily="34" charset="0"/>
            </a:endParaRPr>
          </a:p>
        </p:txBody>
      </p:sp>
      <p:sp>
        <p:nvSpPr>
          <p:cNvPr id="4" name="Прямоугольник 3"/>
          <p:cNvSpPr/>
          <p:nvPr/>
        </p:nvSpPr>
        <p:spPr>
          <a:xfrm>
            <a:off x="1071538" y="6488668"/>
            <a:ext cx="3643305" cy="338554"/>
          </a:xfrm>
          <a:prstGeom prst="rect">
            <a:avLst/>
          </a:prstGeom>
        </p:spPr>
        <p:txBody>
          <a:bodyPr wrap="none">
            <a:spAutoFit/>
          </a:bodyPr>
          <a:lstStyle/>
          <a:p>
            <a:r>
              <a:rPr lang="en-GB" sz="1600" i="1" dirty="0" smtClean="0">
                <a:solidFill>
                  <a:srgbClr val="993366"/>
                </a:solidFill>
                <a:latin typeface="Calibri" pitchFamily="34" charset="0"/>
              </a:rPr>
              <a:t>Source: ETC/ACM Technical Paper 2015/1 </a:t>
            </a:r>
            <a:endParaRPr lang="ru-RU" sz="1600" i="1" dirty="0">
              <a:solidFill>
                <a:srgbClr val="993366"/>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11"/>
          <p:cNvSpPr txBox="1">
            <a:spLocks noChangeArrowheads="1"/>
          </p:cNvSpPr>
          <p:nvPr/>
        </p:nvSpPr>
        <p:spPr bwMode="auto">
          <a:xfrm>
            <a:off x="3071802" y="4071942"/>
            <a:ext cx="2633662" cy="336550"/>
          </a:xfrm>
          <a:prstGeom prst="rect">
            <a:avLst/>
          </a:prstGeom>
          <a:noFill/>
          <a:ln w="9525">
            <a:noFill/>
            <a:miter lim="800000"/>
            <a:headEnd/>
            <a:tailEnd/>
          </a:ln>
        </p:spPr>
        <p:txBody>
          <a:bodyPr>
            <a:spAutoFit/>
          </a:bodyPr>
          <a:lstStyle/>
          <a:p>
            <a:pPr algn="ctr">
              <a:spcBef>
                <a:spcPct val="50000"/>
              </a:spcBef>
            </a:pPr>
            <a:r>
              <a:rPr lang="en-US" sz="1600" dirty="0" err="1">
                <a:latin typeface="Calibri" pitchFamily="34" charset="0"/>
              </a:rPr>
              <a:t>Modelling</a:t>
            </a:r>
            <a:r>
              <a:rPr lang="en-US" sz="1600" dirty="0">
                <a:latin typeface="Calibri" pitchFamily="34" charset="0"/>
              </a:rPr>
              <a:t> results for 2015</a:t>
            </a:r>
            <a:endParaRPr lang="ru-RU" sz="1600" dirty="0">
              <a:latin typeface="Calibri" pitchFamily="34" charset="0"/>
            </a:endParaRPr>
          </a:p>
        </p:txBody>
      </p:sp>
      <p:sp>
        <p:nvSpPr>
          <p:cNvPr id="17" name="Text Box 45"/>
          <p:cNvSpPr txBox="1">
            <a:spLocks noChangeArrowheads="1"/>
          </p:cNvSpPr>
          <p:nvPr/>
        </p:nvSpPr>
        <p:spPr bwMode="auto">
          <a:xfrm>
            <a:off x="571472" y="4714431"/>
            <a:ext cx="8429684" cy="1643527"/>
          </a:xfrm>
          <a:prstGeom prst="rect">
            <a:avLst/>
          </a:prstGeom>
          <a:noFill/>
          <a:ln w="9525">
            <a:noFill/>
            <a:miter lim="800000"/>
            <a:headEnd/>
            <a:tailEnd/>
          </a:ln>
        </p:spPr>
        <p:txBody>
          <a:bodyPr wrap="square">
            <a:spAutoFit/>
          </a:bodyPr>
          <a:lstStyle/>
          <a:p>
            <a:pPr marL="358775" indent="-358775">
              <a:spcBef>
                <a:spcPct val="30000"/>
              </a:spcBef>
              <a:buClr>
                <a:schemeClr val="tx2"/>
              </a:buClr>
              <a:buFontTx/>
              <a:buChar char="•"/>
            </a:pPr>
            <a:r>
              <a:rPr lang="en-US" dirty="0" smtClean="0">
                <a:latin typeface="Calibri" pitchFamily="34" charset="0"/>
              </a:rPr>
              <a:t>Germany:  “the PAHs emissions in the inventory are likely to be </a:t>
            </a:r>
            <a:r>
              <a:rPr lang="en-US" dirty="0" smtClean="0">
                <a:solidFill>
                  <a:srgbClr val="993366"/>
                </a:solidFill>
                <a:latin typeface="Calibri" pitchFamily="34" charset="0"/>
              </a:rPr>
              <a:t>overestimated</a:t>
            </a:r>
            <a:r>
              <a:rPr lang="en-US" dirty="0" smtClean="0">
                <a:latin typeface="Calibri" pitchFamily="34" charset="0"/>
              </a:rPr>
              <a:t>”</a:t>
            </a:r>
            <a:br>
              <a:rPr lang="en-US" dirty="0" smtClean="0">
                <a:latin typeface="Calibri" pitchFamily="34" charset="0"/>
              </a:rPr>
            </a:br>
            <a:r>
              <a:rPr lang="en-US" i="1" dirty="0" smtClean="0">
                <a:latin typeface="Calibri" pitchFamily="34" charset="0"/>
              </a:rPr>
              <a:t> (DE IIR, 2017)</a:t>
            </a:r>
          </a:p>
          <a:p>
            <a:pPr marL="358775" indent="-358775">
              <a:spcBef>
                <a:spcPct val="30000"/>
              </a:spcBef>
              <a:buClr>
                <a:schemeClr val="tx2"/>
              </a:buClr>
              <a:buFontTx/>
              <a:buChar char="•"/>
            </a:pPr>
            <a:r>
              <a:rPr lang="en-US" dirty="0" smtClean="0">
                <a:latin typeface="Calibri" pitchFamily="34" charset="0"/>
              </a:rPr>
              <a:t>”</a:t>
            </a:r>
            <a:r>
              <a:rPr lang="en-US" dirty="0" smtClean="0">
                <a:solidFill>
                  <a:srgbClr val="993366"/>
                </a:solidFill>
                <a:latin typeface="Calibri" pitchFamily="34" charset="0"/>
              </a:rPr>
              <a:t>Underestimation</a:t>
            </a:r>
            <a:r>
              <a:rPr lang="en-US" dirty="0" smtClean="0">
                <a:latin typeface="Calibri" pitchFamily="34" charset="0"/>
              </a:rPr>
              <a:t> of </a:t>
            </a:r>
            <a:r>
              <a:rPr lang="en-US" dirty="0" err="1" smtClean="0">
                <a:latin typeface="Calibri" pitchFamily="34" charset="0"/>
              </a:rPr>
              <a:t>BaP</a:t>
            </a:r>
            <a:r>
              <a:rPr lang="en-US" dirty="0" smtClean="0">
                <a:latin typeface="Calibri" pitchFamily="34" charset="0"/>
              </a:rPr>
              <a:t> emissions of France” </a:t>
            </a:r>
            <a:br>
              <a:rPr lang="en-US" dirty="0" smtClean="0">
                <a:latin typeface="Calibri" pitchFamily="34" charset="0"/>
              </a:rPr>
            </a:br>
            <a:r>
              <a:rPr lang="en-US" dirty="0" smtClean="0">
                <a:latin typeface="Calibri" pitchFamily="34" charset="0"/>
              </a:rPr>
              <a:t>CHIMERE </a:t>
            </a:r>
            <a:r>
              <a:rPr lang="en-US" dirty="0" err="1" smtClean="0">
                <a:latin typeface="Calibri" pitchFamily="34" charset="0"/>
              </a:rPr>
              <a:t>modelling</a:t>
            </a:r>
            <a:r>
              <a:rPr lang="en-US" dirty="0" smtClean="0">
                <a:latin typeface="Calibri" pitchFamily="34" charset="0"/>
              </a:rPr>
              <a:t> study (</a:t>
            </a:r>
            <a:r>
              <a:rPr lang="en-US" i="1" dirty="0" err="1" smtClean="0">
                <a:latin typeface="Calibri" pitchFamily="34" charset="0"/>
              </a:rPr>
              <a:t>Florian</a:t>
            </a:r>
            <a:r>
              <a:rPr lang="en-US" i="1" dirty="0" smtClean="0">
                <a:latin typeface="Calibri" pitchFamily="34" charset="0"/>
              </a:rPr>
              <a:t> </a:t>
            </a:r>
            <a:r>
              <a:rPr lang="en-US" i="1" dirty="0" err="1" smtClean="0">
                <a:latin typeface="Calibri" pitchFamily="34" charset="0"/>
              </a:rPr>
              <a:t>Couvidat</a:t>
            </a:r>
            <a:r>
              <a:rPr lang="en-US" i="1" dirty="0" smtClean="0">
                <a:latin typeface="Calibri" pitchFamily="34" charset="0"/>
              </a:rPr>
              <a:t>, TFMM meeting, 2017</a:t>
            </a:r>
            <a:r>
              <a:rPr lang="en-US" dirty="0" smtClean="0">
                <a:latin typeface="Calibri" pitchFamily="34" charset="0"/>
              </a:rPr>
              <a:t>)</a:t>
            </a:r>
          </a:p>
          <a:p>
            <a:pPr marL="358775" indent="-358775">
              <a:spcBef>
                <a:spcPct val="30000"/>
              </a:spcBef>
              <a:buClr>
                <a:schemeClr val="tx2"/>
              </a:buClr>
            </a:pPr>
            <a:r>
              <a:rPr lang="en-US" dirty="0" smtClean="0">
                <a:solidFill>
                  <a:srgbClr val="0033CC"/>
                </a:solidFill>
                <a:latin typeface="Calibri" pitchFamily="34" charset="0"/>
              </a:rPr>
              <a:t>	</a:t>
            </a:r>
            <a:endParaRPr lang="en-US" dirty="0">
              <a:solidFill>
                <a:srgbClr val="993366"/>
              </a:solidFill>
              <a:latin typeface="Calibri" pitchFamily="34" charset="0"/>
            </a:endParaRPr>
          </a:p>
        </p:txBody>
      </p:sp>
      <p:sp>
        <p:nvSpPr>
          <p:cNvPr id="21" name="Прямоугольник 4"/>
          <p:cNvSpPr>
            <a:spLocks noChangeArrowheads="1"/>
          </p:cNvSpPr>
          <p:nvPr/>
        </p:nvSpPr>
        <p:spPr bwMode="auto">
          <a:xfrm>
            <a:off x="0" y="115888"/>
            <a:ext cx="9144000" cy="1292662"/>
          </a:xfrm>
          <a:prstGeom prst="rect">
            <a:avLst/>
          </a:prstGeom>
          <a:noFill/>
          <a:ln w="9525" algn="ctr">
            <a:noFill/>
            <a:miter lim="800000"/>
            <a:headEnd/>
            <a:tailEnd/>
          </a:ln>
        </p:spPr>
        <p:txBody>
          <a:bodyPr>
            <a:spAutoFit/>
          </a:bodyPr>
          <a:lstStyle/>
          <a:p>
            <a:pPr algn="ctr">
              <a:spcBef>
                <a:spcPct val="50000"/>
              </a:spcBef>
            </a:pPr>
            <a:r>
              <a:rPr lang="en-US" altLang="ru-RU" sz="2800" b="1" dirty="0" smtClean="0">
                <a:solidFill>
                  <a:srgbClr val="376092"/>
                </a:solidFill>
                <a:latin typeface="Calibri" pitchFamily="34" charset="0"/>
              </a:rPr>
              <a:t>Uncertainties of emission data </a:t>
            </a:r>
          </a:p>
          <a:p>
            <a:pPr algn="ctr">
              <a:spcBef>
                <a:spcPct val="50000"/>
              </a:spcBef>
            </a:pPr>
            <a:r>
              <a:rPr lang="en-US" altLang="ru-RU" sz="400" b="1" dirty="0" smtClean="0">
                <a:solidFill>
                  <a:srgbClr val="376092"/>
                </a:solidFill>
                <a:latin typeface="Calibri" pitchFamily="34" charset="0"/>
              </a:rPr>
              <a:t/>
            </a:r>
            <a:br>
              <a:rPr lang="en-US" altLang="ru-RU" sz="400" b="1" dirty="0" smtClean="0">
                <a:solidFill>
                  <a:srgbClr val="376092"/>
                </a:solidFill>
                <a:latin typeface="Calibri" pitchFamily="34" charset="0"/>
              </a:rPr>
            </a:br>
            <a:r>
              <a:rPr lang="en-US" altLang="ru-RU" sz="2200" dirty="0" err="1" smtClean="0">
                <a:solidFill>
                  <a:srgbClr val="376092"/>
                </a:solidFill>
                <a:latin typeface="Calibri" pitchFamily="34" charset="0"/>
              </a:rPr>
              <a:t>BaP</a:t>
            </a:r>
            <a:r>
              <a:rPr lang="en-US" altLang="ru-RU" sz="2200" dirty="0" smtClean="0">
                <a:solidFill>
                  <a:srgbClr val="376092"/>
                </a:solidFill>
                <a:latin typeface="Calibri" pitchFamily="34" charset="0"/>
              </a:rPr>
              <a:t> </a:t>
            </a:r>
            <a:r>
              <a:rPr lang="en-US" altLang="ru-RU" sz="2200" dirty="0">
                <a:solidFill>
                  <a:srgbClr val="376092"/>
                </a:solidFill>
                <a:latin typeface="Calibri" pitchFamily="34" charset="0"/>
              </a:rPr>
              <a:t>pollution in the EMEP countries: </a:t>
            </a:r>
            <a:r>
              <a:rPr lang="en-US" altLang="ru-RU" sz="2200" dirty="0" smtClean="0">
                <a:solidFill>
                  <a:srgbClr val="376092"/>
                </a:solidFill>
                <a:latin typeface="Calibri" pitchFamily="34" charset="0"/>
              </a:rPr>
              <a:t/>
            </a:r>
            <a:br>
              <a:rPr lang="en-US" altLang="ru-RU" sz="2200" dirty="0" smtClean="0">
                <a:solidFill>
                  <a:srgbClr val="376092"/>
                </a:solidFill>
                <a:latin typeface="Calibri" pitchFamily="34" charset="0"/>
              </a:rPr>
            </a:br>
            <a:r>
              <a:rPr lang="en-US" altLang="ru-RU" sz="2200" dirty="0" smtClean="0">
                <a:solidFill>
                  <a:srgbClr val="376092"/>
                </a:solidFill>
                <a:latin typeface="Calibri" pitchFamily="34" charset="0"/>
              </a:rPr>
              <a:t>discrepancies between </a:t>
            </a:r>
            <a:r>
              <a:rPr lang="en-US" altLang="ru-RU" sz="2200" dirty="0" err="1" smtClean="0">
                <a:solidFill>
                  <a:srgbClr val="376092"/>
                </a:solidFill>
                <a:latin typeface="Calibri" pitchFamily="34" charset="0"/>
              </a:rPr>
              <a:t>modelling</a:t>
            </a:r>
            <a:r>
              <a:rPr lang="en-US" altLang="ru-RU" sz="2200" dirty="0" smtClean="0">
                <a:solidFill>
                  <a:srgbClr val="376092"/>
                </a:solidFill>
                <a:latin typeface="Calibri" pitchFamily="34" charset="0"/>
              </a:rPr>
              <a:t> and measurements </a:t>
            </a:r>
            <a:endParaRPr lang="ru-RU" altLang="ru-RU" sz="2200" dirty="0">
              <a:solidFill>
                <a:srgbClr val="376092"/>
              </a:solidFill>
              <a:latin typeface="Calibri" pitchFamily="34" charset="0"/>
            </a:endParaRPr>
          </a:p>
        </p:txBody>
      </p:sp>
      <p:grpSp>
        <p:nvGrpSpPr>
          <p:cNvPr id="72" name="Группа 71"/>
          <p:cNvGrpSpPr/>
          <p:nvPr/>
        </p:nvGrpSpPr>
        <p:grpSpPr>
          <a:xfrm>
            <a:off x="357158" y="1520814"/>
            <a:ext cx="1890216" cy="2781260"/>
            <a:chOff x="3786182" y="1180256"/>
            <a:chExt cx="1890216" cy="2781260"/>
          </a:xfrm>
        </p:grpSpPr>
        <p:sp>
          <p:nvSpPr>
            <p:cNvPr id="69" name="Rectangle 9"/>
            <p:cNvSpPr>
              <a:spLocks noChangeArrowheads="1"/>
            </p:cNvSpPr>
            <p:nvPr/>
          </p:nvSpPr>
          <p:spPr bwMode="auto">
            <a:xfrm>
              <a:off x="4293481" y="1564847"/>
              <a:ext cx="1382917" cy="2046287"/>
            </a:xfrm>
            <a:prstGeom prst="rect">
              <a:avLst/>
            </a:prstGeom>
            <a:noFill/>
            <a:ln w="5">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70" name="Rectangle 10"/>
            <p:cNvSpPr>
              <a:spLocks noChangeArrowheads="1"/>
            </p:cNvSpPr>
            <p:nvPr/>
          </p:nvSpPr>
          <p:spPr bwMode="auto">
            <a:xfrm>
              <a:off x="4419096" y="3509534"/>
              <a:ext cx="180975" cy="101600"/>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71" name="Rectangle 11"/>
            <p:cNvSpPr>
              <a:spLocks noChangeArrowheads="1"/>
            </p:cNvSpPr>
            <p:nvPr/>
          </p:nvSpPr>
          <p:spPr bwMode="auto">
            <a:xfrm>
              <a:off x="5035046" y="3517472"/>
              <a:ext cx="180975" cy="93662"/>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74" name="Rectangle 14"/>
            <p:cNvSpPr>
              <a:spLocks noChangeArrowheads="1"/>
            </p:cNvSpPr>
            <p:nvPr/>
          </p:nvSpPr>
          <p:spPr bwMode="auto">
            <a:xfrm>
              <a:off x="4600071" y="3255534"/>
              <a:ext cx="174625" cy="355600"/>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75" name="Rectangle 15"/>
            <p:cNvSpPr>
              <a:spLocks noChangeArrowheads="1"/>
            </p:cNvSpPr>
            <p:nvPr/>
          </p:nvSpPr>
          <p:spPr bwMode="auto">
            <a:xfrm>
              <a:off x="5216021" y="3263472"/>
              <a:ext cx="174625" cy="347662"/>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86" name="Line 26"/>
            <p:cNvSpPr>
              <a:spLocks noChangeShapeType="1"/>
            </p:cNvSpPr>
            <p:nvPr/>
          </p:nvSpPr>
          <p:spPr bwMode="auto">
            <a:xfrm flipV="1">
              <a:off x="4293663" y="3611134"/>
              <a:ext cx="1588" cy="476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87" name="Line 27"/>
            <p:cNvSpPr>
              <a:spLocks noChangeShapeType="1"/>
            </p:cNvSpPr>
            <p:nvPr/>
          </p:nvSpPr>
          <p:spPr bwMode="auto">
            <a:xfrm flipV="1">
              <a:off x="4909613" y="3611134"/>
              <a:ext cx="1588" cy="476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88" name="Line 28"/>
            <p:cNvSpPr>
              <a:spLocks noChangeShapeType="1"/>
            </p:cNvSpPr>
            <p:nvPr/>
          </p:nvSpPr>
          <p:spPr bwMode="auto">
            <a:xfrm flipV="1">
              <a:off x="5525563" y="3611134"/>
              <a:ext cx="1588" cy="476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89" name="Rectangle 29"/>
            <p:cNvSpPr>
              <a:spLocks noChangeArrowheads="1"/>
            </p:cNvSpPr>
            <p:nvPr/>
          </p:nvSpPr>
          <p:spPr bwMode="auto">
            <a:xfrm>
              <a:off x="4104762" y="3525409"/>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000000"/>
                  </a:solidFill>
                  <a:effectLst/>
                  <a:latin typeface="Calibri" pitchFamily="34" charset="0"/>
                </a:rPr>
                <a:t>0</a:t>
              </a:r>
              <a:endParaRPr kumimoji="0" lang="ru-RU" sz="1400" i="0" u="none" strike="noStrike" cap="none" normalizeH="0" baseline="0" dirty="0" smtClean="0">
                <a:ln>
                  <a:noFill/>
                </a:ln>
                <a:solidFill>
                  <a:schemeClr val="tx1"/>
                </a:solidFill>
                <a:effectLst/>
                <a:latin typeface="Calibri" pitchFamily="34" charset="0"/>
              </a:endParaRPr>
            </a:p>
          </p:txBody>
        </p:sp>
        <p:sp>
          <p:nvSpPr>
            <p:cNvPr id="90" name="Rectangle 30"/>
            <p:cNvSpPr>
              <a:spLocks noChangeArrowheads="1"/>
            </p:cNvSpPr>
            <p:nvPr/>
          </p:nvSpPr>
          <p:spPr bwMode="auto">
            <a:xfrm>
              <a:off x="4104762" y="2845959"/>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smtClean="0">
                  <a:ln>
                    <a:noFill/>
                  </a:ln>
                  <a:solidFill>
                    <a:srgbClr val="000000"/>
                  </a:solidFill>
                  <a:effectLst/>
                  <a:latin typeface="Calibri" pitchFamily="34" charset="0"/>
                </a:rPr>
                <a:t>1</a:t>
              </a:r>
              <a:endParaRPr kumimoji="0" lang="ru-RU" sz="1400" i="0" u="none" strike="noStrike" cap="none" normalizeH="0" baseline="0" smtClean="0">
                <a:ln>
                  <a:noFill/>
                </a:ln>
                <a:solidFill>
                  <a:schemeClr val="tx1"/>
                </a:solidFill>
                <a:effectLst/>
                <a:latin typeface="Calibri" pitchFamily="34" charset="0"/>
              </a:endParaRPr>
            </a:p>
          </p:txBody>
        </p:sp>
        <p:sp>
          <p:nvSpPr>
            <p:cNvPr id="91" name="Rectangle 31"/>
            <p:cNvSpPr>
              <a:spLocks noChangeArrowheads="1"/>
            </p:cNvSpPr>
            <p:nvPr/>
          </p:nvSpPr>
          <p:spPr bwMode="auto">
            <a:xfrm>
              <a:off x="4104762" y="2158572"/>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smtClean="0">
                  <a:ln>
                    <a:noFill/>
                  </a:ln>
                  <a:solidFill>
                    <a:srgbClr val="000000"/>
                  </a:solidFill>
                  <a:effectLst/>
                  <a:latin typeface="Calibri" pitchFamily="34" charset="0"/>
                </a:rPr>
                <a:t>2</a:t>
              </a:r>
              <a:endParaRPr kumimoji="0" lang="ru-RU" sz="1400" i="0" u="none" strike="noStrike" cap="none" normalizeH="0" baseline="0" smtClean="0">
                <a:ln>
                  <a:noFill/>
                </a:ln>
                <a:solidFill>
                  <a:schemeClr val="tx1"/>
                </a:solidFill>
                <a:effectLst/>
                <a:latin typeface="Calibri" pitchFamily="34" charset="0"/>
              </a:endParaRPr>
            </a:p>
          </p:txBody>
        </p:sp>
        <p:sp>
          <p:nvSpPr>
            <p:cNvPr id="92" name="Rectangle 32"/>
            <p:cNvSpPr>
              <a:spLocks noChangeArrowheads="1"/>
            </p:cNvSpPr>
            <p:nvPr/>
          </p:nvSpPr>
          <p:spPr bwMode="auto">
            <a:xfrm>
              <a:off x="4104762" y="1479122"/>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smtClean="0">
                  <a:ln>
                    <a:noFill/>
                  </a:ln>
                  <a:solidFill>
                    <a:srgbClr val="000000"/>
                  </a:solidFill>
                  <a:effectLst/>
                  <a:latin typeface="Calibri" pitchFamily="34" charset="0"/>
                </a:rPr>
                <a:t>3</a:t>
              </a:r>
              <a:endParaRPr kumimoji="0" lang="ru-RU" sz="1400" i="0" u="none" strike="noStrike" cap="none" normalizeH="0" baseline="0" smtClean="0">
                <a:ln>
                  <a:noFill/>
                </a:ln>
                <a:solidFill>
                  <a:schemeClr val="tx1"/>
                </a:solidFill>
                <a:effectLst/>
                <a:latin typeface="Calibri" pitchFamily="34" charset="0"/>
              </a:endParaRPr>
            </a:p>
          </p:txBody>
        </p:sp>
        <p:sp>
          <p:nvSpPr>
            <p:cNvPr id="93" name="Rectangle 33"/>
            <p:cNvSpPr>
              <a:spLocks noChangeArrowheads="1"/>
            </p:cNvSpPr>
            <p:nvPr/>
          </p:nvSpPr>
          <p:spPr bwMode="auto">
            <a:xfrm>
              <a:off x="4348556" y="3746072"/>
              <a:ext cx="39914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rPr>
                <a:t>Spain</a:t>
              </a:r>
              <a:endParaRPr kumimoji="0" lang="ru-RU" sz="1400" i="0" u="none" strike="noStrike" cap="none" normalizeH="0" baseline="0" dirty="0" smtClean="0">
                <a:ln>
                  <a:noFill/>
                </a:ln>
                <a:solidFill>
                  <a:schemeClr val="tx1"/>
                </a:solidFill>
                <a:effectLst/>
                <a:latin typeface="Calibri" pitchFamily="34" charset="0"/>
              </a:endParaRPr>
            </a:p>
          </p:txBody>
        </p:sp>
        <p:sp>
          <p:nvSpPr>
            <p:cNvPr id="94" name="Rectangle 34"/>
            <p:cNvSpPr>
              <a:spLocks noChangeArrowheads="1"/>
            </p:cNvSpPr>
            <p:nvPr/>
          </p:nvSpPr>
          <p:spPr bwMode="auto">
            <a:xfrm>
              <a:off x="4890580" y="3746072"/>
              <a:ext cx="66832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rPr>
                <a:t>Germany</a:t>
              </a:r>
              <a:endParaRPr kumimoji="0" lang="ru-RU" sz="1400" i="0" u="none" strike="noStrike" cap="none" normalizeH="0" baseline="0" dirty="0" smtClean="0">
                <a:ln>
                  <a:noFill/>
                </a:ln>
                <a:solidFill>
                  <a:schemeClr val="tx1"/>
                </a:solidFill>
                <a:effectLst/>
                <a:latin typeface="Calibri" pitchFamily="34" charset="0"/>
              </a:endParaRPr>
            </a:p>
          </p:txBody>
        </p:sp>
        <p:sp>
          <p:nvSpPr>
            <p:cNvPr id="97" name="Rectangle 37"/>
            <p:cNvSpPr>
              <a:spLocks noChangeArrowheads="1"/>
            </p:cNvSpPr>
            <p:nvPr/>
          </p:nvSpPr>
          <p:spPr bwMode="auto">
            <a:xfrm rot="16200000">
              <a:off x="3349834" y="2386245"/>
              <a:ext cx="115153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err="1" smtClean="0">
                  <a:ln>
                    <a:noFill/>
                  </a:ln>
                  <a:solidFill>
                    <a:srgbClr val="000000"/>
                  </a:solidFill>
                  <a:effectLst/>
                  <a:latin typeface="Calibri" pitchFamily="34" charset="0"/>
                </a:rPr>
                <a:t>BaP</a:t>
              </a:r>
              <a:r>
                <a:rPr kumimoji="0" lang="ru-RU" sz="1400" i="0" u="none" strike="noStrike" cap="none" normalizeH="0" baseline="0" dirty="0" smtClean="0">
                  <a:ln>
                    <a:noFill/>
                  </a:ln>
                  <a:solidFill>
                    <a:srgbClr val="000000"/>
                  </a:solidFill>
                  <a:effectLst/>
                  <a:latin typeface="Calibri" pitchFamily="34" charset="0"/>
                </a:rPr>
                <a:t> in </a:t>
              </a:r>
              <a:r>
                <a:rPr kumimoji="0" lang="ru-RU" sz="1400" i="0" u="none" strike="noStrike" cap="none" normalizeH="0" baseline="0" dirty="0" err="1" smtClean="0">
                  <a:ln>
                    <a:noFill/>
                  </a:ln>
                  <a:solidFill>
                    <a:srgbClr val="000000"/>
                  </a:solidFill>
                  <a:effectLst/>
                  <a:latin typeface="Calibri" pitchFamily="34" charset="0"/>
                </a:rPr>
                <a:t>air</a:t>
              </a:r>
              <a:r>
                <a:rPr kumimoji="0" lang="ru-RU" sz="1400" i="0" u="none" strike="noStrike" cap="none" normalizeH="0" baseline="0" dirty="0" smtClean="0">
                  <a:ln>
                    <a:noFill/>
                  </a:ln>
                  <a:solidFill>
                    <a:srgbClr val="000000"/>
                  </a:solidFill>
                  <a:effectLst/>
                  <a:latin typeface="Calibri" pitchFamily="34" charset="0"/>
                </a:rPr>
                <a:t>, </a:t>
              </a:r>
              <a:r>
                <a:rPr kumimoji="0" lang="ru-RU" sz="1400" i="0" u="none" strike="noStrike" cap="none" normalizeH="0" baseline="0" dirty="0" err="1" smtClean="0">
                  <a:ln>
                    <a:noFill/>
                  </a:ln>
                  <a:solidFill>
                    <a:srgbClr val="000000"/>
                  </a:solidFill>
                  <a:effectLst/>
                  <a:latin typeface="Calibri" pitchFamily="34" charset="0"/>
                </a:rPr>
                <a:t>ng</a:t>
              </a:r>
              <a:r>
                <a:rPr kumimoji="0" lang="ru-RU" sz="1400" i="0" u="none" strike="noStrike" cap="none" normalizeH="0" baseline="0" dirty="0" smtClean="0">
                  <a:ln>
                    <a:noFill/>
                  </a:ln>
                  <a:solidFill>
                    <a:srgbClr val="000000"/>
                  </a:solidFill>
                  <a:effectLst/>
                  <a:latin typeface="Calibri" pitchFamily="34" charset="0"/>
                </a:rPr>
                <a:t>/</a:t>
              </a:r>
              <a:r>
                <a:rPr kumimoji="0" lang="ru-RU" sz="1400" i="0" u="none" strike="noStrike" cap="none" normalizeH="0" baseline="0" dirty="0" err="1" smtClean="0">
                  <a:ln>
                    <a:noFill/>
                  </a:ln>
                  <a:solidFill>
                    <a:srgbClr val="000000"/>
                  </a:solidFill>
                  <a:effectLst/>
                  <a:latin typeface="Calibri" pitchFamily="34" charset="0"/>
                </a:rPr>
                <a:t>m</a:t>
              </a:r>
              <a:endParaRPr kumimoji="0" lang="ru-RU" sz="1400" i="0" u="none" strike="noStrike" cap="none" normalizeH="0" baseline="0" dirty="0" smtClean="0">
                <a:ln>
                  <a:noFill/>
                </a:ln>
                <a:solidFill>
                  <a:schemeClr val="tx1"/>
                </a:solidFill>
                <a:effectLst/>
                <a:latin typeface="Calibri" pitchFamily="34" charset="0"/>
              </a:endParaRPr>
            </a:p>
          </p:txBody>
        </p:sp>
        <p:sp>
          <p:nvSpPr>
            <p:cNvPr id="98" name="Rectangle 38"/>
            <p:cNvSpPr>
              <a:spLocks noChangeArrowheads="1"/>
            </p:cNvSpPr>
            <p:nvPr/>
          </p:nvSpPr>
          <p:spPr bwMode="auto">
            <a:xfrm rot="16200000">
              <a:off x="3839241" y="1764253"/>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rgbClr val="000000"/>
                  </a:solidFill>
                  <a:effectLst/>
                  <a:latin typeface="Calibri" pitchFamily="34" charset="0"/>
                </a:rPr>
                <a:t>3</a:t>
              </a:r>
              <a:endParaRPr kumimoji="0" lang="ru-RU" sz="1200" i="0" u="none" strike="noStrike" cap="none" normalizeH="0" baseline="0" dirty="0" smtClean="0">
                <a:ln>
                  <a:noFill/>
                </a:ln>
                <a:solidFill>
                  <a:schemeClr val="tx1"/>
                </a:solidFill>
                <a:effectLst/>
                <a:latin typeface="Calibri" pitchFamily="34" charset="0"/>
              </a:endParaRPr>
            </a:p>
          </p:txBody>
        </p:sp>
        <p:sp>
          <p:nvSpPr>
            <p:cNvPr id="104" name="Text Box 45"/>
            <p:cNvSpPr txBox="1">
              <a:spLocks noChangeArrowheads="1"/>
            </p:cNvSpPr>
            <p:nvPr/>
          </p:nvSpPr>
          <p:spPr bwMode="auto">
            <a:xfrm>
              <a:off x="4176200" y="1180256"/>
              <a:ext cx="1500198" cy="338554"/>
            </a:xfrm>
            <a:prstGeom prst="rect">
              <a:avLst/>
            </a:prstGeom>
            <a:noFill/>
            <a:ln w="9525">
              <a:noFill/>
              <a:miter lim="800000"/>
              <a:headEnd/>
              <a:tailEnd/>
            </a:ln>
          </p:spPr>
          <p:txBody>
            <a:bodyPr wrap="square">
              <a:spAutoFit/>
            </a:bodyPr>
            <a:lstStyle/>
            <a:p>
              <a:pPr marL="358775" indent="-358775">
                <a:spcBef>
                  <a:spcPct val="30000"/>
                </a:spcBef>
                <a:buClr>
                  <a:schemeClr val="tx2"/>
                </a:buClr>
              </a:pPr>
              <a:r>
                <a:rPr lang="en-US" sz="1600" dirty="0" err="1" smtClean="0">
                  <a:solidFill>
                    <a:srgbClr val="993366"/>
                  </a:solidFill>
                  <a:latin typeface="Calibri" pitchFamily="34" charset="0"/>
                </a:rPr>
                <a:t>Overprediction</a:t>
              </a:r>
              <a:endParaRPr lang="en-US" sz="1600" dirty="0">
                <a:solidFill>
                  <a:srgbClr val="993366"/>
                </a:solidFill>
                <a:latin typeface="Calibri" pitchFamily="34" charset="0"/>
              </a:endParaRPr>
            </a:p>
          </p:txBody>
        </p:sp>
        <p:sp>
          <p:nvSpPr>
            <p:cNvPr id="106" name="Rectangle 40"/>
            <p:cNvSpPr>
              <a:spLocks noChangeArrowheads="1"/>
            </p:cNvSpPr>
            <p:nvPr/>
          </p:nvSpPr>
          <p:spPr bwMode="auto">
            <a:xfrm>
              <a:off x="4455455" y="1733124"/>
              <a:ext cx="111125" cy="109537"/>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107" name="Rectangle 41"/>
            <p:cNvSpPr>
              <a:spLocks noChangeArrowheads="1"/>
            </p:cNvSpPr>
            <p:nvPr/>
          </p:nvSpPr>
          <p:spPr bwMode="auto">
            <a:xfrm>
              <a:off x="4606268" y="1661686"/>
              <a:ext cx="28283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err="1" smtClean="0">
                  <a:ln>
                    <a:noFill/>
                  </a:ln>
                  <a:solidFill>
                    <a:srgbClr val="000000"/>
                  </a:solidFill>
                  <a:effectLst/>
                  <a:latin typeface="Calibri" pitchFamily="34" charset="0"/>
                </a:rPr>
                <a:t>Obs</a:t>
              </a:r>
              <a:endParaRPr kumimoji="0" lang="ru-RU" sz="1400" i="0" u="none" strike="noStrike" cap="none" normalizeH="0" baseline="0" dirty="0" smtClean="0">
                <a:ln>
                  <a:noFill/>
                </a:ln>
                <a:solidFill>
                  <a:schemeClr val="tx1"/>
                </a:solidFill>
                <a:effectLst/>
                <a:latin typeface="Calibri" pitchFamily="34" charset="0"/>
              </a:endParaRPr>
            </a:p>
          </p:txBody>
        </p:sp>
        <p:sp>
          <p:nvSpPr>
            <p:cNvPr id="108" name="Rectangle 42"/>
            <p:cNvSpPr>
              <a:spLocks noChangeArrowheads="1"/>
            </p:cNvSpPr>
            <p:nvPr/>
          </p:nvSpPr>
          <p:spPr bwMode="auto">
            <a:xfrm>
              <a:off x="4456003" y="1996639"/>
              <a:ext cx="111125" cy="109537"/>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109" name="Rectangle 43"/>
            <p:cNvSpPr>
              <a:spLocks noChangeArrowheads="1"/>
            </p:cNvSpPr>
            <p:nvPr/>
          </p:nvSpPr>
          <p:spPr bwMode="auto">
            <a:xfrm>
              <a:off x="4618975" y="1925201"/>
              <a:ext cx="34304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err="1" smtClean="0">
                  <a:ln>
                    <a:noFill/>
                  </a:ln>
                  <a:solidFill>
                    <a:srgbClr val="000000"/>
                  </a:solidFill>
                  <a:effectLst/>
                  <a:latin typeface="Calibri" pitchFamily="34" charset="0"/>
                </a:rPr>
                <a:t>Mod</a:t>
              </a:r>
              <a:endParaRPr kumimoji="0" lang="ru-RU" sz="1400" i="0" u="none" strike="noStrike" cap="none" normalizeH="0" baseline="0" dirty="0" smtClean="0">
                <a:ln>
                  <a:noFill/>
                </a:ln>
                <a:solidFill>
                  <a:schemeClr val="tx1"/>
                </a:solidFill>
                <a:effectLst/>
                <a:latin typeface="Calibri" pitchFamily="34" charset="0"/>
              </a:endParaRPr>
            </a:p>
          </p:txBody>
        </p:sp>
        <p:sp>
          <p:nvSpPr>
            <p:cNvPr id="110" name="Line 18"/>
            <p:cNvSpPr>
              <a:spLocks noChangeShapeType="1"/>
            </p:cNvSpPr>
            <p:nvPr/>
          </p:nvSpPr>
          <p:spPr bwMode="auto">
            <a:xfrm>
              <a:off x="4297392" y="1560104"/>
              <a:ext cx="1588" cy="2046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114" name="Line 24"/>
            <p:cNvSpPr>
              <a:spLocks noChangeShapeType="1"/>
            </p:cNvSpPr>
            <p:nvPr/>
          </p:nvSpPr>
          <p:spPr bwMode="auto">
            <a:xfrm flipV="1">
              <a:off x="4297392" y="3606391"/>
              <a:ext cx="1588" cy="476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116" name="Line 6"/>
            <p:cNvSpPr>
              <a:spLocks noChangeShapeType="1"/>
            </p:cNvSpPr>
            <p:nvPr/>
          </p:nvSpPr>
          <p:spPr bwMode="auto">
            <a:xfrm>
              <a:off x="4236398" y="2945983"/>
              <a:ext cx="1440000" cy="1587"/>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117" name="Line 7"/>
            <p:cNvSpPr>
              <a:spLocks noChangeShapeType="1"/>
            </p:cNvSpPr>
            <p:nvPr/>
          </p:nvSpPr>
          <p:spPr bwMode="auto">
            <a:xfrm>
              <a:off x="4236398" y="2258596"/>
              <a:ext cx="1440000" cy="1587"/>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grpSp>
      <p:pic>
        <p:nvPicPr>
          <p:cNvPr id="26628" name="Picture 7" descr="bap_es_fr_de_pl1"/>
          <p:cNvPicPr>
            <a:picLocks noChangeAspect="1" noChangeArrowheads="1"/>
          </p:cNvPicPr>
          <p:nvPr/>
        </p:nvPicPr>
        <p:blipFill>
          <a:blip r:embed="rId2" cstate="print"/>
          <a:srcRect/>
          <a:stretch>
            <a:fillRect/>
          </a:stretch>
        </p:blipFill>
        <p:spPr bwMode="auto">
          <a:xfrm>
            <a:off x="2928926" y="1571612"/>
            <a:ext cx="2928958" cy="2438472"/>
          </a:xfrm>
          <a:prstGeom prst="rect">
            <a:avLst/>
          </a:prstGeom>
          <a:noFill/>
          <a:ln w="9525">
            <a:solidFill>
              <a:schemeClr val="tx1"/>
            </a:solidFill>
            <a:miter lim="800000"/>
            <a:headEnd/>
            <a:tailEnd/>
          </a:ln>
        </p:spPr>
      </p:pic>
      <p:grpSp>
        <p:nvGrpSpPr>
          <p:cNvPr id="3" name="Группа 119"/>
          <p:cNvGrpSpPr/>
          <p:nvPr/>
        </p:nvGrpSpPr>
        <p:grpSpPr>
          <a:xfrm>
            <a:off x="6379537" y="1447372"/>
            <a:ext cx="2264429" cy="2799896"/>
            <a:chOff x="6236661" y="1233058"/>
            <a:chExt cx="2264429" cy="2799896"/>
          </a:xfrm>
        </p:grpSpPr>
        <p:sp>
          <p:nvSpPr>
            <p:cNvPr id="26631" name="Text Box 45"/>
            <p:cNvSpPr txBox="1">
              <a:spLocks noChangeArrowheads="1"/>
            </p:cNvSpPr>
            <p:nvPr/>
          </p:nvSpPr>
          <p:spPr bwMode="auto">
            <a:xfrm>
              <a:off x="6715140" y="1233058"/>
              <a:ext cx="1785950" cy="338554"/>
            </a:xfrm>
            <a:prstGeom prst="rect">
              <a:avLst/>
            </a:prstGeom>
            <a:noFill/>
            <a:ln w="9525">
              <a:noFill/>
              <a:miter lim="800000"/>
              <a:headEnd/>
              <a:tailEnd/>
            </a:ln>
          </p:spPr>
          <p:txBody>
            <a:bodyPr wrap="square">
              <a:spAutoFit/>
            </a:bodyPr>
            <a:lstStyle/>
            <a:p>
              <a:pPr marL="358775" indent="-358775">
                <a:spcBef>
                  <a:spcPct val="30000"/>
                </a:spcBef>
                <a:buClr>
                  <a:schemeClr val="tx2"/>
                </a:buClr>
              </a:pPr>
              <a:r>
                <a:rPr lang="en-US" sz="1600" dirty="0" err="1" smtClean="0">
                  <a:solidFill>
                    <a:srgbClr val="993366"/>
                  </a:solidFill>
                  <a:latin typeface="Calibri" pitchFamily="34" charset="0"/>
                </a:rPr>
                <a:t>Underprediction</a:t>
              </a:r>
              <a:endParaRPr lang="en-US" sz="1600" dirty="0">
                <a:solidFill>
                  <a:srgbClr val="993366"/>
                </a:solidFill>
                <a:latin typeface="Calibri" pitchFamily="34" charset="0"/>
              </a:endParaRPr>
            </a:p>
          </p:txBody>
        </p:sp>
        <p:sp>
          <p:nvSpPr>
            <p:cNvPr id="69638" name="Line 6"/>
            <p:cNvSpPr>
              <a:spLocks noChangeShapeType="1"/>
            </p:cNvSpPr>
            <p:nvPr/>
          </p:nvSpPr>
          <p:spPr bwMode="auto">
            <a:xfrm>
              <a:off x="6775338" y="3003122"/>
              <a:ext cx="1440000" cy="1587"/>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39" name="Line 7"/>
            <p:cNvSpPr>
              <a:spLocks noChangeShapeType="1"/>
            </p:cNvSpPr>
            <p:nvPr/>
          </p:nvSpPr>
          <p:spPr bwMode="auto">
            <a:xfrm>
              <a:off x="6775338" y="2315735"/>
              <a:ext cx="1440000" cy="1587"/>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40" name="Line 8"/>
            <p:cNvSpPr>
              <a:spLocks noChangeShapeType="1"/>
            </p:cNvSpPr>
            <p:nvPr/>
          </p:nvSpPr>
          <p:spPr bwMode="auto">
            <a:xfrm>
              <a:off x="6775338" y="1636285"/>
              <a:ext cx="1440000" cy="1587"/>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41" name="Rectangle 9"/>
            <p:cNvSpPr>
              <a:spLocks noChangeArrowheads="1"/>
            </p:cNvSpPr>
            <p:nvPr/>
          </p:nvSpPr>
          <p:spPr bwMode="auto">
            <a:xfrm>
              <a:off x="6775338" y="1636285"/>
              <a:ext cx="1416074" cy="2046287"/>
            </a:xfrm>
            <a:prstGeom prst="rect">
              <a:avLst/>
            </a:prstGeom>
            <a:noFill/>
            <a:ln w="5">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44" name="Rectangle 12"/>
            <p:cNvSpPr>
              <a:spLocks noChangeArrowheads="1"/>
            </p:cNvSpPr>
            <p:nvPr/>
          </p:nvSpPr>
          <p:spPr bwMode="auto">
            <a:xfrm>
              <a:off x="6934110" y="3438097"/>
              <a:ext cx="180975" cy="244475"/>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45" name="Rectangle 13"/>
            <p:cNvSpPr>
              <a:spLocks noChangeArrowheads="1"/>
            </p:cNvSpPr>
            <p:nvPr/>
          </p:nvSpPr>
          <p:spPr bwMode="auto">
            <a:xfrm>
              <a:off x="7550060" y="1842660"/>
              <a:ext cx="180975" cy="1839912"/>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48" name="Rectangle 16"/>
            <p:cNvSpPr>
              <a:spLocks noChangeArrowheads="1"/>
            </p:cNvSpPr>
            <p:nvPr/>
          </p:nvSpPr>
          <p:spPr bwMode="auto">
            <a:xfrm>
              <a:off x="7115085" y="3627010"/>
              <a:ext cx="174625" cy="55562"/>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49" name="Rectangle 17"/>
            <p:cNvSpPr>
              <a:spLocks noChangeArrowheads="1"/>
            </p:cNvSpPr>
            <p:nvPr/>
          </p:nvSpPr>
          <p:spPr bwMode="auto">
            <a:xfrm>
              <a:off x="7731035" y="3390472"/>
              <a:ext cx="174625" cy="292100"/>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0" name="Line 18"/>
            <p:cNvSpPr>
              <a:spLocks noChangeShapeType="1"/>
            </p:cNvSpPr>
            <p:nvPr/>
          </p:nvSpPr>
          <p:spPr bwMode="auto">
            <a:xfrm>
              <a:off x="6775338" y="1636285"/>
              <a:ext cx="1588" cy="20462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1" name="Line 19"/>
            <p:cNvSpPr>
              <a:spLocks noChangeShapeType="1"/>
            </p:cNvSpPr>
            <p:nvPr/>
          </p:nvSpPr>
          <p:spPr bwMode="auto">
            <a:xfrm>
              <a:off x="6727713" y="3682572"/>
              <a:ext cx="476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2" name="Line 20"/>
            <p:cNvSpPr>
              <a:spLocks noChangeShapeType="1"/>
            </p:cNvSpPr>
            <p:nvPr/>
          </p:nvSpPr>
          <p:spPr bwMode="auto">
            <a:xfrm>
              <a:off x="6727713" y="3003122"/>
              <a:ext cx="476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4" name="Line 22"/>
            <p:cNvSpPr>
              <a:spLocks noChangeShapeType="1"/>
            </p:cNvSpPr>
            <p:nvPr/>
          </p:nvSpPr>
          <p:spPr bwMode="auto">
            <a:xfrm>
              <a:off x="6727713" y="1636285"/>
              <a:ext cx="476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5" name="Line 23"/>
            <p:cNvSpPr>
              <a:spLocks noChangeShapeType="1"/>
            </p:cNvSpPr>
            <p:nvPr/>
          </p:nvSpPr>
          <p:spPr bwMode="auto">
            <a:xfrm>
              <a:off x="6775338" y="3682572"/>
              <a:ext cx="1440000"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6" name="Line 24"/>
            <p:cNvSpPr>
              <a:spLocks noChangeShapeType="1"/>
            </p:cNvSpPr>
            <p:nvPr/>
          </p:nvSpPr>
          <p:spPr bwMode="auto">
            <a:xfrm flipV="1">
              <a:off x="6775338" y="3682572"/>
              <a:ext cx="1588" cy="476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7" name="Line 25"/>
            <p:cNvSpPr>
              <a:spLocks noChangeShapeType="1"/>
            </p:cNvSpPr>
            <p:nvPr/>
          </p:nvSpPr>
          <p:spPr bwMode="auto">
            <a:xfrm flipV="1">
              <a:off x="7391288" y="3682572"/>
              <a:ext cx="1588" cy="476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58" name="Line 26"/>
            <p:cNvSpPr>
              <a:spLocks noChangeShapeType="1"/>
            </p:cNvSpPr>
            <p:nvPr/>
          </p:nvSpPr>
          <p:spPr bwMode="auto">
            <a:xfrm flipV="1">
              <a:off x="8007238" y="3682572"/>
              <a:ext cx="1588" cy="476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61" name="Rectangle 29"/>
            <p:cNvSpPr>
              <a:spLocks noChangeArrowheads="1"/>
            </p:cNvSpPr>
            <p:nvPr/>
          </p:nvSpPr>
          <p:spPr bwMode="auto">
            <a:xfrm>
              <a:off x="6570550" y="3596847"/>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smtClean="0">
                  <a:ln>
                    <a:noFill/>
                  </a:ln>
                  <a:solidFill>
                    <a:srgbClr val="000000"/>
                  </a:solidFill>
                  <a:effectLst/>
                  <a:latin typeface="Calibri" pitchFamily="34" charset="0"/>
                </a:rPr>
                <a:t>0</a:t>
              </a:r>
              <a:endParaRPr kumimoji="0" lang="ru-RU" sz="1400" i="0" u="none" strike="noStrike" cap="none" normalizeH="0" baseline="0" smtClean="0">
                <a:ln>
                  <a:noFill/>
                </a:ln>
                <a:solidFill>
                  <a:schemeClr val="tx1"/>
                </a:solidFill>
                <a:effectLst/>
                <a:latin typeface="Calibri" pitchFamily="34" charset="0"/>
              </a:endParaRPr>
            </a:p>
          </p:txBody>
        </p:sp>
        <p:sp>
          <p:nvSpPr>
            <p:cNvPr id="69662" name="Rectangle 30"/>
            <p:cNvSpPr>
              <a:spLocks noChangeArrowheads="1"/>
            </p:cNvSpPr>
            <p:nvPr/>
          </p:nvSpPr>
          <p:spPr bwMode="auto">
            <a:xfrm>
              <a:off x="6570550" y="2917397"/>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smtClean="0">
                  <a:ln>
                    <a:noFill/>
                  </a:ln>
                  <a:solidFill>
                    <a:srgbClr val="000000"/>
                  </a:solidFill>
                  <a:effectLst/>
                  <a:latin typeface="Calibri" pitchFamily="34" charset="0"/>
                </a:rPr>
                <a:t>1</a:t>
              </a:r>
              <a:endParaRPr kumimoji="0" lang="ru-RU" sz="1400" i="0" u="none" strike="noStrike" cap="none" normalizeH="0" baseline="0" smtClean="0">
                <a:ln>
                  <a:noFill/>
                </a:ln>
                <a:solidFill>
                  <a:schemeClr val="tx1"/>
                </a:solidFill>
                <a:effectLst/>
                <a:latin typeface="Calibri" pitchFamily="34" charset="0"/>
              </a:endParaRPr>
            </a:p>
          </p:txBody>
        </p:sp>
        <p:sp>
          <p:nvSpPr>
            <p:cNvPr id="69663" name="Rectangle 31"/>
            <p:cNvSpPr>
              <a:spLocks noChangeArrowheads="1"/>
            </p:cNvSpPr>
            <p:nvPr/>
          </p:nvSpPr>
          <p:spPr bwMode="auto">
            <a:xfrm>
              <a:off x="6570550" y="2230010"/>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smtClean="0">
                  <a:ln>
                    <a:noFill/>
                  </a:ln>
                  <a:solidFill>
                    <a:srgbClr val="000000"/>
                  </a:solidFill>
                  <a:effectLst/>
                  <a:latin typeface="Calibri" pitchFamily="34" charset="0"/>
                </a:rPr>
                <a:t>2</a:t>
              </a:r>
              <a:endParaRPr kumimoji="0" lang="ru-RU" sz="1400" i="0" u="none" strike="noStrike" cap="none" normalizeH="0" baseline="0" smtClean="0">
                <a:ln>
                  <a:noFill/>
                </a:ln>
                <a:solidFill>
                  <a:schemeClr val="tx1"/>
                </a:solidFill>
                <a:effectLst/>
                <a:latin typeface="Calibri" pitchFamily="34" charset="0"/>
              </a:endParaRPr>
            </a:p>
          </p:txBody>
        </p:sp>
        <p:sp>
          <p:nvSpPr>
            <p:cNvPr id="69664" name="Rectangle 32"/>
            <p:cNvSpPr>
              <a:spLocks noChangeArrowheads="1"/>
            </p:cNvSpPr>
            <p:nvPr/>
          </p:nvSpPr>
          <p:spPr bwMode="auto">
            <a:xfrm>
              <a:off x="6570550" y="1550560"/>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smtClean="0">
                  <a:ln>
                    <a:noFill/>
                  </a:ln>
                  <a:solidFill>
                    <a:srgbClr val="000000"/>
                  </a:solidFill>
                  <a:effectLst/>
                  <a:latin typeface="Calibri" pitchFamily="34" charset="0"/>
                </a:rPr>
                <a:t>3</a:t>
              </a:r>
              <a:endParaRPr kumimoji="0" lang="ru-RU" sz="1400" i="0" u="none" strike="noStrike" cap="none" normalizeH="0" baseline="0" smtClean="0">
                <a:ln>
                  <a:noFill/>
                </a:ln>
                <a:solidFill>
                  <a:schemeClr val="tx1"/>
                </a:solidFill>
                <a:effectLst/>
                <a:latin typeface="Calibri" pitchFamily="34" charset="0"/>
              </a:endParaRPr>
            </a:p>
          </p:txBody>
        </p:sp>
        <p:sp>
          <p:nvSpPr>
            <p:cNvPr id="69667" name="Rectangle 35"/>
            <p:cNvSpPr>
              <a:spLocks noChangeArrowheads="1"/>
            </p:cNvSpPr>
            <p:nvPr/>
          </p:nvSpPr>
          <p:spPr bwMode="auto">
            <a:xfrm>
              <a:off x="6858016" y="3817510"/>
              <a:ext cx="48686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rPr>
                <a:t>France</a:t>
              </a:r>
              <a:endParaRPr kumimoji="0" lang="ru-RU" sz="1400" i="0" u="none" strike="noStrike" cap="none" normalizeH="0" baseline="0" dirty="0" smtClean="0">
                <a:ln>
                  <a:noFill/>
                </a:ln>
                <a:solidFill>
                  <a:schemeClr val="tx1"/>
                </a:solidFill>
                <a:effectLst/>
                <a:latin typeface="Calibri" pitchFamily="34" charset="0"/>
              </a:endParaRPr>
            </a:p>
          </p:txBody>
        </p:sp>
        <p:sp>
          <p:nvSpPr>
            <p:cNvPr id="69668" name="Rectangle 36"/>
            <p:cNvSpPr>
              <a:spLocks noChangeArrowheads="1"/>
            </p:cNvSpPr>
            <p:nvPr/>
          </p:nvSpPr>
          <p:spPr bwMode="auto">
            <a:xfrm>
              <a:off x="7500958" y="3817510"/>
              <a:ext cx="50135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000000"/>
                  </a:solidFill>
                  <a:effectLst/>
                  <a:latin typeface="Calibri" pitchFamily="34" charset="0"/>
                </a:rPr>
                <a:t>P</a:t>
              </a:r>
              <a:r>
                <a:rPr kumimoji="0" lang="en-US" sz="1400" i="0" u="none" strike="noStrike" cap="none" normalizeH="0" baseline="0" dirty="0" err="1" smtClean="0">
                  <a:ln>
                    <a:noFill/>
                  </a:ln>
                  <a:solidFill>
                    <a:srgbClr val="000000"/>
                  </a:solidFill>
                  <a:effectLst/>
                  <a:latin typeface="Calibri" pitchFamily="34" charset="0"/>
                </a:rPr>
                <a:t>oland</a:t>
              </a:r>
              <a:endParaRPr kumimoji="0" lang="ru-RU" sz="1400" i="0" u="none" strike="noStrike" cap="none" normalizeH="0" baseline="0" dirty="0" smtClean="0">
                <a:ln>
                  <a:noFill/>
                </a:ln>
                <a:solidFill>
                  <a:schemeClr val="tx1"/>
                </a:solidFill>
                <a:effectLst/>
                <a:latin typeface="Calibri" pitchFamily="34" charset="0"/>
              </a:endParaRPr>
            </a:p>
          </p:txBody>
        </p:sp>
        <p:sp>
          <p:nvSpPr>
            <p:cNvPr id="69669" name="Rectangle 37"/>
            <p:cNvSpPr>
              <a:spLocks noChangeArrowheads="1"/>
            </p:cNvSpPr>
            <p:nvPr/>
          </p:nvSpPr>
          <p:spPr bwMode="auto">
            <a:xfrm rot="16200000">
              <a:off x="5800313" y="2474713"/>
              <a:ext cx="115153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err="1" smtClean="0">
                  <a:ln>
                    <a:noFill/>
                  </a:ln>
                  <a:solidFill>
                    <a:srgbClr val="000000"/>
                  </a:solidFill>
                  <a:effectLst/>
                  <a:latin typeface="Calibri" pitchFamily="34" charset="0"/>
                </a:rPr>
                <a:t>BaP</a:t>
              </a:r>
              <a:r>
                <a:rPr kumimoji="0" lang="ru-RU" sz="1400" i="0" u="none" strike="noStrike" cap="none" normalizeH="0" baseline="0" dirty="0" smtClean="0">
                  <a:ln>
                    <a:noFill/>
                  </a:ln>
                  <a:solidFill>
                    <a:srgbClr val="000000"/>
                  </a:solidFill>
                  <a:effectLst/>
                  <a:latin typeface="Calibri" pitchFamily="34" charset="0"/>
                </a:rPr>
                <a:t> in </a:t>
              </a:r>
              <a:r>
                <a:rPr kumimoji="0" lang="ru-RU" sz="1400" i="0" u="none" strike="noStrike" cap="none" normalizeH="0" baseline="0" dirty="0" err="1" smtClean="0">
                  <a:ln>
                    <a:noFill/>
                  </a:ln>
                  <a:solidFill>
                    <a:srgbClr val="000000"/>
                  </a:solidFill>
                  <a:effectLst/>
                  <a:latin typeface="Calibri" pitchFamily="34" charset="0"/>
                </a:rPr>
                <a:t>air</a:t>
              </a:r>
              <a:r>
                <a:rPr kumimoji="0" lang="ru-RU" sz="1400" i="0" u="none" strike="noStrike" cap="none" normalizeH="0" baseline="0" dirty="0" smtClean="0">
                  <a:ln>
                    <a:noFill/>
                  </a:ln>
                  <a:solidFill>
                    <a:srgbClr val="000000"/>
                  </a:solidFill>
                  <a:effectLst/>
                  <a:latin typeface="Calibri" pitchFamily="34" charset="0"/>
                </a:rPr>
                <a:t>, </a:t>
              </a:r>
              <a:r>
                <a:rPr kumimoji="0" lang="ru-RU" sz="1400" i="0" u="none" strike="noStrike" cap="none" normalizeH="0" baseline="0" dirty="0" err="1" smtClean="0">
                  <a:ln>
                    <a:noFill/>
                  </a:ln>
                  <a:solidFill>
                    <a:srgbClr val="000000"/>
                  </a:solidFill>
                  <a:effectLst/>
                  <a:latin typeface="Calibri" pitchFamily="34" charset="0"/>
                </a:rPr>
                <a:t>ng</a:t>
              </a:r>
              <a:r>
                <a:rPr kumimoji="0" lang="ru-RU" sz="1400" i="0" u="none" strike="noStrike" cap="none" normalizeH="0" baseline="0" dirty="0" smtClean="0">
                  <a:ln>
                    <a:noFill/>
                  </a:ln>
                  <a:solidFill>
                    <a:srgbClr val="000000"/>
                  </a:solidFill>
                  <a:effectLst/>
                  <a:latin typeface="Calibri" pitchFamily="34" charset="0"/>
                </a:rPr>
                <a:t>/</a:t>
              </a:r>
              <a:r>
                <a:rPr kumimoji="0" lang="ru-RU" sz="1400" i="0" u="none" strike="noStrike" cap="none" normalizeH="0" baseline="0" dirty="0" err="1" smtClean="0">
                  <a:ln>
                    <a:noFill/>
                  </a:ln>
                  <a:solidFill>
                    <a:srgbClr val="000000"/>
                  </a:solidFill>
                  <a:effectLst/>
                  <a:latin typeface="Calibri" pitchFamily="34" charset="0"/>
                </a:rPr>
                <a:t>m</a:t>
              </a:r>
              <a:endParaRPr kumimoji="0" lang="ru-RU" sz="1400" i="0" u="none" strike="noStrike" cap="none" normalizeH="0" baseline="0" dirty="0" smtClean="0">
                <a:ln>
                  <a:noFill/>
                </a:ln>
                <a:solidFill>
                  <a:schemeClr val="tx1"/>
                </a:solidFill>
                <a:effectLst/>
                <a:latin typeface="Calibri" pitchFamily="34" charset="0"/>
              </a:endParaRPr>
            </a:p>
          </p:txBody>
        </p:sp>
        <p:sp>
          <p:nvSpPr>
            <p:cNvPr id="69670" name="Rectangle 38"/>
            <p:cNvSpPr>
              <a:spLocks noChangeArrowheads="1"/>
            </p:cNvSpPr>
            <p:nvPr/>
          </p:nvSpPr>
          <p:spPr bwMode="auto">
            <a:xfrm rot="16200000">
              <a:off x="6289720" y="1852721"/>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rgbClr val="000000"/>
                  </a:solidFill>
                  <a:effectLst/>
                  <a:latin typeface="Calibri" pitchFamily="34" charset="0"/>
                </a:rPr>
                <a:t>3</a:t>
              </a:r>
              <a:endParaRPr kumimoji="0" lang="ru-RU" sz="1200" i="0" u="none" strike="noStrike" cap="none" normalizeH="0" baseline="0" dirty="0" smtClean="0">
                <a:ln>
                  <a:noFill/>
                </a:ln>
                <a:solidFill>
                  <a:schemeClr val="tx1"/>
                </a:solidFill>
                <a:effectLst/>
                <a:latin typeface="Calibri" pitchFamily="34" charset="0"/>
              </a:endParaRPr>
            </a:p>
          </p:txBody>
        </p:sp>
        <p:sp>
          <p:nvSpPr>
            <p:cNvPr id="69672" name="Rectangle 40"/>
            <p:cNvSpPr>
              <a:spLocks noChangeArrowheads="1"/>
            </p:cNvSpPr>
            <p:nvPr/>
          </p:nvSpPr>
          <p:spPr bwMode="auto">
            <a:xfrm>
              <a:off x="6858016" y="1804562"/>
              <a:ext cx="111125" cy="109537"/>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73" name="Rectangle 41"/>
            <p:cNvSpPr>
              <a:spLocks noChangeArrowheads="1"/>
            </p:cNvSpPr>
            <p:nvPr/>
          </p:nvSpPr>
          <p:spPr bwMode="auto">
            <a:xfrm>
              <a:off x="7008829" y="1733124"/>
              <a:ext cx="28283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err="1" smtClean="0">
                  <a:ln>
                    <a:noFill/>
                  </a:ln>
                  <a:solidFill>
                    <a:srgbClr val="000000"/>
                  </a:solidFill>
                  <a:effectLst/>
                  <a:latin typeface="Calibri" pitchFamily="34" charset="0"/>
                </a:rPr>
                <a:t>Obs</a:t>
              </a:r>
              <a:endParaRPr kumimoji="0" lang="ru-RU" sz="1400" i="0" u="none" strike="noStrike" cap="none" normalizeH="0" baseline="0" dirty="0" smtClean="0">
                <a:ln>
                  <a:noFill/>
                </a:ln>
                <a:solidFill>
                  <a:schemeClr val="tx1"/>
                </a:solidFill>
                <a:effectLst/>
                <a:latin typeface="Calibri" pitchFamily="34" charset="0"/>
              </a:endParaRPr>
            </a:p>
          </p:txBody>
        </p:sp>
        <p:sp>
          <p:nvSpPr>
            <p:cNvPr id="69674" name="Rectangle 42"/>
            <p:cNvSpPr>
              <a:spLocks noChangeArrowheads="1"/>
            </p:cNvSpPr>
            <p:nvPr/>
          </p:nvSpPr>
          <p:spPr bwMode="auto">
            <a:xfrm>
              <a:off x="6858564" y="2068077"/>
              <a:ext cx="111125" cy="109537"/>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sp>
          <p:nvSpPr>
            <p:cNvPr id="69675" name="Rectangle 43"/>
            <p:cNvSpPr>
              <a:spLocks noChangeArrowheads="1"/>
            </p:cNvSpPr>
            <p:nvPr/>
          </p:nvSpPr>
          <p:spPr bwMode="auto">
            <a:xfrm>
              <a:off x="7021536" y="1996639"/>
              <a:ext cx="34304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err="1" smtClean="0">
                  <a:ln>
                    <a:noFill/>
                  </a:ln>
                  <a:solidFill>
                    <a:srgbClr val="000000"/>
                  </a:solidFill>
                  <a:effectLst/>
                  <a:latin typeface="Calibri" pitchFamily="34" charset="0"/>
                </a:rPr>
                <a:t>Mod</a:t>
              </a:r>
              <a:endParaRPr kumimoji="0" lang="ru-RU" sz="1400" i="0" u="none" strike="noStrike" cap="none" normalizeH="0" baseline="0" dirty="0" smtClean="0">
                <a:ln>
                  <a:noFill/>
                </a:ln>
                <a:solidFill>
                  <a:schemeClr val="tx1"/>
                </a:solidFill>
                <a:effectLst/>
                <a:latin typeface="Calibri" pitchFamily="34" charset="0"/>
              </a:endParaRPr>
            </a:p>
          </p:txBody>
        </p:sp>
        <p:sp>
          <p:nvSpPr>
            <p:cNvPr id="105" name="Line 20"/>
            <p:cNvSpPr>
              <a:spLocks noChangeShapeType="1"/>
            </p:cNvSpPr>
            <p:nvPr/>
          </p:nvSpPr>
          <p:spPr bwMode="auto">
            <a:xfrm>
              <a:off x="6715140" y="2313089"/>
              <a:ext cx="476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sz="1400">
                <a:latin typeface="Calibri"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ChangeArrowheads="1"/>
          </p:cNvSpPr>
          <p:nvPr/>
        </p:nvSpPr>
        <p:spPr bwMode="auto">
          <a:xfrm>
            <a:off x="214282" y="4143380"/>
            <a:ext cx="2879725" cy="366713"/>
          </a:xfrm>
          <a:prstGeom prst="rect">
            <a:avLst/>
          </a:prstGeom>
          <a:noFill/>
          <a:ln w="9525">
            <a:noFill/>
            <a:miter lim="800000"/>
            <a:headEnd/>
            <a:tailEnd/>
          </a:ln>
        </p:spPr>
        <p:txBody>
          <a:bodyPr anchor="ctr">
            <a:spAutoFit/>
          </a:bodyPr>
          <a:lstStyle/>
          <a:p>
            <a:pPr algn="ctr"/>
            <a:r>
              <a:rPr lang="en-GB" dirty="0">
                <a:latin typeface="Calibri" pitchFamily="34" charset="0"/>
                <a:cs typeface="Times New Roman" pitchFamily="18" charset="0"/>
              </a:rPr>
              <a:t>PAH deposition in </a:t>
            </a:r>
            <a:r>
              <a:rPr lang="en-GB" dirty="0" smtClean="0">
                <a:latin typeface="Calibri" pitchFamily="34" charset="0"/>
                <a:cs typeface="Times New Roman" pitchFamily="18" charset="0"/>
              </a:rPr>
              <a:t>2015</a:t>
            </a:r>
            <a:endParaRPr lang="en-GB" dirty="0">
              <a:latin typeface="Calibri" pitchFamily="34" charset="0"/>
              <a:cs typeface="Times New Roman" pitchFamily="18" charset="0"/>
            </a:endParaRPr>
          </a:p>
        </p:txBody>
      </p:sp>
      <p:sp>
        <p:nvSpPr>
          <p:cNvPr id="30722" name="Rectangle 6"/>
          <p:cNvSpPr>
            <a:spLocks noChangeArrowheads="1"/>
          </p:cNvSpPr>
          <p:nvPr/>
        </p:nvSpPr>
        <p:spPr bwMode="auto">
          <a:xfrm>
            <a:off x="0" y="285750"/>
            <a:ext cx="9144000" cy="519113"/>
          </a:xfrm>
          <a:prstGeom prst="rect">
            <a:avLst/>
          </a:prstGeom>
          <a:noFill/>
          <a:ln w="9525" algn="ctr">
            <a:noFill/>
            <a:miter lim="800000"/>
            <a:headEnd/>
            <a:tailEnd/>
          </a:ln>
        </p:spPr>
        <p:txBody>
          <a:bodyPr anchor="ctr"/>
          <a:lstStyle/>
          <a:p>
            <a:pPr algn="ctr"/>
            <a:r>
              <a:rPr lang="en-GB" altLang="ru-RU" sz="3200" b="1" dirty="0" err="1" smtClean="0">
                <a:solidFill>
                  <a:srgbClr val="376092"/>
                </a:solidFill>
                <a:latin typeface="Calibri" pitchFamily="34" charset="0"/>
              </a:rPr>
              <a:t>Transboundary</a:t>
            </a:r>
            <a:r>
              <a:rPr lang="en-GB" altLang="ru-RU" sz="3200" b="1" dirty="0" smtClean="0">
                <a:solidFill>
                  <a:srgbClr val="376092"/>
                </a:solidFill>
                <a:latin typeface="Calibri" pitchFamily="34" charset="0"/>
              </a:rPr>
              <a:t> transport of </a:t>
            </a:r>
            <a:r>
              <a:rPr lang="en-US" altLang="ru-RU" sz="3200" b="1" dirty="0" smtClean="0">
                <a:solidFill>
                  <a:srgbClr val="376092"/>
                </a:solidFill>
                <a:latin typeface="Calibri" pitchFamily="34" charset="0"/>
              </a:rPr>
              <a:t>PAH pollution</a:t>
            </a:r>
            <a:endParaRPr lang="en-US" altLang="ru-RU" sz="3200" b="1" dirty="0">
              <a:solidFill>
                <a:srgbClr val="376092"/>
              </a:solidFill>
              <a:latin typeface="Calibri" pitchFamily="34" charset="0"/>
            </a:endParaRPr>
          </a:p>
        </p:txBody>
      </p:sp>
      <p:sp>
        <p:nvSpPr>
          <p:cNvPr id="30725" name="Rectangle 5"/>
          <p:cNvSpPr>
            <a:spLocks noChangeArrowheads="1"/>
          </p:cNvSpPr>
          <p:nvPr/>
        </p:nvSpPr>
        <p:spPr bwMode="auto">
          <a:xfrm>
            <a:off x="357158" y="4714884"/>
            <a:ext cx="8497887" cy="677108"/>
          </a:xfrm>
          <a:prstGeom prst="rect">
            <a:avLst/>
          </a:prstGeom>
          <a:noFill/>
          <a:ln w="9525">
            <a:noFill/>
            <a:miter lim="800000"/>
            <a:headEnd/>
            <a:tailEnd/>
          </a:ln>
        </p:spPr>
        <p:txBody>
          <a:bodyPr anchor="ctr">
            <a:spAutoFit/>
          </a:bodyPr>
          <a:lstStyle/>
          <a:p>
            <a:pPr marL="358775" indent="-358775">
              <a:spcBef>
                <a:spcPct val="20000"/>
              </a:spcBef>
              <a:spcAft>
                <a:spcPct val="20000"/>
              </a:spcAft>
            </a:pPr>
            <a:r>
              <a:rPr lang="en-US" sz="1900" dirty="0" smtClean="0">
                <a:latin typeface="Calibri" pitchFamily="34" charset="0"/>
                <a:cs typeface="Times New Roman" pitchFamily="18" charset="0"/>
              </a:rPr>
              <a:t>	For about 70% of the countries contribution </a:t>
            </a:r>
            <a:r>
              <a:rPr lang="en-US" sz="1900" dirty="0">
                <a:latin typeface="Calibri" pitchFamily="34" charset="0"/>
                <a:cs typeface="Times New Roman" pitchFamily="18" charset="0"/>
              </a:rPr>
              <a:t>of </a:t>
            </a:r>
            <a:r>
              <a:rPr lang="en-US" sz="1900" dirty="0" err="1">
                <a:latin typeface="Calibri" pitchFamily="34" charset="0"/>
                <a:cs typeface="Times New Roman" pitchFamily="18" charset="0"/>
              </a:rPr>
              <a:t>transboundary</a:t>
            </a:r>
            <a:r>
              <a:rPr lang="en-US" sz="1900" dirty="0">
                <a:latin typeface="Calibri" pitchFamily="34" charset="0"/>
                <a:cs typeface="Times New Roman" pitchFamily="18" charset="0"/>
              </a:rPr>
              <a:t> </a:t>
            </a:r>
            <a:r>
              <a:rPr lang="en-US" sz="1900" dirty="0" smtClean="0">
                <a:latin typeface="Calibri" pitchFamily="34" charset="0"/>
                <a:cs typeface="Times New Roman" pitchFamily="18" charset="0"/>
              </a:rPr>
              <a:t>fluxes </a:t>
            </a:r>
            <a:r>
              <a:rPr lang="en-US" sz="1900" dirty="0">
                <a:latin typeface="Calibri" pitchFamily="34" charset="0"/>
                <a:cs typeface="Times New Roman" pitchFamily="18" charset="0"/>
              </a:rPr>
              <a:t>exceeded contribution of national emissions to </a:t>
            </a:r>
            <a:r>
              <a:rPr lang="en-US" sz="1900" dirty="0" smtClean="0">
                <a:latin typeface="Calibri" pitchFamily="34" charset="0"/>
                <a:cs typeface="Times New Roman" pitchFamily="18" charset="0"/>
              </a:rPr>
              <a:t>deposition</a:t>
            </a:r>
            <a:endParaRPr lang="en-US" sz="1900" dirty="0">
              <a:latin typeface="Calibri" pitchFamily="34" charset="0"/>
              <a:cs typeface="Times New Roman" pitchFamily="18" charset="0"/>
            </a:endParaRPr>
          </a:p>
        </p:txBody>
      </p:sp>
      <p:pic>
        <p:nvPicPr>
          <p:cNvPr id="71681" name="Picture 1" descr="pah_dep"/>
          <p:cNvPicPr>
            <a:picLocks noChangeAspect="1" noChangeArrowheads="1"/>
          </p:cNvPicPr>
          <p:nvPr/>
        </p:nvPicPr>
        <p:blipFill>
          <a:blip r:embed="rId2" cstate="print"/>
          <a:srcRect/>
          <a:stretch>
            <a:fillRect/>
          </a:stretch>
        </p:blipFill>
        <p:spPr bwMode="auto">
          <a:xfrm>
            <a:off x="214282" y="1357298"/>
            <a:ext cx="3071834" cy="25892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1682" name="Picture 2"/>
          <p:cNvPicPr>
            <a:picLocks noChangeAspect="1" noChangeArrowheads="1"/>
          </p:cNvPicPr>
          <p:nvPr/>
        </p:nvPicPr>
        <p:blipFill>
          <a:blip r:embed="rId3"/>
          <a:srcRect/>
          <a:stretch>
            <a:fillRect/>
          </a:stretch>
        </p:blipFill>
        <p:spPr bwMode="auto">
          <a:xfrm>
            <a:off x="3414714" y="1928802"/>
            <a:ext cx="5729286" cy="2643206"/>
          </a:xfrm>
          <a:prstGeom prst="rect">
            <a:avLst/>
          </a:prstGeom>
          <a:noFill/>
          <a:ln w="9525">
            <a:noFill/>
            <a:miter lim="800000"/>
            <a:headEnd/>
            <a:tailEnd/>
          </a:ln>
        </p:spPr>
      </p:pic>
      <p:sp>
        <p:nvSpPr>
          <p:cNvPr id="175" name="Text Box 11"/>
          <p:cNvSpPr txBox="1">
            <a:spLocks noChangeArrowheads="1"/>
          </p:cNvSpPr>
          <p:nvPr/>
        </p:nvSpPr>
        <p:spPr bwMode="auto">
          <a:xfrm>
            <a:off x="4714876" y="1428736"/>
            <a:ext cx="3744846" cy="366588"/>
          </a:xfrm>
          <a:prstGeom prst="rect">
            <a:avLst/>
          </a:prstGeom>
          <a:noFill/>
          <a:ln w="9525">
            <a:noFill/>
            <a:miter lim="800000"/>
            <a:headEnd/>
            <a:tailEnd/>
          </a:ln>
        </p:spPr>
        <p:txBody>
          <a:bodyPr>
            <a:spAutoFit/>
          </a:bodyPr>
          <a:lstStyle/>
          <a:p>
            <a:pPr algn="ctr">
              <a:spcBef>
                <a:spcPct val="50000"/>
              </a:spcBef>
            </a:pPr>
            <a:r>
              <a:rPr lang="en-US" dirty="0">
                <a:latin typeface="Calibri" pitchFamily="34" charset="0"/>
              </a:rPr>
              <a:t>PAH deposition to EMEP countries</a:t>
            </a:r>
            <a:endParaRPr lang="ru-RU" dirty="0">
              <a:latin typeface="Calibri" pitchFamily="34" charset="0"/>
            </a:endParaRPr>
          </a:p>
        </p:txBody>
      </p:sp>
      <p:sp>
        <p:nvSpPr>
          <p:cNvPr id="176" name="Text Box 12"/>
          <p:cNvSpPr txBox="1">
            <a:spLocks noChangeArrowheads="1"/>
          </p:cNvSpPr>
          <p:nvPr/>
        </p:nvSpPr>
        <p:spPr bwMode="auto">
          <a:xfrm>
            <a:off x="6715140" y="2143116"/>
            <a:ext cx="1500198" cy="528794"/>
          </a:xfrm>
          <a:prstGeom prst="rect">
            <a:avLst/>
          </a:prstGeom>
          <a:solidFill>
            <a:schemeClr val="accent3">
              <a:lumMod val="20000"/>
              <a:lumOff val="80000"/>
              <a:alpha val="76862"/>
            </a:schemeClr>
          </a:solidFill>
          <a:ln w="9525">
            <a:noFill/>
            <a:miter lim="800000"/>
            <a:headEnd/>
            <a:tailEnd/>
          </a:ln>
        </p:spPr>
        <p:txBody>
          <a:bodyPr wrap="square" tIns="18000" bIns="18000">
            <a:spAutoFit/>
          </a:bodyPr>
          <a:lstStyle/>
          <a:p>
            <a:pPr algn="ctr">
              <a:spcBef>
                <a:spcPct val="20000"/>
              </a:spcBef>
              <a:defRPr/>
            </a:pPr>
            <a:r>
              <a:rPr lang="en-US" sz="1600" dirty="0" err="1">
                <a:latin typeface="Calibri" pitchFamily="34" charset="0"/>
              </a:rPr>
              <a:t>Transboundary</a:t>
            </a:r>
            <a:r>
              <a:rPr lang="en-US" sz="1600" dirty="0">
                <a:latin typeface="Calibri" pitchFamily="34" charset="0"/>
              </a:rPr>
              <a:t> </a:t>
            </a:r>
            <a:r>
              <a:rPr lang="en-US" sz="1600" dirty="0" smtClean="0">
                <a:latin typeface="Calibri" pitchFamily="34" charset="0"/>
              </a:rPr>
              <a:t/>
            </a:r>
            <a:br>
              <a:rPr lang="en-US" sz="1600" dirty="0" smtClean="0">
                <a:latin typeface="Calibri" pitchFamily="34" charset="0"/>
              </a:rPr>
            </a:br>
            <a:r>
              <a:rPr lang="en-US" sz="1600" dirty="0" smtClean="0">
                <a:latin typeface="Calibri" pitchFamily="34" charset="0"/>
              </a:rPr>
              <a:t>transport</a:t>
            </a:r>
            <a:endParaRPr lang="ru-RU" sz="1600" dirty="0">
              <a:latin typeface="Calibri" pitchFamily="34" charset="0"/>
            </a:endParaRPr>
          </a:p>
        </p:txBody>
      </p:sp>
      <p:sp>
        <p:nvSpPr>
          <p:cNvPr id="177" name="Text Box 13"/>
          <p:cNvSpPr txBox="1">
            <a:spLocks noChangeArrowheads="1"/>
          </p:cNvSpPr>
          <p:nvPr/>
        </p:nvSpPr>
        <p:spPr bwMode="auto">
          <a:xfrm>
            <a:off x="4143372" y="2714620"/>
            <a:ext cx="1143008" cy="528794"/>
          </a:xfrm>
          <a:prstGeom prst="rect">
            <a:avLst/>
          </a:prstGeom>
          <a:solidFill>
            <a:schemeClr val="accent3">
              <a:lumMod val="20000"/>
              <a:lumOff val="80000"/>
              <a:alpha val="76862"/>
            </a:schemeClr>
          </a:solidFill>
          <a:ln w="9525">
            <a:noFill/>
            <a:miter lim="800000"/>
            <a:headEnd/>
            <a:tailEnd/>
          </a:ln>
        </p:spPr>
        <p:txBody>
          <a:bodyPr wrap="square" tIns="18000" bIns="18000">
            <a:spAutoFit/>
          </a:bodyPr>
          <a:lstStyle/>
          <a:p>
            <a:pPr algn="ctr">
              <a:spcBef>
                <a:spcPct val="20000"/>
              </a:spcBef>
              <a:defRPr/>
            </a:pPr>
            <a:r>
              <a:rPr lang="en-US" sz="1600" dirty="0">
                <a:latin typeface="Calibri" pitchFamily="34" charset="0"/>
              </a:rPr>
              <a:t>National </a:t>
            </a:r>
            <a:r>
              <a:rPr lang="en-US" sz="1600" dirty="0" smtClean="0">
                <a:latin typeface="Calibri" pitchFamily="34" charset="0"/>
              </a:rPr>
              <a:t>emissions</a:t>
            </a:r>
            <a:endParaRPr lang="ru-RU" sz="16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52"/>
            <a:ext cx="9144000" cy="553998"/>
          </a:xfrm>
          <a:prstGeom prst="rect">
            <a:avLst/>
          </a:prstGeom>
          <a:noFill/>
        </p:spPr>
        <p:txBody>
          <a:bodyPr wrap="square" rtlCol="0">
            <a:spAutoFit/>
          </a:bodyPr>
          <a:lstStyle/>
          <a:p>
            <a:pPr algn="ctr"/>
            <a:r>
              <a:rPr lang="en-US" altLang="ru-RU" sz="3000" b="1" dirty="0" smtClean="0">
                <a:solidFill>
                  <a:srgbClr val="376092"/>
                </a:solidFill>
                <a:latin typeface="Calibri" pitchFamily="34" charset="0"/>
              </a:rPr>
              <a:t>Future emission activities</a:t>
            </a:r>
            <a:endParaRPr lang="ru-RU" altLang="ru-RU" sz="3000" b="1" dirty="0">
              <a:solidFill>
                <a:srgbClr val="376092"/>
              </a:solidFill>
              <a:latin typeface="Calibri" pitchFamily="34" charset="0"/>
            </a:endParaRPr>
          </a:p>
        </p:txBody>
      </p:sp>
      <p:sp>
        <p:nvSpPr>
          <p:cNvPr id="3" name="TextBox 2"/>
          <p:cNvSpPr txBox="1"/>
          <p:nvPr/>
        </p:nvSpPr>
        <p:spPr>
          <a:xfrm>
            <a:off x="500034" y="1071546"/>
            <a:ext cx="8001056" cy="5047536"/>
          </a:xfrm>
          <a:prstGeom prst="rect">
            <a:avLst/>
          </a:prstGeom>
          <a:noFill/>
        </p:spPr>
        <p:txBody>
          <a:bodyPr wrap="square" rtlCol="0">
            <a:spAutoFit/>
          </a:bodyPr>
          <a:lstStyle/>
          <a:p>
            <a:r>
              <a:rPr lang="en-US" altLang="ru-RU" sz="2000" dirty="0" smtClean="0">
                <a:solidFill>
                  <a:srgbClr val="376092"/>
                </a:solidFill>
                <a:latin typeface="Calibri" pitchFamily="34" charset="0"/>
              </a:rPr>
              <a:t>Report  Air quality in Europe – 2016</a:t>
            </a:r>
          </a:p>
          <a:p>
            <a:r>
              <a:rPr lang="en-US" altLang="ru-RU" dirty="0" smtClean="0">
                <a:solidFill>
                  <a:srgbClr val="376092"/>
                </a:solidFill>
                <a:latin typeface="Calibri" pitchFamily="34" charset="0"/>
              </a:rPr>
              <a:t>3.2 Air pollutant emissions from residential combustion</a:t>
            </a:r>
            <a:endParaRPr lang="en-US" altLang="ru-RU" sz="3000" dirty="0" smtClean="0">
              <a:solidFill>
                <a:srgbClr val="376092"/>
              </a:solidFill>
              <a:latin typeface="Calibri" pitchFamily="34" charset="0"/>
            </a:endParaRPr>
          </a:p>
          <a:p>
            <a:endParaRPr lang="en-US" sz="800" dirty="0" smtClean="0">
              <a:latin typeface="Calibri" pitchFamily="34" charset="0"/>
            </a:endParaRPr>
          </a:p>
          <a:p>
            <a:r>
              <a:rPr lang="en-US" sz="1600" dirty="0" smtClean="0">
                <a:latin typeface="Calibri" pitchFamily="34" charset="0"/>
              </a:rPr>
              <a:t>In European emission inventories, combustion of fuels within the residential sector is the major source of primary </a:t>
            </a:r>
            <a:r>
              <a:rPr lang="en-US" sz="1600" b="1" dirty="0" smtClean="0">
                <a:solidFill>
                  <a:srgbClr val="993366"/>
                </a:solidFill>
                <a:latin typeface="Calibri" pitchFamily="34" charset="0"/>
              </a:rPr>
              <a:t>PM2.5</a:t>
            </a:r>
            <a:r>
              <a:rPr lang="en-US" sz="1600" dirty="0" smtClean="0">
                <a:latin typeface="Calibri" pitchFamily="34" charset="0"/>
              </a:rPr>
              <a:t> and </a:t>
            </a:r>
            <a:r>
              <a:rPr lang="en-US" sz="1600" b="1" dirty="0" smtClean="0">
                <a:solidFill>
                  <a:srgbClr val="993366"/>
                </a:solidFill>
                <a:latin typeface="Calibri" pitchFamily="34" charset="0"/>
              </a:rPr>
              <a:t>PM10</a:t>
            </a:r>
            <a:r>
              <a:rPr lang="en-US" sz="1600" dirty="0" smtClean="0">
                <a:latin typeface="Calibri" pitchFamily="34" charset="0"/>
              </a:rPr>
              <a:t>, as well as </a:t>
            </a:r>
            <a:r>
              <a:rPr lang="en-US" sz="1600" b="1" dirty="0" smtClean="0">
                <a:solidFill>
                  <a:srgbClr val="993366"/>
                </a:solidFill>
                <a:latin typeface="Calibri" pitchFamily="34" charset="0"/>
              </a:rPr>
              <a:t>BC</a:t>
            </a:r>
            <a:r>
              <a:rPr lang="en-US" sz="1600" dirty="0" smtClean="0">
                <a:latin typeface="Calibri" pitchFamily="34" charset="0"/>
              </a:rPr>
              <a:t> and </a:t>
            </a:r>
            <a:r>
              <a:rPr lang="en-US" sz="1600" b="1" dirty="0" err="1" smtClean="0">
                <a:solidFill>
                  <a:srgbClr val="993366"/>
                </a:solidFill>
                <a:latin typeface="Calibri" pitchFamily="34" charset="0"/>
              </a:rPr>
              <a:t>BaP</a:t>
            </a:r>
            <a:r>
              <a:rPr lang="en-US" sz="1600" dirty="0" smtClean="0">
                <a:latin typeface="Calibri" pitchFamily="34" charset="0"/>
              </a:rPr>
              <a:t> emissions, contributing 56 %, 40 %, 46 % and 71 % to emissions, respectively.</a:t>
            </a:r>
          </a:p>
          <a:p>
            <a:endParaRPr lang="en-US" dirty="0" smtClean="0">
              <a:latin typeface="Calibri" pitchFamily="34" charset="0"/>
            </a:endParaRPr>
          </a:p>
          <a:p>
            <a:r>
              <a:rPr lang="en-US" altLang="ru-RU" sz="2000" dirty="0" smtClean="0">
                <a:solidFill>
                  <a:srgbClr val="376092"/>
                </a:solidFill>
                <a:latin typeface="Calibri" pitchFamily="34" charset="0"/>
              </a:rPr>
              <a:t>Integrated Assessment of Black Carbon and </a:t>
            </a:r>
            <a:r>
              <a:rPr lang="en-US" altLang="ru-RU" sz="2000" dirty="0" err="1" smtClean="0">
                <a:solidFill>
                  <a:srgbClr val="376092"/>
                </a:solidFill>
                <a:latin typeface="Calibri" pitchFamily="34" charset="0"/>
              </a:rPr>
              <a:t>Tropospheric</a:t>
            </a:r>
            <a:r>
              <a:rPr lang="en-US" altLang="ru-RU" sz="2000" dirty="0" smtClean="0">
                <a:solidFill>
                  <a:srgbClr val="376092"/>
                </a:solidFill>
                <a:latin typeface="Calibri" pitchFamily="34" charset="0"/>
              </a:rPr>
              <a:t> Ozone,  </a:t>
            </a:r>
            <a:br>
              <a:rPr lang="en-US" altLang="ru-RU" sz="2000" dirty="0" smtClean="0">
                <a:solidFill>
                  <a:srgbClr val="376092"/>
                </a:solidFill>
                <a:latin typeface="Calibri" pitchFamily="34" charset="0"/>
              </a:rPr>
            </a:br>
            <a:r>
              <a:rPr lang="en-US" altLang="ru-RU" sz="2000" dirty="0" smtClean="0">
                <a:solidFill>
                  <a:srgbClr val="376092"/>
                </a:solidFill>
                <a:latin typeface="Calibri" pitchFamily="34" charset="0"/>
              </a:rPr>
              <a:t>UNEP and WMO 2011</a:t>
            </a:r>
            <a:endParaRPr lang="ru-RU" altLang="ru-RU" sz="2000" dirty="0" smtClean="0">
              <a:solidFill>
                <a:srgbClr val="376092"/>
              </a:solidFill>
              <a:latin typeface="Calibri" pitchFamily="34" charset="0"/>
            </a:endParaRPr>
          </a:p>
          <a:p>
            <a:endParaRPr lang="en-US" sz="1600" dirty="0" smtClean="0">
              <a:latin typeface="Calibri" pitchFamily="34" charset="0"/>
            </a:endParaRPr>
          </a:p>
          <a:p>
            <a:r>
              <a:rPr lang="en-US" sz="1600" dirty="0" smtClean="0">
                <a:latin typeface="Calibri" pitchFamily="34" charset="0"/>
              </a:rPr>
              <a:t>Key findings (emission projections up to 2030)</a:t>
            </a:r>
          </a:p>
          <a:p>
            <a:endParaRPr lang="ru-RU" sz="1600" dirty="0" smtClean="0">
              <a:latin typeface="Calibri" pitchFamily="34" charset="0"/>
            </a:endParaRPr>
          </a:p>
          <a:p>
            <a:r>
              <a:rPr lang="en-US" sz="1600" dirty="0" smtClean="0">
                <a:latin typeface="Calibri" pitchFamily="34" charset="0"/>
              </a:rPr>
              <a:t>Without implementation of measures beyond current and planned regulations, emissions of BC, OC and carbon monoxide (CO) are projected to </a:t>
            </a:r>
            <a:r>
              <a:rPr lang="en-US" dirty="0" smtClean="0">
                <a:solidFill>
                  <a:srgbClr val="993366"/>
                </a:solidFill>
                <a:latin typeface="Calibri" pitchFamily="34" charset="0"/>
              </a:rPr>
              <a:t>remain relatively constant to 2030</a:t>
            </a:r>
            <a:r>
              <a:rPr lang="en-US" sz="1600" dirty="0" smtClean="0">
                <a:latin typeface="Calibri" pitchFamily="34" charset="0"/>
              </a:rPr>
              <a:t>.</a:t>
            </a:r>
            <a:endParaRPr lang="ru-RU" sz="1600" dirty="0" smtClean="0">
              <a:latin typeface="Calibri" pitchFamily="34" charset="0"/>
            </a:endParaRPr>
          </a:p>
          <a:p>
            <a:r>
              <a:rPr lang="en-US" sz="1600" dirty="0" smtClean="0">
                <a:latin typeface="Calibri" pitchFamily="34" charset="0"/>
              </a:rPr>
              <a:t> </a:t>
            </a:r>
            <a:endParaRPr lang="ru-RU" sz="1600" dirty="0" smtClean="0">
              <a:latin typeface="Calibri" pitchFamily="34" charset="0"/>
            </a:endParaRPr>
          </a:p>
          <a:p>
            <a:r>
              <a:rPr lang="en-US" sz="1600" dirty="0" smtClean="0">
                <a:latin typeface="Calibri" pitchFamily="34" charset="0"/>
              </a:rPr>
              <a:t>Emissions from </a:t>
            </a:r>
            <a:r>
              <a:rPr lang="en-US" dirty="0" smtClean="0">
                <a:solidFill>
                  <a:srgbClr val="993366"/>
                </a:solidFill>
                <a:latin typeface="Calibri" pitchFamily="34" charset="0"/>
              </a:rPr>
              <a:t>residential biomass combustion </a:t>
            </a:r>
            <a:r>
              <a:rPr lang="en-US" sz="1600" dirty="0" smtClean="0">
                <a:latin typeface="Calibri" pitchFamily="34" charset="0"/>
              </a:rPr>
              <a:t>are expected to become even more important in the future than they are today.</a:t>
            </a:r>
            <a:endParaRPr lang="ru-RU" sz="1600" dirty="0" smtClean="0">
              <a:latin typeface="Calibri" pitchFamily="34" charset="0"/>
            </a:endParaRP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714348" y="4714884"/>
            <a:ext cx="8215370" cy="168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dirty="0" smtClean="0">
                <a:solidFill>
                  <a:srgbClr val="336699"/>
                </a:solidFill>
                <a:latin typeface="Calibri" pitchFamily="34" charset="0"/>
                <a:ea typeface="Calibri" pitchFamily="34" charset="0"/>
                <a:cs typeface="TimesNewRoman"/>
              </a:rPr>
              <a:t>Protocol on POPs  -  Article 10</a:t>
            </a:r>
            <a:endParaRPr lang="en-US" sz="2200" cap="small" dirty="0" smtClean="0">
              <a:solidFill>
                <a:srgbClr val="336699"/>
              </a:solidFill>
              <a:latin typeface="Calibri" pitchFamily="34" charset="0"/>
              <a:ea typeface="Calibri" pitchFamily="34" charset="0"/>
              <a:cs typeface="TimesNewRoman"/>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3. The Parties shall …. </a:t>
            </a:r>
            <a:r>
              <a:rPr kumimoji="0" lang="en-US" sz="1600" b="0" i="0" u="none" strike="noStrike" cap="none" normalizeH="0" baseline="0" dirty="0" smtClean="0">
                <a:ln>
                  <a:noFill/>
                </a:ln>
                <a:solidFill>
                  <a:srgbClr val="993366"/>
                </a:solidFill>
                <a:effectLst/>
                <a:latin typeface="Calibri" pitchFamily="34" charset="0"/>
                <a:ea typeface="Calibri" pitchFamily="34" charset="0"/>
                <a:cs typeface="TimesNewRoman"/>
              </a:rPr>
              <a:t>review the sufficiency and effectiveness of the obligations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set out in the present Protocol. Such reviews will take into account the best </a:t>
            </a:r>
            <a:r>
              <a:rPr kumimoji="0" lang="en-US" sz="1600" b="0" i="0" u="none" strike="noStrike" cap="none" normalizeH="0" baseline="0" dirty="0" smtClean="0">
                <a:ln>
                  <a:noFill/>
                </a:ln>
                <a:solidFill>
                  <a:srgbClr val="993366"/>
                </a:solidFill>
                <a:effectLst/>
                <a:latin typeface="Calibri" pitchFamily="34" charset="0"/>
                <a:ea typeface="Calibri" pitchFamily="34" charset="0"/>
                <a:cs typeface="TimesNewRoman"/>
              </a:rPr>
              <a:t>available scientific information on the effects of the deposition of persistent organic pollutants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 and the </a:t>
            </a:r>
            <a:r>
              <a:rPr kumimoji="0" lang="en-US" sz="1600" b="0" i="0" u="none" strike="noStrike" cap="none" normalizeH="0" baseline="0" dirty="0" smtClean="0">
                <a:ln>
                  <a:noFill/>
                </a:ln>
                <a:solidFill>
                  <a:srgbClr val="993366"/>
                </a:solidFill>
                <a:effectLst/>
                <a:latin typeface="Calibri" pitchFamily="34" charset="0"/>
                <a:ea typeface="Calibri" pitchFamily="34" charset="0"/>
                <a:cs typeface="TimesNewRoman"/>
              </a:rPr>
              <a:t>fulfillment of the obligations on emission levels. </a:t>
            </a:r>
            <a:endParaRPr kumimoji="0" lang="en-US" sz="1600" b="0" i="0" u="none" strike="noStrike" cap="none" normalizeH="0" baseline="0" dirty="0" smtClean="0">
              <a:ln>
                <a:noFill/>
              </a:ln>
              <a:solidFill>
                <a:srgbClr val="993366"/>
              </a:solidFill>
              <a:effectLst/>
              <a:latin typeface="Calibri" pitchFamily="34" charset="0"/>
            </a:endParaRPr>
          </a:p>
        </p:txBody>
      </p:sp>
      <p:sp>
        <p:nvSpPr>
          <p:cNvPr id="3" name="Прямоугольник 4"/>
          <p:cNvSpPr>
            <a:spLocks noChangeArrowheads="1"/>
          </p:cNvSpPr>
          <p:nvPr/>
        </p:nvSpPr>
        <p:spPr bwMode="auto">
          <a:xfrm>
            <a:off x="0" y="142852"/>
            <a:ext cx="9144000" cy="553998"/>
          </a:xfrm>
          <a:prstGeom prst="rect">
            <a:avLst/>
          </a:prstGeom>
          <a:noFill/>
          <a:ln w="9525">
            <a:noFill/>
            <a:miter lim="800000"/>
            <a:headEnd/>
            <a:tailEnd/>
          </a:ln>
        </p:spPr>
        <p:txBody>
          <a:bodyPr>
            <a:spAutoFit/>
          </a:bodyPr>
          <a:lstStyle/>
          <a:p>
            <a:pPr algn="ctr"/>
            <a:r>
              <a:rPr lang="en-US" altLang="ru-RU" sz="3000" b="1" dirty="0" smtClean="0">
                <a:solidFill>
                  <a:srgbClr val="376092"/>
                </a:solidFill>
                <a:latin typeface="Calibri" pitchFamily="34" charset="0"/>
              </a:rPr>
              <a:t>Remarks</a:t>
            </a:r>
            <a:endParaRPr lang="ru-RU" altLang="ru-RU" sz="3000" b="1" dirty="0">
              <a:solidFill>
                <a:srgbClr val="376092"/>
              </a:solidFill>
              <a:latin typeface="Calibri" pitchFamily="34" charset="0"/>
            </a:endParaRPr>
          </a:p>
        </p:txBody>
      </p:sp>
      <p:pic>
        <p:nvPicPr>
          <p:cNvPr id="8" name="Picture 12"/>
          <p:cNvPicPr>
            <a:picLocks noChangeAspect="1" noChangeArrowheads="1"/>
          </p:cNvPicPr>
          <p:nvPr/>
        </p:nvPicPr>
        <p:blipFill>
          <a:blip r:embed="rId2" cstate="print"/>
          <a:srcRect/>
          <a:stretch>
            <a:fillRect/>
          </a:stretch>
        </p:blipFill>
        <p:spPr bwMode="auto">
          <a:xfrm>
            <a:off x="642910" y="1857364"/>
            <a:ext cx="4393871" cy="2629057"/>
          </a:xfrm>
          <a:prstGeom prst="rect">
            <a:avLst/>
          </a:prstGeom>
          <a:noFill/>
          <a:ln w="9525">
            <a:noFill/>
            <a:miter lim="800000"/>
            <a:headEnd/>
            <a:tailEnd/>
          </a:ln>
        </p:spPr>
      </p:pic>
      <p:sp>
        <p:nvSpPr>
          <p:cNvPr id="9" name="Прямоугольник 8"/>
          <p:cNvSpPr/>
          <p:nvPr/>
        </p:nvSpPr>
        <p:spPr>
          <a:xfrm>
            <a:off x="5072066" y="2714620"/>
            <a:ext cx="3500462" cy="830997"/>
          </a:xfrm>
          <a:prstGeom prst="rect">
            <a:avLst/>
          </a:prstGeom>
        </p:spPr>
        <p:txBody>
          <a:bodyPr wrap="square">
            <a:spAutoFit/>
          </a:bodyPr>
          <a:lstStyle/>
          <a:p>
            <a:pPr>
              <a:spcBef>
                <a:spcPct val="50000"/>
              </a:spcBef>
            </a:pPr>
            <a:r>
              <a:rPr lang="en-US" sz="1600" dirty="0" smtClean="0">
                <a:latin typeface="Calibri" pitchFamily="34" charset="0"/>
              </a:rPr>
              <a:t>About 35% of sites showed increasing concentrations in period 2005-2015 </a:t>
            </a:r>
            <a:br>
              <a:rPr lang="en-US" sz="1600" dirty="0" smtClean="0">
                <a:latin typeface="Calibri" pitchFamily="34" charset="0"/>
              </a:rPr>
            </a:br>
            <a:r>
              <a:rPr lang="en-US" sz="1600" dirty="0" smtClean="0">
                <a:latin typeface="Calibri" pitchFamily="34" charset="0"/>
              </a:rPr>
              <a:t>(&gt; 300 sites)</a:t>
            </a:r>
            <a:endParaRPr lang="en-US" sz="1600" dirty="0">
              <a:latin typeface="Calibri" pitchFamily="34" charset="0"/>
            </a:endParaRPr>
          </a:p>
        </p:txBody>
      </p:sp>
      <p:sp>
        <p:nvSpPr>
          <p:cNvPr id="11" name="TextBox 10"/>
          <p:cNvSpPr txBox="1"/>
          <p:nvPr/>
        </p:nvSpPr>
        <p:spPr>
          <a:xfrm>
            <a:off x="571472" y="857232"/>
            <a:ext cx="7929618" cy="769441"/>
          </a:xfrm>
          <a:prstGeom prst="rect">
            <a:avLst/>
          </a:prstGeom>
          <a:noFill/>
        </p:spPr>
        <p:txBody>
          <a:bodyPr wrap="square" rtlCol="0">
            <a:spAutoFit/>
          </a:bodyPr>
          <a:lstStyle/>
          <a:p>
            <a:r>
              <a:rPr lang="en-US" altLang="ru-RU" sz="2200" dirty="0" smtClean="0">
                <a:solidFill>
                  <a:srgbClr val="376092"/>
                </a:solidFill>
                <a:latin typeface="Calibri" pitchFamily="34" charset="0"/>
              </a:rPr>
              <a:t>Protocol on POPs came into force in 2003, but levels of pollution by </a:t>
            </a:r>
            <a:br>
              <a:rPr lang="en-US" altLang="ru-RU" sz="2200" dirty="0" smtClean="0">
                <a:solidFill>
                  <a:srgbClr val="376092"/>
                </a:solidFill>
                <a:latin typeface="Calibri" pitchFamily="34" charset="0"/>
              </a:rPr>
            </a:br>
            <a:r>
              <a:rPr lang="en-US" altLang="ru-RU" sz="2200" dirty="0" err="1" smtClean="0">
                <a:solidFill>
                  <a:srgbClr val="376092"/>
                </a:solidFill>
                <a:latin typeface="Calibri" pitchFamily="34" charset="0"/>
              </a:rPr>
              <a:t>BaP</a:t>
            </a:r>
            <a:r>
              <a:rPr lang="en-US" altLang="ru-RU" sz="2200" dirty="0" smtClean="0">
                <a:solidFill>
                  <a:srgbClr val="376092"/>
                </a:solidFill>
                <a:latin typeface="Calibri" pitchFamily="34" charset="0"/>
              </a:rPr>
              <a:t> are still higher than EU target value in many countries</a:t>
            </a:r>
            <a:endParaRPr lang="ru-RU" altLang="ru-RU" sz="2200"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76807"/>
            <a:ext cx="8572560" cy="2023631"/>
          </a:xfrm>
          <a:prstGeom prst="rect">
            <a:avLst/>
          </a:prstGeom>
          <a:noFill/>
        </p:spPr>
        <p:txBody>
          <a:bodyPr wrap="square" rtlCol="0">
            <a:spAutoFit/>
          </a:bodyPr>
          <a:lstStyle/>
          <a:p>
            <a:pPr>
              <a:lnSpc>
                <a:spcPct val="110000"/>
              </a:lnSpc>
              <a:spcAft>
                <a:spcPts val="600"/>
              </a:spcAft>
            </a:pPr>
            <a:r>
              <a:rPr lang="en-US" sz="1900" b="1" dirty="0" smtClean="0">
                <a:latin typeface="Calibri"/>
                <a:ea typeface="Calibri"/>
                <a:cs typeface="Times New Roman"/>
              </a:rPr>
              <a:t>B. Maximizing the impact of the Convention and its Protocols</a:t>
            </a:r>
          </a:p>
          <a:p>
            <a:pPr>
              <a:lnSpc>
                <a:spcPct val="110000"/>
              </a:lnSpc>
              <a:spcAft>
                <a:spcPts val="600"/>
              </a:spcAft>
            </a:pPr>
            <a:r>
              <a:rPr lang="ru-RU" dirty="0" err="1" smtClean="0">
                <a:latin typeface="Calibri"/>
                <a:ea typeface="Calibri"/>
                <a:cs typeface="Times New Roman"/>
              </a:rPr>
              <a:t>Updating</a:t>
            </a:r>
            <a:r>
              <a:rPr lang="ru-RU" dirty="0" smtClean="0">
                <a:latin typeface="Calibri"/>
                <a:ea typeface="Calibri"/>
                <a:cs typeface="Times New Roman"/>
              </a:rPr>
              <a:t> </a:t>
            </a:r>
            <a:r>
              <a:rPr lang="ru-RU" dirty="0" err="1" smtClean="0">
                <a:latin typeface="Calibri"/>
                <a:ea typeface="Calibri"/>
                <a:cs typeface="Times New Roman"/>
              </a:rPr>
              <a:t>the</a:t>
            </a:r>
            <a:r>
              <a:rPr lang="ru-RU" dirty="0" smtClean="0">
                <a:latin typeface="Calibri"/>
                <a:ea typeface="Calibri"/>
                <a:cs typeface="Times New Roman"/>
              </a:rPr>
              <a:t> </a:t>
            </a:r>
            <a:r>
              <a:rPr lang="ru-RU" dirty="0" err="1" smtClean="0">
                <a:latin typeface="Calibri"/>
                <a:ea typeface="Calibri"/>
                <a:cs typeface="Times New Roman"/>
              </a:rPr>
              <a:t>amended</a:t>
            </a:r>
            <a:r>
              <a:rPr lang="ru-RU" dirty="0" smtClean="0">
                <a:latin typeface="Calibri"/>
                <a:ea typeface="Calibri"/>
                <a:cs typeface="Times New Roman"/>
              </a:rPr>
              <a:t> </a:t>
            </a:r>
            <a:r>
              <a:rPr lang="ru-RU" dirty="0" err="1" smtClean="0">
                <a:latin typeface="Calibri"/>
                <a:ea typeface="Calibri"/>
                <a:cs typeface="Times New Roman"/>
              </a:rPr>
              <a:t>Protocols</a:t>
            </a:r>
            <a:r>
              <a:rPr lang="en-US" dirty="0" smtClean="0">
                <a:latin typeface="Calibri"/>
                <a:ea typeface="Calibri"/>
                <a:cs typeface="Times New Roman"/>
              </a:rPr>
              <a:t> (POPs …)</a:t>
            </a:r>
            <a:r>
              <a:rPr lang="ru-RU" dirty="0" smtClean="0">
                <a:latin typeface="Calibri"/>
                <a:ea typeface="Calibri"/>
                <a:cs typeface="Times New Roman"/>
              </a:rPr>
              <a:t>: </a:t>
            </a:r>
            <a:endParaRPr lang="en-US" dirty="0" smtClean="0">
              <a:latin typeface="Calibri"/>
              <a:ea typeface="Calibri"/>
              <a:cs typeface="Times New Roman"/>
            </a:endParaRPr>
          </a:p>
          <a:p>
            <a:pPr>
              <a:lnSpc>
                <a:spcPct val="110000"/>
              </a:lnSpc>
            </a:pPr>
            <a:endParaRPr lang="en-US" sz="1400" dirty="0" smtClean="0"/>
          </a:p>
          <a:p>
            <a:pPr>
              <a:lnSpc>
                <a:spcPct val="110000"/>
              </a:lnSpc>
            </a:pPr>
            <a:r>
              <a:rPr lang="en-US" i="1" dirty="0" smtClean="0">
                <a:solidFill>
                  <a:srgbClr val="993366"/>
                </a:solidFill>
                <a:latin typeface="Calibri"/>
                <a:ea typeface="Calibri"/>
                <a:cs typeface="Times New Roman"/>
              </a:rPr>
              <a:t>Task Force on Techno-economic Issues (TFTEI)</a:t>
            </a:r>
            <a:r>
              <a:rPr lang="en-US" dirty="0" smtClean="0">
                <a:latin typeface="Calibri"/>
                <a:ea typeface="Calibri"/>
                <a:cs typeface="Times New Roman"/>
              </a:rPr>
              <a:t> explore to what extent the Protocol on POPs could be further developed with respect to UPOPs, especially on PAHs, and explore whether and which stricter measures could be recommended for the UNECE region</a:t>
            </a:r>
            <a:endParaRPr lang="ru-RU" dirty="0" smtClean="0">
              <a:latin typeface="Calibri"/>
              <a:ea typeface="Calibri"/>
              <a:cs typeface="Times New Roman"/>
            </a:endParaRPr>
          </a:p>
        </p:txBody>
      </p:sp>
      <p:sp>
        <p:nvSpPr>
          <p:cNvPr id="3" name="TextBox 2"/>
          <p:cNvSpPr txBox="1"/>
          <p:nvPr/>
        </p:nvSpPr>
        <p:spPr>
          <a:xfrm>
            <a:off x="214282" y="896741"/>
            <a:ext cx="8929718" cy="461665"/>
          </a:xfrm>
          <a:prstGeom prst="rect">
            <a:avLst/>
          </a:prstGeom>
          <a:noFill/>
        </p:spPr>
        <p:txBody>
          <a:bodyPr wrap="square" rtlCol="0">
            <a:spAutoFit/>
          </a:bodyPr>
          <a:lstStyle/>
          <a:p>
            <a:r>
              <a:rPr lang="en-US" altLang="ru-RU" sz="2400" b="1" dirty="0" smtClean="0">
                <a:solidFill>
                  <a:srgbClr val="376092"/>
                </a:solidFill>
                <a:latin typeface="Calibri" pitchFamily="34" charset="0"/>
              </a:rPr>
              <a:t>Report of the ad‐hoc Policy Review Group of experts (WGSR) </a:t>
            </a:r>
            <a:endParaRPr lang="ru-RU" sz="2400" dirty="0"/>
          </a:p>
        </p:txBody>
      </p:sp>
      <p:graphicFrame>
        <p:nvGraphicFramePr>
          <p:cNvPr id="5" name="Таблица 4"/>
          <p:cNvGraphicFramePr>
            <a:graphicFrameLocks noGrp="1"/>
          </p:cNvGraphicFramePr>
          <p:nvPr/>
        </p:nvGraphicFramePr>
        <p:xfrm>
          <a:off x="357158" y="4572008"/>
          <a:ext cx="8572560" cy="1508760"/>
        </p:xfrm>
        <a:graphic>
          <a:graphicData uri="http://schemas.openxmlformats.org/drawingml/2006/table">
            <a:tbl>
              <a:tblPr/>
              <a:tblGrid>
                <a:gridCol w="2148945"/>
                <a:gridCol w="3566095"/>
                <a:gridCol w="2857520"/>
              </a:tblGrid>
              <a:tr h="483539">
                <a:tc>
                  <a:txBody>
                    <a:bodyPr/>
                    <a:lstStyle/>
                    <a:p>
                      <a:pPr>
                        <a:lnSpc>
                          <a:spcPct val="110000"/>
                        </a:lnSpc>
                        <a:spcAft>
                          <a:spcPts val="0"/>
                        </a:spcAft>
                      </a:pPr>
                      <a:r>
                        <a:rPr lang="en-US" sz="1800" dirty="0">
                          <a:latin typeface="Calibri"/>
                          <a:ea typeface="Calibri"/>
                          <a:cs typeface="Times New Roman"/>
                        </a:rPr>
                        <a:t>1.1.3.1 Analysis of effectiveness of implementation of Protocol on POPs </a:t>
                      </a:r>
                      <a:endParaRPr lang="ru-RU" sz="1800" dirty="0">
                        <a:latin typeface="Calibri"/>
                        <a:ea typeface="Calibri"/>
                        <a:cs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1800" dirty="0">
                          <a:latin typeface="Calibri"/>
                          <a:ea typeface="Calibri"/>
                          <a:cs typeface="Times New Roman"/>
                        </a:rPr>
                        <a:t>Contribution to evaluation of stricter measures for mitigation of </a:t>
                      </a:r>
                      <a:r>
                        <a:rPr lang="en-US" sz="1800" dirty="0" err="1">
                          <a:latin typeface="Calibri"/>
                          <a:ea typeface="Calibri"/>
                          <a:cs typeface="Times New Roman"/>
                        </a:rPr>
                        <a:t>BaP</a:t>
                      </a:r>
                      <a:r>
                        <a:rPr lang="en-US" sz="1800" dirty="0">
                          <a:latin typeface="Calibri"/>
                          <a:ea typeface="Calibri"/>
                          <a:cs typeface="Times New Roman"/>
                        </a:rPr>
                        <a:t> pollution levels; analysis of trends, key sources and projections </a:t>
                      </a:r>
                      <a:endParaRPr lang="ru-RU" sz="1800" dirty="0">
                        <a:latin typeface="Calibri"/>
                        <a:ea typeface="Calibri"/>
                        <a:cs typeface="Times New Roman"/>
                      </a:endParaRPr>
                    </a:p>
                    <a:p>
                      <a:pPr>
                        <a:lnSpc>
                          <a:spcPct val="110000"/>
                        </a:lnSpc>
                        <a:spcAft>
                          <a:spcPts val="0"/>
                        </a:spcAft>
                      </a:pPr>
                      <a:r>
                        <a:rPr lang="en-US" sz="1800" dirty="0">
                          <a:latin typeface="Calibri"/>
                          <a:ea typeface="Calibri"/>
                          <a:cs typeface="Times New Roman"/>
                        </a:rPr>
                        <a:t>Report in 2019 </a:t>
                      </a:r>
                      <a:endParaRPr lang="ru-RU" sz="1800" dirty="0">
                        <a:latin typeface="Calibri"/>
                        <a:ea typeface="Calibri"/>
                        <a:cs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1800" dirty="0">
                          <a:latin typeface="Calibri"/>
                          <a:ea typeface="Calibri"/>
                          <a:cs typeface="Times New Roman"/>
                        </a:rPr>
                        <a:t>MSC-East in support to </a:t>
                      </a:r>
                      <a:r>
                        <a:rPr lang="en-US" sz="1800" i="1" dirty="0">
                          <a:solidFill>
                            <a:srgbClr val="993366"/>
                          </a:solidFill>
                          <a:latin typeface="Calibri"/>
                          <a:ea typeface="Calibri"/>
                          <a:cs typeface="Times New Roman"/>
                        </a:rPr>
                        <a:t>TFTEI</a:t>
                      </a:r>
                      <a:endParaRPr lang="ru-RU" sz="1800" i="1" dirty="0">
                        <a:solidFill>
                          <a:srgbClr val="993366"/>
                        </a:solidFill>
                        <a:latin typeface="Calibri"/>
                        <a:ea typeface="Calibri"/>
                        <a:cs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85720" y="3920504"/>
            <a:ext cx="8572528" cy="461665"/>
          </a:xfrm>
          <a:prstGeom prst="rect">
            <a:avLst/>
          </a:prstGeom>
          <a:noFill/>
        </p:spPr>
        <p:txBody>
          <a:bodyPr wrap="square" rtlCol="0">
            <a:spAutoFit/>
          </a:bodyPr>
          <a:lstStyle/>
          <a:p>
            <a:r>
              <a:rPr lang="en-GB" altLang="ru-RU" sz="2400" b="1" dirty="0" smtClean="0">
                <a:solidFill>
                  <a:srgbClr val="376092"/>
                </a:solidFill>
                <a:latin typeface="Calibri" pitchFamily="34" charset="0"/>
              </a:rPr>
              <a:t>Draft 2018–2019 </a:t>
            </a:r>
            <a:r>
              <a:rPr lang="en-GB" altLang="ru-RU" sz="2400" b="1" dirty="0" err="1" smtClean="0">
                <a:solidFill>
                  <a:srgbClr val="376092"/>
                </a:solidFill>
                <a:latin typeface="Calibri" pitchFamily="34" charset="0"/>
              </a:rPr>
              <a:t>workplan</a:t>
            </a:r>
            <a:r>
              <a:rPr lang="en-GB" altLang="ru-RU" sz="2400" b="1" dirty="0" smtClean="0">
                <a:solidFill>
                  <a:srgbClr val="376092"/>
                </a:solidFill>
                <a:latin typeface="Calibri" pitchFamily="34" charset="0"/>
              </a:rPr>
              <a:t> </a:t>
            </a:r>
            <a:r>
              <a:rPr lang="en-GB" sz="2400" dirty="0" smtClean="0">
                <a:solidFill>
                  <a:srgbClr val="336699"/>
                </a:solidFill>
                <a:latin typeface="Calibri" pitchFamily="34" charset="0"/>
                <a:ea typeface="Calibri" pitchFamily="34" charset="0"/>
                <a:cs typeface="TimesNewRoman"/>
              </a:rPr>
              <a:t>(</a:t>
            </a:r>
            <a:r>
              <a:rPr lang="en-US" altLang="ru-RU" sz="2400" b="1" dirty="0" smtClean="0">
                <a:solidFill>
                  <a:srgbClr val="376092"/>
                </a:solidFill>
                <a:latin typeface="Calibri" pitchFamily="34" charset="0"/>
              </a:rPr>
              <a:t>Steering Body to the EMEP)</a:t>
            </a:r>
            <a:endParaRPr lang="ru-RU" altLang="ru-RU" sz="2400" b="1" dirty="0" smtClean="0">
              <a:solidFill>
                <a:srgbClr val="376092"/>
              </a:solidFill>
              <a:latin typeface="Calibri" pitchFamily="34" charset="0"/>
            </a:endParaRPr>
          </a:p>
        </p:txBody>
      </p:sp>
      <p:sp>
        <p:nvSpPr>
          <p:cNvPr id="7" name="Прямоугольник 4"/>
          <p:cNvSpPr>
            <a:spLocks noChangeArrowheads="1"/>
          </p:cNvSpPr>
          <p:nvPr/>
        </p:nvSpPr>
        <p:spPr bwMode="auto">
          <a:xfrm>
            <a:off x="0" y="142852"/>
            <a:ext cx="9144000" cy="553998"/>
          </a:xfrm>
          <a:prstGeom prst="rect">
            <a:avLst/>
          </a:prstGeom>
          <a:noFill/>
          <a:ln w="9525">
            <a:noFill/>
            <a:miter lim="800000"/>
            <a:headEnd/>
            <a:tailEnd/>
          </a:ln>
        </p:spPr>
        <p:txBody>
          <a:bodyPr>
            <a:spAutoFit/>
          </a:bodyPr>
          <a:lstStyle/>
          <a:p>
            <a:pPr algn="ctr"/>
            <a:r>
              <a:rPr lang="en-US" altLang="ru-RU" sz="3000" b="1" dirty="0" smtClean="0">
                <a:solidFill>
                  <a:srgbClr val="376092"/>
                </a:solidFill>
                <a:latin typeface="Calibri" pitchFamily="34" charset="0"/>
              </a:rPr>
              <a:t>Future work</a:t>
            </a:r>
            <a:endParaRPr lang="ru-RU" altLang="ru-RU" sz="3000" b="1" dirty="0">
              <a:solidFill>
                <a:srgbClr val="376092"/>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71472" y="5000636"/>
            <a:ext cx="4343400" cy="584775"/>
          </a:xfrm>
          <a:prstGeom prst="rect">
            <a:avLst/>
          </a:prstGeom>
          <a:noFill/>
          <a:ln w="9525">
            <a:noFill/>
            <a:miter lim="800000"/>
            <a:headEnd/>
            <a:tailEnd/>
          </a:ln>
        </p:spPr>
        <p:txBody>
          <a:bodyPr>
            <a:spAutoFit/>
          </a:bodyPr>
          <a:lstStyle/>
          <a:p>
            <a:pPr algn="ctr">
              <a:spcBef>
                <a:spcPct val="50000"/>
              </a:spcBef>
            </a:pPr>
            <a:r>
              <a:rPr lang="en-US" sz="1600" dirty="0">
                <a:latin typeface="Calibri" pitchFamily="34" charset="0"/>
                <a:cs typeface="Arial" charset="0"/>
              </a:rPr>
              <a:t>Mean levels of </a:t>
            </a:r>
            <a:r>
              <a:rPr lang="en-US" sz="1600" dirty="0" err="1" smtClean="0">
                <a:latin typeface="Calibri" pitchFamily="34" charset="0"/>
                <a:cs typeface="Arial" charset="0"/>
              </a:rPr>
              <a:t>BaP</a:t>
            </a:r>
            <a:r>
              <a:rPr lang="en-US" sz="1600" dirty="0" smtClean="0">
                <a:latin typeface="Calibri" pitchFamily="34" charset="0"/>
                <a:cs typeface="Arial" charset="0"/>
              </a:rPr>
              <a:t> </a:t>
            </a:r>
            <a:r>
              <a:rPr lang="en-US" sz="1600" dirty="0">
                <a:latin typeface="Calibri" pitchFamily="34" charset="0"/>
                <a:cs typeface="Arial" charset="0"/>
              </a:rPr>
              <a:t>in air measured at background, suburban, and urban sites</a:t>
            </a:r>
            <a:endParaRPr lang="ru-RU" sz="1600" dirty="0">
              <a:latin typeface="Calibri" pitchFamily="34" charset="0"/>
              <a:cs typeface="Arial" charset="0"/>
            </a:endParaRPr>
          </a:p>
        </p:txBody>
      </p:sp>
      <p:sp>
        <p:nvSpPr>
          <p:cNvPr id="6157" name="AutoShape 13"/>
          <p:cNvSpPr>
            <a:spLocks noChangeAspect="1" noChangeArrowheads="1" noTextEdit="1"/>
          </p:cNvSpPr>
          <p:nvPr/>
        </p:nvSpPr>
        <p:spPr bwMode="auto">
          <a:xfrm>
            <a:off x="142876" y="2301309"/>
            <a:ext cx="4857752" cy="2143140"/>
          </a:xfrm>
          <a:prstGeom prst="rect">
            <a:avLst/>
          </a:prstGeom>
          <a:noFill/>
          <a:ln w="9525">
            <a:noFill/>
            <a:miter lim="800000"/>
            <a:headEnd/>
            <a:tailEnd/>
          </a:ln>
        </p:spPr>
        <p:txBody>
          <a:bodyPr/>
          <a:lstStyle/>
          <a:p>
            <a:endParaRPr lang="ru-RU"/>
          </a:p>
        </p:txBody>
      </p:sp>
      <p:sp>
        <p:nvSpPr>
          <p:cNvPr id="6159" name="Rectangle 15"/>
          <p:cNvSpPr>
            <a:spLocks noChangeArrowheads="1"/>
          </p:cNvSpPr>
          <p:nvPr/>
        </p:nvSpPr>
        <p:spPr bwMode="auto">
          <a:xfrm>
            <a:off x="1000099" y="2371166"/>
            <a:ext cx="3143273" cy="2144721"/>
          </a:xfrm>
          <a:prstGeom prst="rect">
            <a:avLst/>
          </a:prstGeom>
          <a:solidFill>
            <a:srgbClr val="FFFFFF"/>
          </a:solidFill>
          <a:ln w="9525">
            <a:noFill/>
            <a:miter lim="800000"/>
            <a:headEnd/>
            <a:tailEnd/>
          </a:ln>
        </p:spPr>
        <p:txBody>
          <a:bodyPr/>
          <a:lstStyle/>
          <a:p>
            <a:endParaRPr lang="ru-RU"/>
          </a:p>
        </p:txBody>
      </p:sp>
      <p:sp>
        <p:nvSpPr>
          <p:cNvPr id="6147" name="Text Box 3"/>
          <p:cNvSpPr txBox="1">
            <a:spLocks noChangeArrowheads="1"/>
          </p:cNvSpPr>
          <p:nvPr/>
        </p:nvSpPr>
        <p:spPr bwMode="auto">
          <a:xfrm>
            <a:off x="5486428" y="5107488"/>
            <a:ext cx="3086100" cy="338554"/>
          </a:xfrm>
          <a:prstGeom prst="rect">
            <a:avLst/>
          </a:prstGeom>
          <a:noFill/>
          <a:ln w="9525">
            <a:noFill/>
            <a:miter lim="800000"/>
            <a:headEnd/>
            <a:tailEnd/>
          </a:ln>
        </p:spPr>
        <p:txBody>
          <a:bodyPr>
            <a:spAutoFit/>
          </a:bodyPr>
          <a:lstStyle/>
          <a:p>
            <a:pPr algn="ctr">
              <a:spcBef>
                <a:spcPct val="50000"/>
              </a:spcBef>
            </a:pPr>
            <a:r>
              <a:rPr lang="en-US" sz="1600" dirty="0">
                <a:latin typeface="Calibri" pitchFamily="34" charset="0"/>
                <a:cs typeface="Arial" charset="0"/>
              </a:rPr>
              <a:t>EEA </a:t>
            </a:r>
            <a:r>
              <a:rPr lang="en-US" sz="1600" dirty="0" err="1">
                <a:latin typeface="Calibri" pitchFamily="34" charset="0"/>
                <a:cs typeface="Arial" charset="0"/>
              </a:rPr>
              <a:t>AirBase</a:t>
            </a:r>
            <a:r>
              <a:rPr lang="en-US" sz="1600" dirty="0">
                <a:latin typeface="Calibri" pitchFamily="34" charset="0"/>
                <a:cs typeface="Arial" charset="0"/>
              </a:rPr>
              <a:t> measurements of </a:t>
            </a:r>
            <a:r>
              <a:rPr lang="en-US" sz="1600" dirty="0" err="1" smtClean="0">
                <a:latin typeface="Calibri" pitchFamily="34" charset="0"/>
                <a:cs typeface="Arial" charset="0"/>
              </a:rPr>
              <a:t>BaP</a:t>
            </a:r>
            <a:endParaRPr lang="ru-RU" sz="1600" dirty="0">
              <a:latin typeface="Calibri" pitchFamily="34" charset="0"/>
              <a:cs typeface="Arial" charset="0"/>
            </a:endParaRPr>
          </a:p>
        </p:txBody>
      </p:sp>
      <p:sp>
        <p:nvSpPr>
          <p:cNvPr id="6148" name="Text Box 7"/>
          <p:cNvSpPr txBox="1">
            <a:spLocks noChangeArrowheads="1"/>
          </p:cNvSpPr>
          <p:nvPr/>
        </p:nvSpPr>
        <p:spPr bwMode="auto">
          <a:xfrm>
            <a:off x="0" y="142875"/>
            <a:ext cx="9144000" cy="553998"/>
          </a:xfrm>
          <a:prstGeom prst="rect">
            <a:avLst/>
          </a:prstGeom>
          <a:noFill/>
          <a:ln w="9525">
            <a:noFill/>
            <a:miter lim="800000"/>
            <a:headEnd/>
            <a:tailEnd/>
          </a:ln>
        </p:spPr>
        <p:txBody>
          <a:bodyPr>
            <a:spAutoFit/>
          </a:bodyPr>
          <a:lstStyle/>
          <a:p>
            <a:pPr algn="ctr">
              <a:spcBef>
                <a:spcPct val="50000"/>
              </a:spcBef>
            </a:pPr>
            <a:r>
              <a:rPr lang="en-US" altLang="ru-RU" sz="3000" b="1" dirty="0" smtClean="0">
                <a:solidFill>
                  <a:srgbClr val="376092"/>
                </a:solidFill>
                <a:latin typeface="Calibri" pitchFamily="34" charset="0"/>
              </a:rPr>
              <a:t>Pollution trends of </a:t>
            </a:r>
            <a:r>
              <a:rPr lang="en-US" altLang="ru-RU" sz="3000" b="1" dirty="0" err="1" smtClean="0">
                <a:solidFill>
                  <a:srgbClr val="376092"/>
                </a:solidFill>
                <a:latin typeface="Calibri" pitchFamily="34" charset="0"/>
              </a:rPr>
              <a:t>BaP</a:t>
            </a:r>
            <a:r>
              <a:rPr lang="en-US" altLang="ru-RU" sz="3000" b="1" dirty="0" smtClean="0">
                <a:solidFill>
                  <a:srgbClr val="376092"/>
                </a:solidFill>
                <a:latin typeface="Calibri" pitchFamily="34" charset="0"/>
              </a:rPr>
              <a:t> in the EMEP </a:t>
            </a:r>
            <a:r>
              <a:rPr lang="en-US" altLang="ru-RU" sz="3000" b="1" dirty="0">
                <a:solidFill>
                  <a:srgbClr val="376092"/>
                </a:solidFill>
                <a:latin typeface="Calibri" pitchFamily="34" charset="0"/>
              </a:rPr>
              <a:t>region </a:t>
            </a:r>
            <a:r>
              <a:rPr lang="en-US" altLang="ru-RU" sz="3000" b="1" dirty="0" smtClean="0">
                <a:solidFill>
                  <a:srgbClr val="376092"/>
                </a:solidFill>
                <a:latin typeface="Calibri" pitchFamily="34" charset="0"/>
              </a:rPr>
              <a:t>(2005-2015)</a:t>
            </a:r>
            <a:endParaRPr lang="ru-RU" altLang="ru-RU" sz="3000" b="1" dirty="0">
              <a:solidFill>
                <a:srgbClr val="376092"/>
              </a:solidFill>
              <a:latin typeface="Calibri" pitchFamily="34" charset="0"/>
            </a:endParaRPr>
          </a:p>
        </p:txBody>
      </p:sp>
      <p:grpSp>
        <p:nvGrpSpPr>
          <p:cNvPr id="74" name="Группа 73"/>
          <p:cNvGrpSpPr/>
          <p:nvPr/>
        </p:nvGrpSpPr>
        <p:grpSpPr>
          <a:xfrm>
            <a:off x="571472" y="2571744"/>
            <a:ext cx="4286780" cy="2159568"/>
            <a:chOff x="285220" y="2483878"/>
            <a:chExt cx="4572532" cy="2400300"/>
          </a:xfrm>
        </p:grpSpPr>
        <p:sp>
          <p:nvSpPr>
            <p:cNvPr id="6151" name="Line 15"/>
            <p:cNvSpPr>
              <a:spLocks noChangeShapeType="1"/>
            </p:cNvSpPr>
            <p:nvPr/>
          </p:nvSpPr>
          <p:spPr bwMode="auto">
            <a:xfrm>
              <a:off x="884239" y="3674503"/>
              <a:ext cx="3971925" cy="0"/>
            </a:xfrm>
            <a:prstGeom prst="line">
              <a:avLst/>
            </a:prstGeom>
            <a:noFill/>
            <a:ln w="9525">
              <a:solidFill>
                <a:srgbClr val="FF0000"/>
              </a:solidFill>
              <a:round/>
              <a:headEnd/>
              <a:tailEnd/>
            </a:ln>
          </p:spPr>
          <p:txBody>
            <a:bodyPr/>
            <a:lstStyle/>
            <a:p>
              <a:endParaRPr lang="ru-RU"/>
            </a:p>
          </p:txBody>
        </p:sp>
        <p:sp>
          <p:nvSpPr>
            <p:cNvPr id="6152" name="Text Box 16"/>
            <p:cNvSpPr txBox="1">
              <a:spLocks noChangeArrowheads="1"/>
            </p:cNvSpPr>
            <p:nvPr/>
          </p:nvSpPr>
          <p:spPr bwMode="auto">
            <a:xfrm>
              <a:off x="2492376" y="3701491"/>
              <a:ext cx="1762125" cy="366712"/>
            </a:xfrm>
            <a:prstGeom prst="rect">
              <a:avLst/>
            </a:prstGeom>
            <a:noFill/>
            <a:ln w="9525">
              <a:noFill/>
              <a:miter lim="800000"/>
              <a:headEnd/>
              <a:tailEnd/>
            </a:ln>
          </p:spPr>
          <p:txBody>
            <a:bodyPr>
              <a:spAutoFit/>
            </a:bodyPr>
            <a:lstStyle/>
            <a:p>
              <a:pPr algn="ctr">
                <a:spcBef>
                  <a:spcPct val="50000"/>
                </a:spcBef>
              </a:pPr>
              <a:r>
                <a:rPr lang="en-US" b="1">
                  <a:solidFill>
                    <a:srgbClr val="C00000"/>
                  </a:solidFill>
                  <a:latin typeface="Calibri" pitchFamily="34" charset="0"/>
                </a:rPr>
                <a:t>EU target level</a:t>
              </a:r>
              <a:endParaRPr lang="ru-RU" b="1">
                <a:solidFill>
                  <a:srgbClr val="C00000"/>
                </a:solidFill>
                <a:latin typeface="Calibri" pitchFamily="34" charset="0"/>
              </a:endParaRPr>
            </a:p>
          </p:txBody>
        </p:sp>
        <p:sp>
          <p:nvSpPr>
            <p:cNvPr id="6160" name="Rectangle 16"/>
            <p:cNvSpPr>
              <a:spLocks noChangeArrowheads="1"/>
            </p:cNvSpPr>
            <p:nvPr/>
          </p:nvSpPr>
          <p:spPr bwMode="auto">
            <a:xfrm>
              <a:off x="871539" y="2566428"/>
              <a:ext cx="3983037" cy="1839913"/>
            </a:xfrm>
            <a:prstGeom prst="rect">
              <a:avLst/>
            </a:prstGeom>
            <a:solidFill>
              <a:srgbClr val="FFFFFF"/>
            </a:solidFill>
            <a:ln w="9525">
              <a:noFill/>
              <a:miter lim="800000"/>
              <a:headEnd/>
              <a:tailEnd/>
            </a:ln>
          </p:spPr>
          <p:txBody>
            <a:bodyPr/>
            <a:lstStyle/>
            <a:p>
              <a:endParaRPr lang="ru-RU"/>
            </a:p>
          </p:txBody>
        </p:sp>
        <p:sp>
          <p:nvSpPr>
            <p:cNvPr id="6161" name="Line 17"/>
            <p:cNvSpPr>
              <a:spLocks noChangeShapeType="1"/>
            </p:cNvSpPr>
            <p:nvPr/>
          </p:nvSpPr>
          <p:spPr bwMode="auto">
            <a:xfrm>
              <a:off x="871539" y="4039628"/>
              <a:ext cx="3983037" cy="0"/>
            </a:xfrm>
            <a:prstGeom prst="line">
              <a:avLst/>
            </a:prstGeom>
            <a:noFill/>
            <a:ln w="0">
              <a:solidFill>
                <a:srgbClr val="969696"/>
              </a:solidFill>
              <a:prstDash val="sysDot"/>
              <a:round/>
              <a:headEnd/>
              <a:tailEnd/>
            </a:ln>
          </p:spPr>
          <p:txBody>
            <a:bodyPr/>
            <a:lstStyle/>
            <a:p>
              <a:endParaRPr lang="ru-RU"/>
            </a:p>
          </p:txBody>
        </p:sp>
        <p:sp>
          <p:nvSpPr>
            <p:cNvPr id="6162" name="Line 18"/>
            <p:cNvSpPr>
              <a:spLocks noChangeShapeType="1"/>
            </p:cNvSpPr>
            <p:nvPr/>
          </p:nvSpPr>
          <p:spPr bwMode="auto">
            <a:xfrm>
              <a:off x="871539" y="3671328"/>
              <a:ext cx="3983037" cy="0"/>
            </a:xfrm>
            <a:prstGeom prst="line">
              <a:avLst/>
            </a:prstGeom>
            <a:noFill/>
            <a:ln w="0">
              <a:solidFill>
                <a:srgbClr val="969696"/>
              </a:solidFill>
              <a:prstDash val="sysDot"/>
              <a:round/>
              <a:headEnd/>
              <a:tailEnd/>
            </a:ln>
          </p:spPr>
          <p:txBody>
            <a:bodyPr/>
            <a:lstStyle/>
            <a:p>
              <a:endParaRPr lang="ru-RU"/>
            </a:p>
          </p:txBody>
        </p:sp>
        <p:sp>
          <p:nvSpPr>
            <p:cNvPr id="6163" name="Line 19"/>
            <p:cNvSpPr>
              <a:spLocks noChangeShapeType="1"/>
            </p:cNvSpPr>
            <p:nvPr/>
          </p:nvSpPr>
          <p:spPr bwMode="auto">
            <a:xfrm>
              <a:off x="871539" y="3303028"/>
              <a:ext cx="3983037" cy="0"/>
            </a:xfrm>
            <a:prstGeom prst="line">
              <a:avLst/>
            </a:prstGeom>
            <a:noFill/>
            <a:ln w="0">
              <a:solidFill>
                <a:srgbClr val="969696"/>
              </a:solidFill>
              <a:prstDash val="sysDot"/>
              <a:round/>
              <a:headEnd/>
              <a:tailEnd/>
            </a:ln>
          </p:spPr>
          <p:txBody>
            <a:bodyPr/>
            <a:lstStyle/>
            <a:p>
              <a:endParaRPr lang="ru-RU"/>
            </a:p>
          </p:txBody>
        </p:sp>
        <p:sp>
          <p:nvSpPr>
            <p:cNvPr id="6164" name="Line 20"/>
            <p:cNvSpPr>
              <a:spLocks noChangeShapeType="1"/>
            </p:cNvSpPr>
            <p:nvPr/>
          </p:nvSpPr>
          <p:spPr bwMode="auto">
            <a:xfrm>
              <a:off x="871539" y="2934728"/>
              <a:ext cx="3983037" cy="0"/>
            </a:xfrm>
            <a:prstGeom prst="line">
              <a:avLst/>
            </a:prstGeom>
            <a:noFill/>
            <a:ln w="0">
              <a:solidFill>
                <a:srgbClr val="969696"/>
              </a:solidFill>
              <a:prstDash val="sysDot"/>
              <a:round/>
              <a:headEnd/>
              <a:tailEnd/>
            </a:ln>
          </p:spPr>
          <p:txBody>
            <a:bodyPr/>
            <a:lstStyle/>
            <a:p>
              <a:endParaRPr lang="ru-RU"/>
            </a:p>
          </p:txBody>
        </p:sp>
        <p:sp>
          <p:nvSpPr>
            <p:cNvPr id="6165" name="Line 21"/>
            <p:cNvSpPr>
              <a:spLocks noChangeShapeType="1"/>
            </p:cNvSpPr>
            <p:nvPr/>
          </p:nvSpPr>
          <p:spPr bwMode="auto">
            <a:xfrm>
              <a:off x="871539" y="2566428"/>
              <a:ext cx="3983037" cy="0"/>
            </a:xfrm>
            <a:prstGeom prst="line">
              <a:avLst/>
            </a:prstGeom>
            <a:noFill/>
            <a:ln w="0">
              <a:solidFill>
                <a:srgbClr val="969696"/>
              </a:solidFill>
              <a:prstDash val="sysDot"/>
              <a:round/>
              <a:headEnd/>
              <a:tailEnd/>
            </a:ln>
          </p:spPr>
          <p:txBody>
            <a:bodyPr/>
            <a:lstStyle/>
            <a:p>
              <a:endParaRPr lang="ru-RU"/>
            </a:p>
          </p:txBody>
        </p:sp>
        <p:sp>
          <p:nvSpPr>
            <p:cNvPr id="6166" name="Rectangle 22"/>
            <p:cNvSpPr>
              <a:spLocks noChangeArrowheads="1"/>
            </p:cNvSpPr>
            <p:nvPr/>
          </p:nvSpPr>
          <p:spPr bwMode="auto">
            <a:xfrm>
              <a:off x="877320" y="2566966"/>
              <a:ext cx="3980432" cy="1839913"/>
            </a:xfrm>
            <a:prstGeom prst="rect">
              <a:avLst/>
            </a:prstGeom>
            <a:noFill/>
            <a:ln w="7938">
              <a:solidFill>
                <a:srgbClr val="808080"/>
              </a:solidFill>
              <a:miter lim="800000"/>
              <a:headEnd/>
              <a:tailEnd/>
            </a:ln>
          </p:spPr>
          <p:txBody>
            <a:bodyPr/>
            <a:lstStyle/>
            <a:p>
              <a:endParaRPr lang="ru-RU"/>
            </a:p>
          </p:txBody>
        </p:sp>
        <p:sp>
          <p:nvSpPr>
            <p:cNvPr id="6167" name="Line 23"/>
            <p:cNvSpPr>
              <a:spLocks noChangeShapeType="1"/>
            </p:cNvSpPr>
            <p:nvPr/>
          </p:nvSpPr>
          <p:spPr bwMode="auto">
            <a:xfrm>
              <a:off x="871539" y="2566428"/>
              <a:ext cx="0" cy="1839913"/>
            </a:xfrm>
            <a:prstGeom prst="line">
              <a:avLst/>
            </a:prstGeom>
            <a:noFill/>
            <a:ln w="0">
              <a:solidFill>
                <a:srgbClr val="000000"/>
              </a:solidFill>
              <a:round/>
              <a:headEnd/>
              <a:tailEnd/>
            </a:ln>
          </p:spPr>
          <p:txBody>
            <a:bodyPr/>
            <a:lstStyle/>
            <a:p>
              <a:endParaRPr lang="ru-RU"/>
            </a:p>
          </p:txBody>
        </p:sp>
        <p:sp>
          <p:nvSpPr>
            <p:cNvPr id="6168" name="Line 24"/>
            <p:cNvSpPr>
              <a:spLocks noChangeShapeType="1"/>
            </p:cNvSpPr>
            <p:nvPr/>
          </p:nvSpPr>
          <p:spPr bwMode="auto">
            <a:xfrm>
              <a:off x="827089" y="4406341"/>
              <a:ext cx="44450" cy="0"/>
            </a:xfrm>
            <a:prstGeom prst="line">
              <a:avLst/>
            </a:prstGeom>
            <a:noFill/>
            <a:ln w="0">
              <a:solidFill>
                <a:srgbClr val="000000"/>
              </a:solidFill>
              <a:round/>
              <a:headEnd/>
              <a:tailEnd/>
            </a:ln>
          </p:spPr>
          <p:txBody>
            <a:bodyPr/>
            <a:lstStyle/>
            <a:p>
              <a:endParaRPr lang="ru-RU"/>
            </a:p>
          </p:txBody>
        </p:sp>
        <p:sp>
          <p:nvSpPr>
            <p:cNvPr id="6169" name="Line 25"/>
            <p:cNvSpPr>
              <a:spLocks noChangeShapeType="1"/>
            </p:cNvSpPr>
            <p:nvPr/>
          </p:nvSpPr>
          <p:spPr bwMode="auto">
            <a:xfrm>
              <a:off x="827089" y="4039628"/>
              <a:ext cx="44450" cy="0"/>
            </a:xfrm>
            <a:prstGeom prst="line">
              <a:avLst/>
            </a:prstGeom>
            <a:noFill/>
            <a:ln w="0">
              <a:solidFill>
                <a:srgbClr val="000000"/>
              </a:solidFill>
              <a:round/>
              <a:headEnd/>
              <a:tailEnd/>
            </a:ln>
          </p:spPr>
          <p:txBody>
            <a:bodyPr/>
            <a:lstStyle/>
            <a:p>
              <a:endParaRPr lang="ru-RU"/>
            </a:p>
          </p:txBody>
        </p:sp>
        <p:sp>
          <p:nvSpPr>
            <p:cNvPr id="6170" name="Line 26"/>
            <p:cNvSpPr>
              <a:spLocks noChangeShapeType="1"/>
            </p:cNvSpPr>
            <p:nvPr/>
          </p:nvSpPr>
          <p:spPr bwMode="auto">
            <a:xfrm>
              <a:off x="827089" y="3671328"/>
              <a:ext cx="44450" cy="0"/>
            </a:xfrm>
            <a:prstGeom prst="line">
              <a:avLst/>
            </a:prstGeom>
            <a:noFill/>
            <a:ln w="0">
              <a:solidFill>
                <a:srgbClr val="000000"/>
              </a:solidFill>
              <a:round/>
              <a:headEnd/>
              <a:tailEnd/>
            </a:ln>
          </p:spPr>
          <p:txBody>
            <a:bodyPr/>
            <a:lstStyle/>
            <a:p>
              <a:endParaRPr lang="ru-RU"/>
            </a:p>
          </p:txBody>
        </p:sp>
        <p:sp>
          <p:nvSpPr>
            <p:cNvPr id="6171" name="Line 27"/>
            <p:cNvSpPr>
              <a:spLocks noChangeShapeType="1"/>
            </p:cNvSpPr>
            <p:nvPr/>
          </p:nvSpPr>
          <p:spPr bwMode="auto">
            <a:xfrm>
              <a:off x="827089" y="3303028"/>
              <a:ext cx="44450" cy="0"/>
            </a:xfrm>
            <a:prstGeom prst="line">
              <a:avLst/>
            </a:prstGeom>
            <a:noFill/>
            <a:ln w="0">
              <a:solidFill>
                <a:srgbClr val="000000"/>
              </a:solidFill>
              <a:round/>
              <a:headEnd/>
              <a:tailEnd/>
            </a:ln>
          </p:spPr>
          <p:txBody>
            <a:bodyPr/>
            <a:lstStyle/>
            <a:p>
              <a:endParaRPr lang="ru-RU"/>
            </a:p>
          </p:txBody>
        </p:sp>
        <p:sp>
          <p:nvSpPr>
            <p:cNvPr id="6172" name="Line 28"/>
            <p:cNvSpPr>
              <a:spLocks noChangeShapeType="1"/>
            </p:cNvSpPr>
            <p:nvPr/>
          </p:nvSpPr>
          <p:spPr bwMode="auto">
            <a:xfrm>
              <a:off x="827089" y="2934728"/>
              <a:ext cx="44450" cy="0"/>
            </a:xfrm>
            <a:prstGeom prst="line">
              <a:avLst/>
            </a:prstGeom>
            <a:noFill/>
            <a:ln w="0">
              <a:solidFill>
                <a:srgbClr val="000000"/>
              </a:solidFill>
              <a:round/>
              <a:headEnd/>
              <a:tailEnd/>
            </a:ln>
          </p:spPr>
          <p:txBody>
            <a:bodyPr/>
            <a:lstStyle/>
            <a:p>
              <a:endParaRPr lang="ru-RU"/>
            </a:p>
          </p:txBody>
        </p:sp>
        <p:sp>
          <p:nvSpPr>
            <p:cNvPr id="6173" name="Line 29"/>
            <p:cNvSpPr>
              <a:spLocks noChangeShapeType="1"/>
            </p:cNvSpPr>
            <p:nvPr/>
          </p:nvSpPr>
          <p:spPr bwMode="auto">
            <a:xfrm>
              <a:off x="827089" y="2566428"/>
              <a:ext cx="44450" cy="0"/>
            </a:xfrm>
            <a:prstGeom prst="line">
              <a:avLst/>
            </a:prstGeom>
            <a:noFill/>
            <a:ln w="0">
              <a:solidFill>
                <a:srgbClr val="000000"/>
              </a:solidFill>
              <a:round/>
              <a:headEnd/>
              <a:tailEnd/>
            </a:ln>
          </p:spPr>
          <p:txBody>
            <a:bodyPr/>
            <a:lstStyle/>
            <a:p>
              <a:endParaRPr lang="ru-RU"/>
            </a:p>
          </p:txBody>
        </p:sp>
        <p:sp>
          <p:nvSpPr>
            <p:cNvPr id="6174" name="Line 30"/>
            <p:cNvSpPr>
              <a:spLocks noChangeShapeType="1"/>
            </p:cNvSpPr>
            <p:nvPr/>
          </p:nvSpPr>
          <p:spPr bwMode="auto">
            <a:xfrm>
              <a:off x="871539" y="4406341"/>
              <a:ext cx="3983037" cy="0"/>
            </a:xfrm>
            <a:prstGeom prst="line">
              <a:avLst/>
            </a:prstGeom>
            <a:noFill/>
            <a:ln w="0">
              <a:solidFill>
                <a:srgbClr val="000000"/>
              </a:solidFill>
              <a:round/>
              <a:headEnd/>
              <a:tailEnd/>
            </a:ln>
          </p:spPr>
          <p:txBody>
            <a:bodyPr/>
            <a:lstStyle/>
            <a:p>
              <a:endParaRPr lang="ru-RU"/>
            </a:p>
          </p:txBody>
        </p:sp>
        <p:sp>
          <p:nvSpPr>
            <p:cNvPr id="6175" name="Line 31"/>
            <p:cNvSpPr>
              <a:spLocks noChangeShapeType="1"/>
            </p:cNvSpPr>
            <p:nvPr/>
          </p:nvSpPr>
          <p:spPr bwMode="auto">
            <a:xfrm flipV="1">
              <a:off x="871539" y="4406341"/>
              <a:ext cx="0" cy="46037"/>
            </a:xfrm>
            <a:prstGeom prst="line">
              <a:avLst/>
            </a:prstGeom>
            <a:noFill/>
            <a:ln w="0">
              <a:solidFill>
                <a:srgbClr val="000000"/>
              </a:solidFill>
              <a:round/>
              <a:headEnd/>
              <a:tailEnd/>
            </a:ln>
          </p:spPr>
          <p:txBody>
            <a:bodyPr/>
            <a:lstStyle/>
            <a:p>
              <a:endParaRPr lang="ru-RU"/>
            </a:p>
          </p:txBody>
        </p:sp>
        <p:sp>
          <p:nvSpPr>
            <p:cNvPr id="6176" name="Line 32"/>
            <p:cNvSpPr>
              <a:spLocks noChangeShapeType="1"/>
            </p:cNvSpPr>
            <p:nvPr/>
          </p:nvSpPr>
          <p:spPr bwMode="auto">
            <a:xfrm flipV="1">
              <a:off x="1270001" y="4406341"/>
              <a:ext cx="0" cy="46037"/>
            </a:xfrm>
            <a:prstGeom prst="line">
              <a:avLst/>
            </a:prstGeom>
            <a:noFill/>
            <a:ln w="0">
              <a:solidFill>
                <a:srgbClr val="000000"/>
              </a:solidFill>
              <a:round/>
              <a:headEnd/>
              <a:tailEnd/>
            </a:ln>
          </p:spPr>
          <p:txBody>
            <a:bodyPr/>
            <a:lstStyle/>
            <a:p>
              <a:endParaRPr lang="ru-RU"/>
            </a:p>
          </p:txBody>
        </p:sp>
        <p:sp>
          <p:nvSpPr>
            <p:cNvPr id="6177" name="Line 33"/>
            <p:cNvSpPr>
              <a:spLocks noChangeShapeType="1"/>
            </p:cNvSpPr>
            <p:nvPr/>
          </p:nvSpPr>
          <p:spPr bwMode="auto">
            <a:xfrm flipV="1">
              <a:off x="1668464" y="4406341"/>
              <a:ext cx="0" cy="46037"/>
            </a:xfrm>
            <a:prstGeom prst="line">
              <a:avLst/>
            </a:prstGeom>
            <a:noFill/>
            <a:ln w="0">
              <a:solidFill>
                <a:srgbClr val="000000"/>
              </a:solidFill>
              <a:round/>
              <a:headEnd/>
              <a:tailEnd/>
            </a:ln>
          </p:spPr>
          <p:txBody>
            <a:bodyPr/>
            <a:lstStyle/>
            <a:p>
              <a:endParaRPr lang="ru-RU"/>
            </a:p>
          </p:txBody>
        </p:sp>
        <p:sp>
          <p:nvSpPr>
            <p:cNvPr id="6178" name="Line 34"/>
            <p:cNvSpPr>
              <a:spLocks noChangeShapeType="1"/>
            </p:cNvSpPr>
            <p:nvPr/>
          </p:nvSpPr>
          <p:spPr bwMode="auto">
            <a:xfrm flipV="1">
              <a:off x="2066926" y="4406341"/>
              <a:ext cx="0" cy="46037"/>
            </a:xfrm>
            <a:prstGeom prst="line">
              <a:avLst/>
            </a:prstGeom>
            <a:noFill/>
            <a:ln w="0">
              <a:solidFill>
                <a:srgbClr val="000000"/>
              </a:solidFill>
              <a:round/>
              <a:headEnd/>
              <a:tailEnd/>
            </a:ln>
          </p:spPr>
          <p:txBody>
            <a:bodyPr/>
            <a:lstStyle/>
            <a:p>
              <a:endParaRPr lang="ru-RU"/>
            </a:p>
          </p:txBody>
        </p:sp>
        <p:sp>
          <p:nvSpPr>
            <p:cNvPr id="6179" name="Line 35"/>
            <p:cNvSpPr>
              <a:spLocks noChangeShapeType="1"/>
            </p:cNvSpPr>
            <p:nvPr/>
          </p:nvSpPr>
          <p:spPr bwMode="auto">
            <a:xfrm flipV="1">
              <a:off x="2465389" y="4406341"/>
              <a:ext cx="0" cy="46037"/>
            </a:xfrm>
            <a:prstGeom prst="line">
              <a:avLst/>
            </a:prstGeom>
            <a:noFill/>
            <a:ln w="0">
              <a:solidFill>
                <a:srgbClr val="000000"/>
              </a:solidFill>
              <a:round/>
              <a:headEnd/>
              <a:tailEnd/>
            </a:ln>
          </p:spPr>
          <p:txBody>
            <a:bodyPr/>
            <a:lstStyle/>
            <a:p>
              <a:endParaRPr lang="ru-RU"/>
            </a:p>
          </p:txBody>
        </p:sp>
        <p:sp>
          <p:nvSpPr>
            <p:cNvPr id="6180" name="Line 36"/>
            <p:cNvSpPr>
              <a:spLocks noChangeShapeType="1"/>
            </p:cNvSpPr>
            <p:nvPr/>
          </p:nvSpPr>
          <p:spPr bwMode="auto">
            <a:xfrm flipV="1">
              <a:off x="2863851" y="4406341"/>
              <a:ext cx="0" cy="46037"/>
            </a:xfrm>
            <a:prstGeom prst="line">
              <a:avLst/>
            </a:prstGeom>
            <a:noFill/>
            <a:ln w="0">
              <a:solidFill>
                <a:srgbClr val="000000"/>
              </a:solidFill>
              <a:round/>
              <a:headEnd/>
              <a:tailEnd/>
            </a:ln>
          </p:spPr>
          <p:txBody>
            <a:bodyPr/>
            <a:lstStyle/>
            <a:p>
              <a:endParaRPr lang="ru-RU"/>
            </a:p>
          </p:txBody>
        </p:sp>
        <p:sp>
          <p:nvSpPr>
            <p:cNvPr id="6181" name="Line 37"/>
            <p:cNvSpPr>
              <a:spLocks noChangeShapeType="1"/>
            </p:cNvSpPr>
            <p:nvPr/>
          </p:nvSpPr>
          <p:spPr bwMode="auto">
            <a:xfrm flipV="1">
              <a:off x="3260726" y="4406341"/>
              <a:ext cx="0" cy="46037"/>
            </a:xfrm>
            <a:prstGeom prst="line">
              <a:avLst/>
            </a:prstGeom>
            <a:noFill/>
            <a:ln w="0">
              <a:solidFill>
                <a:srgbClr val="000000"/>
              </a:solidFill>
              <a:round/>
              <a:headEnd/>
              <a:tailEnd/>
            </a:ln>
          </p:spPr>
          <p:txBody>
            <a:bodyPr/>
            <a:lstStyle/>
            <a:p>
              <a:endParaRPr lang="ru-RU"/>
            </a:p>
          </p:txBody>
        </p:sp>
        <p:sp>
          <p:nvSpPr>
            <p:cNvPr id="6182" name="Line 38"/>
            <p:cNvSpPr>
              <a:spLocks noChangeShapeType="1"/>
            </p:cNvSpPr>
            <p:nvPr/>
          </p:nvSpPr>
          <p:spPr bwMode="auto">
            <a:xfrm flipV="1">
              <a:off x="3659189" y="4406341"/>
              <a:ext cx="0" cy="46037"/>
            </a:xfrm>
            <a:prstGeom prst="line">
              <a:avLst/>
            </a:prstGeom>
            <a:noFill/>
            <a:ln w="0">
              <a:solidFill>
                <a:srgbClr val="000000"/>
              </a:solidFill>
              <a:round/>
              <a:headEnd/>
              <a:tailEnd/>
            </a:ln>
          </p:spPr>
          <p:txBody>
            <a:bodyPr/>
            <a:lstStyle/>
            <a:p>
              <a:endParaRPr lang="ru-RU"/>
            </a:p>
          </p:txBody>
        </p:sp>
        <p:sp>
          <p:nvSpPr>
            <p:cNvPr id="6183" name="Line 39"/>
            <p:cNvSpPr>
              <a:spLocks noChangeShapeType="1"/>
            </p:cNvSpPr>
            <p:nvPr/>
          </p:nvSpPr>
          <p:spPr bwMode="auto">
            <a:xfrm flipV="1">
              <a:off x="4057651" y="4406341"/>
              <a:ext cx="0" cy="46037"/>
            </a:xfrm>
            <a:prstGeom prst="line">
              <a:avLst/>
            </a:prstGeom>
            <a:noFill/>
            <a:ln w="0">
              <a:solidFill>
                <a:srgbClr val="000000"/>
              </a:solidFill>
              <a:round/>
              <a:headEnd/>
              <a:tailEnd/>
            </a:ln>
          </p:spPr>
          <p:txBody>
            <a:bodyPr/>
            <a:lstStyle/>
            <a:p>
              <a:endParaRPr lang="ru-RU"/>
            </a:p>
          </p:txBody>
        </p:sp>
        <p:sp>
          <p:nvSpPr>
            <p:cNvPr id="6184" name="Line 40"/>
            <p:cNvSpPr>
              <a:spLocks noChangeShapeType="1"/>
            </p:cNvSpPr>
            <p:nvPr/>
          </p:nvSpPr>
          <p:spPr bwMode="auto">
            <a:xfrm flipV="1">
              <a:off x="4456114" y="4406341"/>
              <a:ext cx="0" cy="46037"/>
            </a:xfrm>
            <a:prstGeom prst="line">
              <a:avLst/>
            </a:prstGeom>
            <a:noFill/>
            <a:ln w="0">
              <a:solidFill>
                <a:srgbClr val="000000"/>
              </a:solidFill>
              <a:round/>
              <a:headEnd/>
              <a:tailEnd/>
            </a:ln>
          </p:spPr>
          <p:txBody>
            <a:bodyPr/>
            <a:lstStyle/>
            <a:p>
              <a:endParaRPr lang="ru-RU"/>
            </a:p>
          </p:txBody>
        </p:sp>
        <p:sp>
          <p:nvSpPr>
            <p:cNvPr id="6185" name="Line 41"/>
            <p:cNvSpPr>
              <a:spLocks noChangeShapeType="1"/>
            </p:cNvSpPr>
            <p:nvPr/>
          </p:nvSpPr>
          <p:spPr bwMode="auto">
            <a:xfrm flipV="1">
              <a:off x="4854576" y="4406341"/>
              <a:ext cx="0" cy="46037"/>
            </a:xfrm>
            <a:prstGeom prst="line">
              <a:avLst/>
            </a:prstGeom>
            <a:noFill/>
            <a:ln w="0">
              <a:solidFill>
                <a:srgbClr val="000000"/>
              </a:solidFill>
              <a:round/>
              <a:headEnd/>
              <a:tailEnd/>
            </a:ln>
          </p:spPr>
          <p:txBody>
            <a:bodyPr/>
            <a:lstStyle/>
            <a:p>
              <a:endParaRPr lang="ru-RU"/>
            </a:p>
          </p:txBody>
        </p:sp>
        <p:sp>
          <p:nvSpPr>
            <p:cNvPr id="6186" name="Freeform 42"/>
            <p:cNvSpPr>
              <a:spLocks/>
            </p:cNvSpPr>
            <p:nvPr/>
          </p:nvSpPr>
          <p:spPr bwMode="auto">
            <a:xfrm>
              <a:off x="1074739" y="2769628"/>
              <a:ext cx="3584575" cy="863600"/>
            </a:xfrm>
            <a:custGeom>
              <a:avLst/>
              <a:gdLst/>
              <a:ahLst/>
              <a:cxnLst>
                <a:cxn ang="0">
                  <a:pos x="0" y="49"/>
                </a:cxn>
                <a:cxn ang="0">
                  <a:pos x="53" y="85"/>
                </a:cxn>
                <a:cxn ang="0">
                  <a:pos x="106" y="115"/>
                </a:cxn>
                <a:cxn ang="0">
                  <a:pos x="159" y="47"/>
                </a:cxn>
                <a:cxn ang="0">
                  <a:pos x="212" y="21"/>
                </a:cxn>
                <a:cxn ang="0">
                  <a:pos x="265" y="12"/>
                </a:cxn>
                <a:cxn ang="0">
                  <a:pos x="318" y="34"/>
                </a:cxn>
                <a:cxn ang="0">
                  <a:pos x="371" y="0"/>
                </a:cxn>
                <a:cxn ang="0">
                  <a:pos x="424" y="53"/>
                </a:cxn>
                <a:cxn ang="0">
                  <a:pos x="477" y="29"/>
                </a:cxn>
              </a:cxnLst>
              <a:rect l="0" t="0" r="r" b="b"/>
              <a:pathLst>
                <a:path w="477" h="115">
                  <a:moveTo>
                    <a:pt x="0" y="49"/>
                  </a:moveTo>
                  <a:lnTo>
                    <a:pt x="53" y="85"/>
                  </a:lnTo>
                  <a:lnTo>
                    <a:pt x="106" y="115"/>
                  </a:lnTo>
                  <a:lnTo>
                    <a:pt x="159" y="47"/>
                  </a:lnTo>
                  <a:lnTo>
                    <a:pt x="212" y="21"/>
                  </a:lnTo>
                  <a:lnTo>
                    <a:pt x="265" y="12"/>
                  </a:lnTo>
                  <a:lnTo>
                    <a:pt x="318" y="34"/>
                  </a:lnTo>
                  <a:lnTo>
                    <a:pt x="371" y="0"/>
                  </a:lnTo>
                  <a:lnTo>
                    <a:pt x="424" y="53"/>
                  </a:lnTo>
                  <a:lnTo>
                    <a:pt x="477" y="29"/>
                  </a:lnTo>
                </a:path>
              </a:pathLst>
            </a:custGeom>
            <a:noFill/>
            <a:ln w="28575">
              <a:solidFill>
                <a:srgbClr val="0070C0"/>
              </a:solidFill>
              <a:prstDash val="solid"/>
              <a:round/>
              <a:headEnd/>
              <a:tailEnd/>
            </a:ln>
          </p:spPr>
          <p:txBody>
            <a:bodyPr/>
            <a:lstStyle/>
            <a:p>
              <a:endParaRPr lang="ru-RU"/>
            </a:p>
          </p:txBody>
        </p:sp>
        <p:sp>
          <p:nvSpPr>
            <p:cNvPr id="6187" name="Freeform 43"/>
            <p:cNvSpPr>
              <a:spLocks/>
            </p:cNvSpPr>
            <p:nvPr/>
          </p:nvSpPr>
          <p:spPr bwMode="auto">
            <a:xfrm>
              <a:off x="1036639" y="3099828"/>
              <a:ext cx="76200" cy="74613"/>
            </a:xfrm>
            <a:custGeom>
              <a:avLst/>
              <a:gdLst/>
              <a:ahLst/>
              <a:cxnLst>
                <a:cxn ang="0">
                  <a:pos x="24" y="0"/>
                </a:cxn>
                <a:cxn ang="0">
                  <a:pos x="48" y="23"/>
                </a:cxn>
                <a:cxn ang="0">
                  <a:pos x="24" y="47"/>
                </a:cxn>
                <a:cxn ang="0">
                  <a:pos x="0" y="23"/>
                </a:cxn>
                <a:cxn ang="0">
                  <a:pos x="24" y="0"/>
                </a:cxn>
              </a:cxnLst>
              <a:rect l="0" t="0" r="r" b="b"/>
              <a:pathLst>
                <a:path w="48" h="47">
                  <a:moveTo>
                    <a:pt x="24" y="0"/>
                  </a:moveTo>
                  <a:lnTo>
                    <a:pt x="48" y="23"/>
                  </a:lnTo>
                  <a:lnTo>
                    <a:pt x="24" y="47"/>
                  </a:lnTo>
                  <a:lnTo>
                    <a:pt x="0" y="23"/>
                  </a:lnTo>
                  <a:lnTo>
                    <a:pt x="24" y="0"/>
                  </a:lnTo>
                  <a:close/>
                </a:path>
              </a:pathLst>
            </a:custGeom>
            <a:solidFill>
              <a:srgbClr val="0000FF"/>
            </a:solidFill>
            <a:ln w="28575">
              <a:solidFill>
                <a:srgbClr val="0070C0"/>
              </a:solidFill>
              <a:prstDash val="solid"/>
              <a:round/>
              <a:headEnd/>
              <a:tailEnd/>
            </a:ln>
          </p:spPr>
          <p:txBody>
            <a:bodyPr/>
            <a:lstStyle/>
            <a:p>
              <a:endParaRPr lang="ru-RU"/>
            </a:p>
          </p:txBody>
        </p:sp>
        <p:sp>
          <p:nvSpPr>
            <p:cNvPr id="6188" name="Freeform 44"/>
            <p:cNvSpPr>
              <a:spLocks/>
            </p:cNvSpPr>
            <p:nvPr/>
          </p:nvSpPr>
          <p:spPr bwMode="auto">
            <a:xfrm>
              <a:off x="1435101" y="3369703"/>
              <a:ext cx="76200" cy="76200"/>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00FF"/>
            </a:solidFill>
            <a:ln w="28575">
              <a:solidFill>
                <a:srgbClr val="0070C0"/>
              </a:solidFill>
              <a:prstDash val="solid"/>
              <a:round/>
              <a:headEnd/>
              <a:tailEnd/>
            </a:ln>
          </p:spPr>
          <p:txBody>
            <a:bodyPr/>
            <a:lstStyle/>
            <a:p>
              <a:endParaRPr lang="ru-RU"/>
            </a:p>
          </p:txBody>
        </p:sp>
        <p:sp>
          <p:nvSpPr>
            <p:cNvPr id="6189" name="Freeform 45"/>
            <p:cNvSpPr>
              <a:spLocks/>
            </p:cNvSpPr>
            <p:nvPr/>
          </p:nvSpPr>
          <p:spPr bwMode="auto">
            <a:xfrm>
              <a:off x="1833564" y="3595128"/>
              <a:ext cx="74612" cy="76200"/>
            </a:xfrm>
            <a:custGeom>
              <a:avLst/>
              <a:gdLst/>
              <a:ahLst/>
              <a:cxnLst>
                <a:cxn ang="0">
                  <a:pos x="24" y="0"/>
                </a:cxn>
                <a:cxn ang="0">
                  <a:pos x="47" y="24"/>
                </a:cxn>
                <a:cxn ang="0">
                  <a:pos x="24" y="48"/>
                </a:cxn>
                <a:cxn ang="0">
                  <a:pos x="0" y="24"/>
                </a:cxn>
                <a:cxn ang="0">
                  <a:pos x="24" y="0"/>
                </a:cxn>
              </a:cxnLst>
              <a:rect l="0" t="0" r="r" b="b"/>
              <a:pathLst>
                <a:path w="47" h="48">
                  <a:moveTo>
                    <a:pt x="24" y="0"/>
                  </a:moveTo>
                  <a:lnTo>
                    <a:pt x="47" y="24"/>
                  </a:lnTo>
                  <a:lnTo>
                    <a:pt x="24" y="48"/>
                  </a:lnTo>
                  <a:lnTo>
                    <a:pt x="0" y="24"/>
                  </a:lnTo>
                  <a:lnTo>
                    <a:pt x="24" y="0"/>
                  </a:lnTo>
                  <a:close/>
                </a:path>
              </a:pathLst>
            </a:custGeom>
            <a:solidFill>
              <a:srgbClr val="0000FF"/>
            </a:solidFill>
            <a:ln w="28575">
              <a:solidFill>
                <a:srgbClr val="0070C0"/>
              </a:solidFill>
              <a:prstDash val="solid"/>
              <a:round/>
              <a:headEnd/>
              <a:tailEnd/>
            </a:ln>
          </p:spPr>
          <p:txBody>
            <a:bodyPr/>
            <a:lstStyle/>
            <a:p>
              <a:endParaRPr lang="ru-RU"/>
            </a:p>
          </p:txBody>
        </p:sp>
        <p:sp>
          <p:nvSpPr>
            <p:cNvPr id="6190" name="Freeform 46"/>
            <p:cNvSpPr>
              <a:spLocks/>
            </p:cNvSpPr>
            <p:nvPr/>
          </p:nvSpPr>
          <p:spPr bwMode="auto">
            <a:xfrm>
              <a:off x="2232026" y="3083953"/>
              <a:ext cx="74613" cy="76200"/>
            </a:xfrm>
            <a:custGeom>
              <a:avLst/>
              <a:gdLst/>
              <a:ahLst/>
              <a:cxnLst>
                <a:cxn ang="0">
                  <a:pos x="24" y="0"/>
                </a:cxn>
                <a:cxn ang="0">
                  <a:pos x="47" y="24"/>
                </a:cxn>
                <a:cxn ang="0">
                  <a:pos x="24" y="48"/>
                </a:cxn>
                <a:cxn ang="0">
                  <a:pos x="0" y="24"/>
                </a:cxn>
                <a:cxn ang="0">
                  <a:pos x="24" y="0"/>
                </a:cxn>
              </a:cxnLst>
              <a:rect l="0" t="0" r="r" b="b"/>
              <a:pathLst>
                <a:path w="47" h="48">
                  <a:moveTo>
                    <a:pt x="24" y="0"/>
                  </a:moveTo>
                  <a:lnTo>
                    <a:pt x="47" y="24"/>
                  </a:lnTo>
                  <a:lnTo>
                    <a:pt x="24" y="48"/>
                  </a:lnTo>
                  <a:lnTo>
                    <a:pt x="0" y="24"/>
                  </a:lnTo>
                  <a:lnTo>
                    <a:pt x="24" y="0"/>
                  </a:lnTo>
                  <a:close/>
                </a:path>
              </a:pathLst>
            </a:custGeom>
            <a:solidFill>
              <a:srgbClr val="0000FF"/>
            </a:solidFill>
            <a:ln w="28575">
              <a:solidFill>
                <a:srgbClr val="0070C0"/>
              </a:solidFill>
              <a:prstDash val="solid"/>
              <a:round/>
              <a:headEnd/>
              <a:tailEnd/>
            </a:ln>
          </p:spPr>
          <p:txBody>
            <a:bodyPr/>
            <a:lstStyle/>
            <a:p>
              <a:endParaRPr lang="ru-RU"/>
            </a:p>
          </p:txBody>
        </p:sp>
        <p:sp>
          <p:nvSpPr>
            <p:cNvPr id="6191" name="Freeform 47"/>
            <p:cNvSpPr>
              <a:spLocks/>
            </p:cNvSpPr>
            <p:nvPr/>
          </p:nvSpPr>
          <p:spPr bwMode="auto">
            <a:xfrm>
              <a:off x="2630489" y="2888691"/>
              <a:ext cx="74612" cy="76200"/>
            </a:xfrm>
            <a:custGeom>
              <a:avLst/>
              <a:gdLst/>
              <a:ahLst/>
              <a:cxnLst>
                <a:cxn ang="0">
                  <a:pos x="23" y="0"/>
                </a:cxn>
                <a:cxn ang="0">
                  <a:pos x="47" y="24"/>
                </a:cxn>
                <a:cxn ang="0">
                  <a:pos x="23" y="48"/>
                </a:cxn>
                <a:cxn ang="0">
                  <a:pos x="0" y="24"/>
                </a:cxn>
                <a:cxn ang="0">
                  <a:pos x="23" y="0"/>
                </a:cxn>
              </a:cxnLst>
              <a:rect l="0" t="0" r="r" b="b"/>
              <a:pathLst>
                <a:path w="47" h="48">
                  <a:moveTo>
                    <a:pt x="23" y="0"/>
                  </a:moveTo>
                  <a:lnTo>
                    <a:pt x="47" y="24"/>
                  </a:lnTo>
                  <a:lnTo>
                    <a:pt x="23" y="48"/>
                  </a:lnTo>
                  <a:lnTo>
                    <a:pt x="0" y="24"/>
                  </a:lnTo>
                  <a:lnTo>
                    <a:pt x="23" y="0"/>
                  </a:lnTo>
                  <a:close/>
                </a:path>
              </a:pathLst>
            </a:custGeom>
            <a:solidFill>
              <a:srgbClr val="0000FF"/>
            </a:solidFill>
            <a:ln w="28575">
              <a:solidFill>
                <a:srgbClr val="0070C0"/>
              </a:solidFill>
              <a:prstDash val="solid"/>
              <a:round/>
              <a:headEnd/>
              <a:tailEnd/>
            </a:ln>
          </p:spPr>
          <p:txBody>
            <a:bodyPr/>
            <a:lstStyle/>
            <a:p>
              <a:endParaRPr lang="ru-RU"/>
            </a:p>
          </p:txBody>
        </p:sp>
        <p:sp>
          <p:nvSpPr>
            <p:cNvPr id="6192" name="Freeform 48"/>
            <p:cNvSpPr>
              <a:spLocks/>
            </p:cNvSpPr>
            <p:nvPr/>
          </p:nvSpPr>
          <p:spPr bwMode="auto">
            <a:xfrm>
              <a:off x="3028951" y="2822016"/>
              <a:ext cx="74613" cy="74612"/>
            </a:xfrm>
            <a:custGeom>
              <a:avLst/>
              <a:gdLst/>
              <a:ahLst/>
              <a:cxnLst>
                <a:cxn ang="0">
                  <a:pos x="23" y="0"/>
                </a:cxn>
                <a:cxn ang="0">
                  <a:pos x="47" y="23"/>
                </a:cxn>
                <a:cxn ang="0">
                  <a:pos x="23" y="47"/>
                </a:cxn>
                <a:cxn ang="0">
                  <a:pos x="0" y="23"/>
                </a:cxn>
                <a:cxn ang="0">
                  <a:pos x="23" y="0"/>
                </a:cxn>
              </a:cxnLst>
              <a:rect l="0" t="0" r="r" b="b"/>
              <a:pathLst>
                <a:path w="47" h="47">
                  <a:moveTo>
                    <a:pt x="23" y="0"/>
                  </a:moveTo>
                  <a:lnTo>
                    <a:pt x="47" y="23"/>
                  </a:lnTo>
                  <a:lnTo>
                    <a:pt x="23" y="47"/>
                  </a:lnTo>
                  <a:lnTo>
                    <a:pt x="0" y="23"/>
                  </a:lnTo>
                  <a:lnTo>
                    <a:pt x="23" y="0"/>
                  </a:lnTo>
                  <a:close/>
                </a:path>
              </a:pathLst>
            </a:custGeom>
            <a:solidFill>
              <a:srgbClr val="0000FF"/>
            </a:solidFill>
            <a:ln w="28575">
              <a:solidFill>
                <a:srgbClr val="0070C0"/>
              </a:solidFill>
              <a:prstDash val="solid"/>
              <a:round/>
              <a:headEnd/>
              <a:tailEnd/>
            </a:ln>
          </p:spPr>
          <p:txBody>
            <a:bodyPr/>
            <a:lstStyle/>
            <a:p>
              <a:endParaRPr lang="ru-RU"/>
            </a:p>
          </p:txBody>
        </p:sp>
        <p:sp>
          <p:nvSpPr>
            <p:cNvPr id="6193" name="Freeform 49"/>
            <p:cNvSpPr>
              <a:spLocks/>
            </p:cNvSpPr>
            <p:nvPr/>
          </p:nvSpPr>
          <p:spPr bwMode="auto">
            <a:xfrm>
              <a:off x="3427414" y="2987116"/>
              <a:ext cx="74612" cy="74612"/>
            </a:xfrm>
            <a:custGeom>
              <a:avLst/>
              <a:gdLst/>
              <a:ahLst/>
              <a:cxnLst>
                <a:cxn ang="0">
                  <a:pos x="23" y="0"/>
                </a:cxn>
                <a:cxn ang="0">
                  <a:pos x="47" y="23"/>
                </a:cxn>
                <a:cxn ang="0">
                  <a:pos x="23" y="47"/>
                </a:cxn>
                <a:cxn ang="0">
                  <a:pos x="0" y="23"/>
                </a:cxn>
                <a:cxn ang="0">
                  <a:pos x="23" y="0"/>
                </a:cxn>
              </a:cxnLst>
              <a:rect l="0" t="0" r="r" b="b"/>
              <a:pathLst>
                <a:path w="47" h="47">
                  <a:moveTo>
                    <a:pt x="23" y="0"/>
                  </a:moveTo>
                  <a:lnTo>
                    <a:pt x="47" y="23"/>
                  </a:lnTo>
                  <a:lnTo>
                    <a:pt x="23" y="47"/>
                  </a:lnTo>
                  <a:lnTo>
                    <a:pt x="0" y="23"/>
                  </a:lnTo>
                  <a:lnTo>
                    <a:pt x="23" y="0"/>
                  </a:lnTo>
                  <a:close/>
                </a:path>
              </a:pathLst>
            </a:custGeom>
            <a:solidFill>
              <a:srgbClr val="0000FF"/>
            </a:solidFill>
            <a:ln w="28575">
              <a:solidFill>
                <a:srgbClr val="0070C0"/>
              </a:solidFill>
              <a:prstDash val="solid"/>
              <a:round/>
              <a:headEnd/>
              <a:tailEnd/>
            </a:ln>
          </p:spPr>
          <p:txBody>
            <a:bodyPr/>
            <a:lstStyle/>
            <a:p>
              <a:endParaRPr lang="ru-RU"/>
            </a:p>
          </p:txBody>
        </p:sp>
        <p:sp>
          <p:nvSpPr>
            <p:cNvPr id="6194" name="Freeform 50"/>
            <p:cNvSpPr>
              <a:spLocks/>
            </p:cNvSpPr>
            <p:nvPr/>
          </p:nvSpPr>
          <p:spPr bwMode="auto">
            <a:xfrm>
              <a:off x="3824289" y="2731528"/>
              <a:ext cx="76200" cy="74613"/>
            </a:xfrm>
            <a:custGeom>
              <a:avLst/>
              <a:gdLst/>
              <a:ahLst/>
              <a:cxnLst>
                <a:cxn ang="0">
                  <a:pos x="24" y="0"/>
                </a:cxn>
                <a:cxn ang="0">
                  <a:pos x="48" y="24"/>
                </a:cxn>
                <a:cxn ang="0">
                  <a:pos x="24" y="47"/>
                </a:cxn>
                <a:cxn ang="0">
                  <a:pos x="0" y="24"/>
                </a:cxn>
                <a:cxn ang="0">
                  <a:pos x="24" y="0"/>
                </a:cxn>
              </a:cxnLst>
              <a:rect l="0" t="0" r="r" b="b"/>
              <a:pathLst>
                <a:path w="48" h="47">
                  <a:moveTo>
                    <a:pt x="24" y="0"/>
                  </a:moveTo>
                  <a:lnTo>
                    <a:pt x="48" y="24"/>
                  </a:lnTo>
                  <a:lnTo>
                    <a:pt x="24" y="47"/>
                  </a:lnTo>
                  <a:lnTo>
                    <a:pt x="0" y="24"/>
                  </a:lnTo>
                  <a:lnTo>
                    <a:pt x="24" y="0"/>
                  </a:lnTo>
                  <a:close/>
                </a:path>
              </a:pathLst>
            </a:custGeom>
            <a:solidFill>
              <a:srgbClr val="0000FF"/>
            </a:solidFill>
            <a:ln w="28575">
              <a:solidFill>
                <a:srgbClr val="0070C0"/>
              </a:solidFill>
              <a:prstDash val="solid"/>
              <a:round/>
              <a:headEnd/>
              <a:tailEnd/>
            </a:ln>
          </p:spPr>
          <p:txBody>
            <a:bodyPr/>
            <a:lstStyle/>
            <a:p>
              <a:endParaRPr lang="ru-RU"/>
            </a:p>
          </p:txBody>
        </p:sp>
        <p:sp>
          <p:nvSpPr>
            <p:cNvPr id="6195" name="Freeform 51"/>
            <p:cNvSpPr>
              <a:spLocks/>
            </p:cNvSpPr>
            <p:nvPr/>
          </p:nvSpPr>
          <p:spPr bwMode="auto">
            <a:xfrm>
              <a:off x="4222751" y="3129991"/>
              <a:ext cx="76200" cy="74612"/>
            </a:xfrm>
            <a:custGeom>
              <a:avLst/>
              <a:gdLst/>
              <a:ahLst/>
              <a:cxnLst>
                <a:cxn ang="0">
                  <a:pos x="24" y="0"/>
                </a:cxn>
                <a:cxn ang="0">
                  <a:pos x="48" y="23"/>
                </a:cxn>
                <a:cxn ang="0">
                  <a:pos x="24" y="47"/>
                </a:cxn>
                <a:cxn ang="0">
                  <a:pos x="0" y="23"/>
                </a:cxn>
                <a:cxn ang="0">
                  <a:pos x="24" y="0"/>
                </a:cxn>
              </a:cxnLst>
              <a:rect l="0" t="0" r="r" b="b"/>
              <a:pathLst>
                <a:path w="48" h="47">
                  <a:moveTo>
                    <a:pt x="24" y="0"/>
                  </a:moveTo>
                  <a:lnTo>
                    <a:pt x="48" y="23"/>
                  </a:lnTo>
                  <a:lnTo>
                    <a:pt x="24" y="47"/>
                  </a:lnTo>
                  <a:lnTo>
                    <a:pt x="0" y="23"/>
                  </a:lnTo>
                  <a:lnTo>
                    <a:pt x="24" y="0"/>
                  </a:lnTo>
                  <a:close/>
                </a:path>
              </a:pathLst>
            </a:custGeom>
            <a:solidFill>
              <a:srgbClr val="0000FF"/>
            </a:solidFill>
            <a:ln w="38100">
              <a:solidFill>
                <a:srgbClr val="0070C0"/>
              </a:solidFill>
              <a:prstDash val="solid"/>
              <a:round/>
              <a:headEnd/>
              <a:tailEnd/>
            </a:ln>
          </p:spPr>
          <p:txBody>
            <a:bodyPr/>
            <a:lstStyle/>
            <a:p>
              <a:endParaRPr lang="ru-RU"/>
            </a:p>
          </p:txBody>
        </p:sp>
        <p:sp>
          <p:nvSpPr>
            <p:cNvPr id="6196" name="Freeform 52"/>
            <p:cNvSpPr>
              <a:spLocks/>
            </p:cNvSpPr>
            <p:nvPr/>
          </p:nvSpPr>
          <p:spPr bwMode="auto">
            <a:xfrm>
              <a:off x="4621214" y="2949016"/>
              <a:ext cx="76200" cy="74612"/>
            </a:xfrm>
            <a:custGeom>
              <a:avLst/>
              <a:gdLst/>
              <a:ahLst/>
              <a:cxnLst>
                <a:cxn ang="0">
                  <a:pos x="24" y="0"/>
                </a:cxn>
                <a:cxn ang="0">
                  <a:pos x="48" y="24"/>
                </a:cxn>
                <a:cxn ang="0">
                  <a:pos x="24" y="47"/>
                </a:cxn>
                <a:cxn ang="0">
                  <a:pos x="0" y="24"/>
                </a:cxn>
                <a:cxn ang="0">
                  <a:pos x="24" y="0"/>
                </a:cxn>
              </a:cxnLst>
              <a:rect l="0" t="0" r="r" b="b"/>
              <a:pathLst>
                <a:path w="48" h="47">
                  <a:moveTo>
                    <a:pt x="24" y="0"/>
                  </a:moveTo>
                  <a:lnTo>
                    <a:pt x="48" y="24"/>
                  </a:lnTo>
                  <a:lnTo>
                    <a:pt x="24" y="47"/>
                  </a:lnTo>
                  <a:lnTo>
                    <a:pt x="0" y="24"/>
                  </a:lnTo>
                  <a:lnTo>
                    <a:pt x="24" y="0"/>
                  </a:lnTo>
                  <a:close/>
                </a:path>
              </a:pathLst>
            </a:custGeom>
            <a:solidFill>
              <a:srgbClr val="0000FF"/>
            </a:solidFill>
            <a:ln w="28575">
              <a:solidFill>
                <a:srgbClr val="0070C0"/>
              </a:solidFill>
              <a:prstDash val="solid"/>
              <a:round/>
              <a:headEnd/>
              <a:tailEnd/>
            </a:ln>
          </p:spPr>
          <p:txBody>
            <a:bodyPr/>
            <a:lstStyle/>
            <a:p>
              <a:endParaRPr lang="ru-RU"/>
            </a:p>
          </p:txBody>
        </p:sp>
        <p:sp>
          <p:nvSpPr>
            <p:cNvPr id="6198" name="Rectangle 54"/>
            <p:cNvSpPr>
              <a:spLocks noChangeArrowheads="1"/>
            </p:cNvSpPr>
            <p:nvPr/>
          </p:nvSpPr>
          <p:spPr bwMode="auto">
            <a:xfrm>
              <a:off x="555626" y="4323791"/>
              <a:ext cx="193675" cy="168275"/>
            </a:xfrm>
            <a:prstGeom prst="rect">
              <a:avLst/>
            </a:prstGeom>
            <a:noFill/>
            <a:ln w="9525">
              <a:noFill/>
              <a:miter lim="800000"/>
              <a:headEnd/>
              <a:tailEnd/>
            </a:ln>
          </p:spPr>
          <p:txBody>
            <a:bodyPr wrap="none" lIns="0" tIns="0" rIns="0" bIns="0">
              <a:spAutoFit/>
            </a:bodyPr>
            <a:lstStyle/>
            <a:p>
              <a:r>
                <a:rPr lang="ru-RU" sz="1100">
                  <a:solidFill>
                    <a:srgbClr val="000000"/>
                  </a:solidFill>
                </a:rPr>
                <a:t>0.0</a:t>
              </a:r>
              <a:endParaRPr lang="ru-RU"/>
            </a:p>
          </p:txBody>
        </p:sp>
        <p:sp>
          <p:nvSpPr>
            <p:cNvPr id="6199" name="Rectangle 55"/>
            <p:cNvSpPr>
              <a:spLocks noChangeArrowheads="1"/>
            </p:cNvSpPr>
            <p:nvPr/>
          </p:nvSpPr>
          <p:spPr bwMode="auto">
            <a:xfrm>
              <a:off x="555626" y="3955491"/>
              <a:ext cx="193675" cy="168275"/>
            </a:xfrm>
            <a:prstGeom prst="rect">
              <a:avLst/>
            </a:prstGeom>
            <a:noFill/>
            <a:ln w="9525">
              <a:noFill/>
              <a:miter lim="800000"/>
              <a:headEnd/>
              <a:tailEnd/>
            </a:ln>
          </p:spPr>
          <p:txBody>
            <a:bodyPr wrap="none" lIns="0" tIns="0" rIns="0" bIns="0">
              <a:spAutoFit/>
            </a:bodyPr>
            <a:lstStyle/>
            <a:p>
              <a:r>
                <a:rPr lang="ru-RU" sz="1100">
                  <a:solidFill>
                    <a:srgbClr val="000000"/>
                  </a:solidFill>
                </a:rPr>
                <a:t>0.5</a:t>
              </a:r>
              <a:endParaRPr lang="ru-RU"/>
            </a:p>
          </p:txBody>
        </p:sp>
        <p:sp>
          <p:nvSpPr>
            <p:cNvPr id="6200" name="Rectangle 56"/>
            <p:cNvSpPr>
              <a:spLocks noChangeArrowheads="1"/>
            </p:cNvSpPr>
            <p:nvPr/>
          </p:nvSpPr>
          <p:spPr bwMode="auto">
            <a:xfrm>
              <a:off x="555626" y="3587191"/>
              <a:ext cx="193675" cy="168275"/>
            </a:xfrm>
            <a:prstGeom prst="rect">
              <a:avLst/>
            </a:prstGeom>
            <a:noFill/>
            <a:ln w="9525">
              <a:noFill/>
              <a:miter lim="800000"/>
              <a:headEnd/>
              <a:tailEnd/>
            </a:ln>
          </p:spPr>
          <p:txBody>
            <a:bodyPr wrap="none" lIns="0" tIns="0" rIns="0" bIns="0">
              <a:spAutoFit/>
            </a:bodyPr>
            <a:lstStyle/>
            <a:p>
              <a:r>
                <a:rPr lang="ru-RU" sz="1100">
                  <a:solidFill>
                    <a:srgbClr val="000000"/>
                  </a:solidFill>
                </a:rPr>
                <a:t>1.0</a:t>
              </a:r>
              <a:endParaRPr lang="ru-RU"/>
            </a:p>
          </p:txBody>
        </p:sp>
        <p:sp>
          <p:nvSpPr>
            <p:cNvPr id="6201" name="Rectangle 57"/>
            <p:cNvSpPr>
              <a:spLocks noChangeArrowheads="1"/>
            </p:cNvSpPr>
            <p:nvPr/>
          </p:nvSpPr>
          <p:spPr bwMode="auto">
            <a:xfrm>
              <a:off x="555626" y="3220478"/>
              <a:ext cx="193675" cy="168275"/>
            </a:xfrm>
            <a:prstGeom prst="rect">
              <a:avLst/>
            </a:prstGeom>
            <a:noFill/>
            <a:ln w="9525">
              <a:noFill/>
              <a:miter lim="800000"/>
              <a:headEnd/>
              <a:tailEnd/>
            </a:ln>
          </p:spPr>
          <p:txBody>
            <a:bodyPr wrap="none" lIns="0" tIns="0" rIns="0" bIns="0">
              <a:spAutoFit/>
            </a:bodyPr>
            <a:lstStyle/>
            <a:p>
              <a:r>
                <a:rPr lang="ru-RU" sz="1100">
                  <a:solidFill>
                    <a:srgbClr val="000000"/>
                  </a:solidFill>
                </a:rPr>
                <a:t>1.5</a:t>
              </a:r>
              <a:endParaRPr lang="ru-RU"/>
            </a:p>
          </p:txBody>
        </p:sp>
        <p:sp>
          <p:nvSpPr>
            <p:cNvPr id="6202" name="Rectangle 58"/>
            <p:cNvSpPr>
              <a:spLocks noChangeArrowheads="1"/>
            </p:cNvSpPr>
            <p:nvPr/>
          </p:nvSpPr>
          <p:spPr bwMode="auto">
            <a:xfrm>
              <a:off x="555626" y="2852178"/>
              <a:ext cx="193675" cy="168275"/>
            </a:xfrm>
            <a:prstGeom prst="rect">
              <a:avLst/>
            </a:prstGeom>
            <a:noFill/>
            <a:ln w="9525">
              <a:noFill/>
              <a:miter lim="800000"/>
              <a:headEnd/>
              <a:tailEnd/>
            </a:ln>
          </p:spPr>
          <p:txBody>
            <a:bodyPr wrap="none" lIns="0" tIns="0" rIns="0" bIns="0">
              <a:spAutoFit/>
            </a:bodyPr>
            <a:lstStyle/>
            <a:p>
              <a:r>
                <a:rPr lang="ru-RU" sz="1100">
                  <a:solidFill>
                    <a:srgbClr val="000000"/>
                  </a:solidFill>
                </a:rPr>
                <a:t>2.0</a:t>
              </a:r>
              <a:endParaRPr lang="ru-RU"/>
            </a:p>
          </p:txBody>
        </p:sp>
        <p:sp>
          <p:nvSpPr>
            <p:cNvPr id="6203" name="Rectangle 59"/>
            <p:cNvSpPr>
              <a:spLocks noChangeArrowheads="1"/>
            </p:cNvSpPr>
            <p:nvPr/>
          </p:nvSpPr>
          <p:spPr bwMode="auto">
            <a:xfrm>
              <a:off x="555626" y="2483878"/>
              <a:ext cx="193675" cy="168275"/>
            </a:xfrm>
            <a:prstGeom prst="rect">
              <a:avLst/>
            </a:prstGeom>
            <a:noFill/>
            <a:ln w="9525">
              <a:noFill/>
              <a:miter lim="800000"/>
              <a:headEnd/>
              <a:tailEnd/>
            </a:ln>
          </p:spPr>
          <p:txBody>
            <a:bodyPr wrap="none" lIns="0" tIns="0" rIns="0" bIns="0">
              <a:spAutoFit/>
            </a:bodyPr>
            <a:lstStyle/>
            <a:p>
              <a:r>
                <a:rPr lang="ru-RU" sz="1100">
                  <a:solidFill>
                    <a:srgbClr val="000000"/>
                  </a:solidFill>
                </a:rPr>
                <a:t>2.5</a:t>
              </a:r>
              <a:endParaRPr lang="ru-RU"/>
            </a:p>
          </p:txBody>
        </p:sp>
        <p:sp>
          <p:nvSpPr>
            <p:cNvPr id="6204" name="Rectangle 60"/>
            <p:cNvSpPr>
              <a:spLocks noChangeArrowheads="1"/>
            </p:cNvSpPr>
            <p:nvPr/>
          </p:nvSpPr>
          <p:spPr bwMode="auto">
            <a:xfrm rot="18660000">
              <a:off x="722314"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2005</a:t>
              </a:r>
              <a:endParaRPr lang="ru-RU"/>
            </a:p>
          </p:txBody>
        </p:sp>
        <p:sp>
          <p:nvSpPr>
            <p:cNvPr id="6205" name="Rectangle 61"/>
            <p:cNvSpPr>
              <a:spLocks noChangeArrowheads="1"/>
            </p:cNvSpPr>
            <p:nvPr/>
          </p:nvSpPr>
          <p:spPr bwMode="auto">
            <a:xfrm rot="18660000">
              <a:off x="1120777"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2006</a:t>
              </a:r>
              <a:endParaRPr lang="ru-RU"/>
            </a:p>
          </p:txBody>
        </p:sp>
        <p:sp>
          <p:nvSpPr>
            <p:cNvPr id="6206" name="Rectangle 62"/>
            <p:cNvSpPr>
              <a:spLocks noChangeArrowheads="1"/>
            </p:cNvSpPr>
            <p:nvPr/>
          </p:nvSpPr>
          <p:spPr bwMode="auto">
            <a:xfrm rot="18660000">
              <a:off x="1519239"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2007</a:t>
              </a:r>
              <a:endParaRPr lang="ru-RU"/>
            </a:p>
          </p:txBody>
        </p:sp>
        <p:sp>
          <p:nvSpPr>
            <p:cNvPr id="6207" name="Rectangle 63"/>
            <p:cNvSpPr>
              <a:spLocks noChangeArrowheads="1"/>
            </p:cNvSpPr>
            <p:nvPr/>
          </p:nvSpPr>
          <p:spPr bwMode="auto">
            <a:xfrm rot="18660000">
              <a:off x="1917702"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2008</a:t>
              </a:r>
              <a:endParaRPr lang="ru-RU"/>
            </a:p>
          </p:txBody>
        </p:sp>
        <p:sp>
          <p:nvSpPr>
            <p:cNvPr id="6208" name="Rectangle 64"/>
            <p:cNvSpPr>
              <a:spLocks noChangeArrowheads="1"/>
            </p:cNvSpPr>
            <p:nvPr/>
          </p:nvSpPr>
          <p:spPr bwMode="auto">
            <a:xfrm rot="18660000">
              <a:off x="2316164"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2009</a:t>
              </a:r>
              <a:endParaRPr lang="ru-RU"/>
            </a:p>
          </p:txBody>
        </p:sp>
        <p:sp>
          <p:nvSpPr>
            <p:cNvPr id="6209" name="Rectangle 65"/>
            <p:cNvSpPr>
              <a:spLocks noChangeArrowheads="1"/>
            </p:cNvSpPr>
            <p:nvPr/>
          </p:nvSpPr>
          <p:spPr bwMode="auto">
            <a:xfrm rot="18660000">
              <a:off x="2714627"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2010</a:t>
              </a:r>
              <a:endParaRPr lang="ru-RU"/>
            </a:p>
          </p:txBody>
        </p:sp>
        <p:sp>
          <p:nvSpPr>
            <p:cNvPr id="6210" name="Rectangle 66"/>
            <p:cNvSpPr>
              <a:spLocks noChangeArrowheads="1"/>
            </p:cNvSpPr>
            <p:nvPr/>
          </p:nvSpPr>
          <p:spPr bwMode="auto">
            <a:xfrm rot="18660000">
              <a:off x="3113089"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2011</a:t>
              </a:r>
              <a:endParaRPr lang="ru-RU"/>
            </a:p>
          </p:txBody>
        </p:sp>
        <p:sp>
          <p:nvSpPr>
            <p:cNvPr id="6211" name="Rectangle 67"/>
            <p:cNvSpPr>
              <a:spLocks noChangeArrowheads="1"/>
            </p:cNvSpPr>
            <p:nvPr/>
          </p:nvSpPr>
          <p:spPr bwMode="auto">
            <a:xfrm rot="18660000">
              <a:off x="3511552"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2012</a:t>
              </a:r>
              <a:endParaRPr lang="ru-RU"/>
            </a:p>
          </p:txBody>
        </p:sp>
        <p:sp>
          <p:nvSpPr>
            <p:cNvPr id="6212" name="Rectangle 68"/>
            <p:cNvSpPr>
              <a:spLocks noChangeArrowheads="1"/>
            </p:cNvSpPr>
            <p:nvPr/>
          </p:nvSpPr>
          <p:spPr bwMode="auto">
            <a:xfrm rot="18660000">
              <a:off x="3910014"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2013</a:t>
              </a:r>
              <a:endParaRPr lang="ru-RU"/>
            </a:p>
          </p:txBody>
        </p:sp>
        <p:sp>
          <p:nvSpPr>
            <p:cNvPr id="6213" name="Rectangle 69"/>
            <p:cNvSpPr>
              <a:spLocks noChangeArrowheads="1"/>
            </p:cNvSpPr>
            <p:nvPr/>
          </p:nvSpPr>
          <p:spPr bwMode="auto">
            <a:xfrm rot="18660000">
              <a:off x="4308477" y="4644465"/>
              <a:ext cx="311150" cy="168275"/>
            </a:xfrm>
            <a:prstGeom prst="rect">
              <a:avLst/>
            </a:prstGeom>
            <a:noFill/>
            <a:ln w="9525">
              <a:noFill/>
              <a:miter lim="800000"/>
              <a:headEnd/>
              <a:tailEnd/>
            </a:ln>
          </p:spPr>
          <p:txBody>
            <a:bodyPr wrap="none" lIns="0" tIns="0" rIns="0" bIns="0">
              <a:spAutoFit/>
            </a:bodyPr>
            <a:lstStyle/>
            <a:p>
              <a:r>
                <a:rPr lang="ru-RU" sz="1100">
                  <a:solidFill>
                    <a:srgbClr val="000000"/>
                  </a:solidFill>
                </a:rPr>
                <a:t>2014</a:t>
              </a:r>
              <a:endParaRPr lang="ru-RU"/>
            </a:p>
          </p:txBody>
        </p:sp>
        <p:sp>
          <p:nvSpPr>
            <p:cNvPr id="6214" name="Rectangle 70"/>
            <p:cNvSpPr>
              <a:spLocks noChangeArrowheads="1"/>
            </p:cNvSpPr>
            <p:nvPr/>
          </p:nvSpPr>
          <p:spPr bwMode="auto">
            <a:xfrm rot="16200000">
              <a:off x="-200810" y="3457308"/>
              <a:ext cx="1141338" cy="169277"/>
            </a:xfrm>
            <a:prstGeom prst="rect">
              <a:avLst/>
            </a:prstGeom>
            <a:noFill/>
            <a:ln w="9525">
              <a:noFill/>
              <a:miter lim="800000"/>
              <a:headEnd/>
              <a:tailEnd/>
            </a:ln>
          </p:spPr>
          <p:txBody>
            <a:bodyPr wrap="none" lIns="0" tIns="0" rIns="0" bIns="0">
              <a:spAutoFit/>
            </a:bodyPr>
            <a:lstStyle/>
            <a:p>
              <a:r>
                <a:rPr lang="ru-RU" sz="1100" b="1" dirty="0" err="1">
                  <a:solidFill>
                    <a:srgbClr val="000000"/>
                  </a:solidFill>
                </a:rPr>
                <a:t>BaP</a:t>
              </a:r>
              <a:r>
                <a:rPr lang="ru-RU" sz="1100" b="1" dirty="0">
                  <a:solidFill>
                    <a:srgbClr val="000000"/>
                  </a:solidFill>
                </a:rPr>
                <a:t> in </a:t>
              </a:r>
              <a:r>
                <a:rPr lang="ru-RU" sz="1100" b="1" dirty="0" err="1">
                  <a:solidFill>
                    <a:srgbClr val="000000"/>
                  </a:solidFill>
                </a:rPr>
                <a:t>air</a:t>
              </a:r>
              <a:r>
                <a:rPr lang="ru-RU" sz="1100" b="1" dirty="0">
                  <a:solidFill>
                    <a:srgbClr val="000000"/>
                  </a:solidFill>
                </a:rPr>
                <a:t>, </a:t>
              </a:r>
              <a:r>
                <a:rPr lang="ru-RU" sz="1100" b="1" dirty="0" err="1" smtClean="0">
                  <a:solidFill>
                    <a:srgbClr val="000000"/>
                  </a:solidFill>
                </a:rPr>
                <a:t>ng</a:t>
              </a:r>
              <a:r>
                <a:rPr lang="en-US" sz="1100" b="1" dirty="0" smtClean="0">
                  <a:solidFill>
                    <a:srgbClr val="000000"/>
                  </a:solidFill>
                </a:rPr>
                <a:t>/</a:t>
              </a:r>
              <a:r>
                <a:rPr lang="ru-RU" sz="1100" b="1" dirty="0" err="1" smtClean="0">
                  <a:solidFill>
                    <a:srgbClr val="000000"/>
                  </a:solidFill>
                </a:rPr>
                <a:t>m</a:t>
              </a:r>
              <a:r>
                <a:rPr lang="en-US" sz="1100" b="1" baseline="30000" dirty="0" smtClean="0">
                  <a:solidFill>
                    <a:srgbClr val="000000"/>
                  </a:solidFill>
                </a:rPr>
                <a:t>3</a:t>
              </a:r>
              <a:endParaRPr lang="ru-RU" baseline="30000" dirty="0"/>
            </a:p>
          </p:txBody>
        </p:sp>
        <p:sp>
          <p:nvSpPr>
            <p:cNvPr id="6216" name="Line 15"/>
            <p:cNvSpPr>
              <a:spLocks noChangeShapeType="1"/>
            </p:cNvSpPr>
            <p:nvPr/>
          </p:nvSpPr>
          <p:spPr bwMode="auto">
            <a:xfrm>
              <a:off x="849314" y="3666566"/>
              <a:ext cx="3971925" cy="0"/>
            </a:xfrm>
            <a:prstGeom prst="line">
              <a:avLst/>
            </a:prstGeom>
            <a:noFill/>
            <a:ln w="19050">
              <a:solidFill>
                <a:srgbClr val="C00000"/>
              </a:solidFill>
              <a:round/>
              <a:headEnd/>
              <a:tailEnd/>
            </a:ln>
          </p:spPr>
          <p:txBody>
            <a:bodyPr/>
            <a:lstStyle/>
            <a:p>
              <a:endParaRPr lang="ru-RU"/>
            </a:p>
          </p:txBody>
        </p:sp>
        <p:sp>
          <p:nvSpPr>
            <p:cNvPr id="6217" name="Text Box 16"/>
            <p:cNvSpPr txBox="1">
              <a:spLocks noChangeArrowheads="1"/>
            </p:cNvSpPr>
            <p:nvPr/>
          </p:nvSpPr>
          <p:spPr bwMode="auto">
            <a:xfrm>
              <a:off x="2571736" y="3658632"/>
              <a:ext cx="1762125" cy="366712"/>
            </a:xfrm>
            <a:prstGeom prst="rect">
              <a:avLst/>
            </a:prstGeom>
            <a:noFill/>
            <a:ln w="9525">
              <a:noFill/>
              <a:miter lim="800000"/>
              <a:headEnd/>
              <a:tailEnd/>
            </a:ln>
          </p:spPr>
          <p:txBody>
            <a:bodyPr>
              <a:spAutoFit/>
            </a:bodyPr>
            <a:lstStyle/>
            <a:p>
              <a:pPr algn="ctr">
                <a:spcBef>
                  <a:spcPct val="50000"/>
                </a:spcBef>
              </a:pPr>
              <a:r>
                <a:rPr lang="en-US" b="1" dirty="0">
                  <a:solidFill>
                    <a:srgbClr val="C00000"/>
                  </a:solidFill>
                  <a:latin typeface="Calibri" pitchFamily="34" charset="0"/>
                </a:rPr>
                <a:t>EU target level</a:t>
              </a:r>
              <a:endParaRPr lang="ru-RU" b="1" dirty="0">
                <a:solidFill>
                  <a:srgbClr val="C00000"/>
                </a:solidFill>
                <a:latin typeface="Calibri" pitchFamily="34" charset="0"/>
              </a:endParaRPr>
            </a:p>
          </p:txBody>
        </p:sp>
      </p:grpSp>
      <p:sp>
        <p:nvSpPr>
          <p:cNvPr id="69" name="Прямоугольник 68"/>
          <p:cNvSpPr/>
          <p:nvPr/>
        </p:nvSpPr>
        <p:spPr>
          <a:xfrm>
            <a:off x="357158" y="928670"/>
            <a:ext cx="8286808" cy="1231106"/>
          </a:xfrm>
          <a:prstGeom prst="rect">
            <a:avLst/>
          </a:prstGeom>
        </p:spPr>
        <p:txBody>
          <a:bodyPr wrap="square">
            <a:spAutoFit/>
          </a:bodyPr>
          <a:lstStyle/>
          <a:p>
            <a:r>
              <a:rPr lang="en-US" dirty="0" smtClean="0">
                <a:solidFill>
                  <a:srgbClr val="336699"/>
                </a:solidFill>
                <a:latin typeface="Calibri" pitchFamily="34" charset="0"/>
                <a:ea typeface="Calibri" pitchFamily="34" charset="0"/>
                <a:cs typeface="TimesNewRoman"/>
              </a:rPr>
              <a:t>Protocol on POPs </a:t>
            </a:r>
            <a:br>
              <a:rPr lang="en-US" dirty="0" smtClean="0">
                <a:solidFill>
                  <a:srgbClr val="336699"/>
                </a:solidFill>
                <a:latin typeface="Calibri" pitchFamily="34" charset="0"/>
                <a:ea typeface="Calibri" pitchFamily="34" charset="0"/>
                <a:cs typeface="TimesNewRoman"/>
              </a:rPr>
            </a:br>
            <a:r>
              <a:rPr lang="en-US" dirty="0" smtClean="0">
                <a:solidFill>
                  <a:srgbClr val="336699"/>
                </a:solidFill>
                <a:latin typeface="Calibri" pitchFamily="34" charset="0"/>
                <a:ea typeface="Calibri" pitchFamily="34" charset="0"/>
                <a:cs typeface="TimesNewRoman"/>
              </a:rPr>
              <a:t>Article 9  </a:t>
            </a:r>
            <a:r>
              <a:rPr lang="en-GB" dirty="0" smtClean="0">
                <a:solidFill>
                  <a:srgbClr val="336699"/>
                </a:solidFill>
                <a:latin typeface="Calibri" pitchFamily="34" charset="0"/>
                <a:ea typeface="Calibri" pitchFamily="34" charset="0"/>
                <a:cs typeface="TimesNewRoman"/>
              </a:rPr>
              <a:t>REPORTING </a:t>
            </a:r>
          </a:p>
          <a:p>
            <a:r>
              <a:rPr lang="en-US" sz="600" dirty="0" smtClean="0">
                <a:latin typeface="Calibri" pitchFamily="34" charset="0"/>
              </a:rPr>
              <a:t/>
            </a:r>
            <a:br>
              <a:rPr lang="en-US" sz="600" dirty="0" smtClean="0">
                <a:latin typeface="Calibri" pitchFamily="34" charset="0"/>
              </a:rPr>
            </a:br>
            <a:r>
              <a:rPr lang="en-US" sz="1600" dirty="0" smtClean="0">
                <a:latin typeface="Calibri" pitchFamily="34" charset="0"/>
              </a:rPr>
              <a:t>EMEP shall provide information on the long-range transport and deposition of persistent organic pollutants</a:t>
            </a:r>
            <a:endParaRPr lang="ru-RU" dirty="0">
              <a:latin typeface="Calibri" pitchFamily="34" charset="0"/>
            </a:endParaRPr>
          </a:p>
        </p:txBody>
      </p:sp>
      <p:sp>
        <p:nvSpPr>
          <p:cNvPr id="70" name="Rectangle 5"/>
          <p:cNvSpPr>
            <a:spLocks noChangeArrowheads="1"/>
          </p:cNvSpPr>
          <p:nvPr/>
        </p:nvSpPr>
        <p:spPr bwMode="auto">
          <a:xfrm>
            <a:off x="1357290" y="5783065"/>
            <a:ext cx="7500990" cy="646331"/>
          </a:xfrm>
          <a:prstGeom prst="rect">
            <a:avLst/>
          </a:prstGeom>
          <a:noFill/>
          <a:ln w="9525">
            <a:noFill/>
            <a:miter lim="800000"/>
            <a:headEnd/>
            <a:tailEnd/>
          </a:ln>
        </p:spPr>
        <p:txBody>
          <a:bodyPr wrap="square" anchor="ctr">
            <a:spAutoFit/>
          </a:bodyPr>
          <a:lstStyle/>
          <a:p>
            <a:pPr marL="184150" indent="-176213">
              <a:spcBef>
                <a:spcPct val="20000"/>
              </a:spcBef>
              <a:spcAft>
                <a:spcPct val="20000"/>
              </a:spcAft>
            </a:pPr>
            <a:r>
              <a:rPr lang="en-US" dirty="0" smtClean="0">
                <a:latin typeface="Calibri" pitchFamily="34" charset="0"/>
                <a:cs typeface="Times New Roman" pitchFamily="18" charset="0"/>
              </a:rPr>
              <a:t>   At </a:t>
            </a:r>
            <a:r>
              <a:rPr lang="en-US" altLang="ru-RU" b="1" dirty="0" smtClean="0">
                <a:solidFill>
                  <a:srgbClr val="993366"/>
                </a:solidFill>
                <a:latin typeface="Calibri" pitchFamily="34" charset="0"/>
              </a:rPr>
              <a:t>35% </a:t>
            </a:r>
            <a:r>
              <a:rPr lang="en-US" altLang="ru-RU" b="1" dirty="0">
                <a:solidFill>
                  <a:srgbClr val="993366"/>
                </a:solidFill>
                <a:latin typeface="Calibri" pitchFamily="34" charset="0"/>
              </a:rPr>
              <a:t>of stations </a:t>
            </a:r>
            <a:r>
              <a:rPr lang="en-US" dirty="0">
                <a:latin typeface="Calibri" pitchFamily="34" charset="0"/>
                <a:cs typeface="Times New Roman" pitchFamily="18" charset="0"/>
              </a:rPr>
              <a:t>annual mean </a:t>
            </a:r>
            <a:r>
              <a:rPr lang="en-US" dirty="0" err="1" smtClean="0">
                <a:latin typeface="Calibri" pitchFamily="34" charset="0"/>
                <a:cs typeface="Times New Roman" pitchFamily="18" charset="0"/>
              </a:rPr>
              <a:t>BaP</a:t>
            </a:r>
            <a:r>
              <a:rPr lang="en-US" dirty="0" smtClean="0">
                <a:latin typeface="Calibri" pitchFamily="34" charset="0"/>
                <a:cs typeface="Times New Roman" pitchFamily="18" charset="0"/>
              </a:rPr>
              <a:t> </a:t>
            </a:r>
            <a:r>
              <a:rPr lang="en-US" dirty="0">
                <a:latin typeface="Calibri" pitchFamily="34" charset="0"/>
                <a:cs typeface="Times New Roman" pitchFamily="18" charset="0"/>
              </a:rPr>
              <a:t>air concentrations were </a:t>
            </a:r>
            <a:r>
              <a:rPr lang="en-US" dirty="0" smtClean="0">
                <a:latin typeface="Calibri" pitchFamily="34" charset="0"/>
                <a:cs typeface="Times New Roman" pitchFamily="18" charset="0"/>
              </a:rPr>
              <a:t/>
            </a:r>
            <a:br>
              <a:rPr lang="en-US" dirty="0" smtClean="0">
                <a:latin typeface="Calibri" pitchFamily="34" charset="0"/>
                <a:cs typeface="Times New Roman" pitchFamily="18" charset="0"/>
              </a:rPr>
            </a:br>
            <a:r>
              <a:rPr lang="en-US" altLang="ru-RU" b="1" dirty="0" smtClean="0">
                <a:solidFill>
                  <a:srgbClr val="993366"/>
                </a:solidFill>
                <a:latin typeface="Calibri" pitchFamily="34" charset="0"/>
              </a:rPr>
              <a:t>above the </a:t>
            </a:r>
            <a:r>
              <a:rPr lang="en-US" altLang="ru-RU" b="1" dirty="0">
                <a:solidFill>
                  <a:srgbClr val="993366"/>
                </a:solidFill>
                <a:latin typeface="Calibri" pitchFamily="34" charset="0"/>
              </a:rPr>
              <a:t>EU target level </a:t>
            </a:r>
            <a:r>
              <a:rPr lang="en-US" dirty="0">
                <a:latin typeface="Calibri" pitchFamily="34" charset="0"/>
                <a:cs typeface="Times New Roman" pitchFamily="18" charset="0"/>
              </a:rPr>
              <a:t>1 </a:t>
            </a:r>
            <a:r>
              <a:rPr lang="en-US" dirty="0" err="1">
                <a:latin typeface="Calibri" pitchFamily="34" charset="0"/>
                <a:cs typeface="Times New Roman" pitchFamily="18" charset="0"/>
              </a:rPr>
              <a:t>ng</a:t>
            </a:r>
            <a:r>
              <a:rPr lang="en-US" dirty="0">
                <a:latin typeface="Calibri" pitchFamily="34" charset="0"/>
                <a:cs typeface="Times New Roman" pitchFamily="18" charset="0"/>
              </a:rPr>
              <a:t>/m</a:t>
            </a:r>
            <a:r>
              <a:rPr lang="en-US" baseline="30000" dirty="0">
                <a:latin typeface="Calibri" pitchFamily="34" charset="0"/>
                <a:cs typeface="Times New Roman" pitchFamily="18" charset="0"/>
              </a:rPr>
              <a:t>3 </a:t>
            </a:r>
            <a:endParaRPr lang="en-GB" dirty="0">
              <a:latin typeface="Calibri" pitchFamily="34" charset="0"/>
              <a:cs typeface="Times New Roman" pitchFamily="18" charset="0"/>
            </a:endParaRPr>
          </a:p>
        </p:txBody>
      </p:sp>
      <p:grpSp>
        <p:nvGrpSpPr>
          <p:cNvPr id="73" name="Группа 72"/>
          <p:cNvGrpSpPr/>
          <p:nvPr/>
        </p:nvGrpSpPr>
        <p:grpSpPr>
          <a:xfrm>
            <a:off x="5643570" y="2515624"/>
            <a:ext cx="2857520" cy="2491757"/>
            <a:chOff x="5357818" y="2071678"/>
            <a:chExt cx="3143272" cy="2920385"/>
          </a:xfrm>
        </p:grpSpPr>
        <p:pic>
          <p:nvPicPr>
            <p:cNvPr id="71" name="Picture 18" descr="bap_obs_airbase"/>
            <p:cNvPicPr preferRelativeResize="0">
              <a:picLocks noChangeAspect="1" noChangeArrowheads="1"/>
            </p:cNvPicPr>
            <p:nvPr/>
          </p:nvPicPr>
          <p:blipFill>
            <a:blip r:embed="rId2"/>
            <a:stretch>
              <a:fillRect/>
            </a:stretch>
          </p:blipFill>
          <p:spPr bwMode="auto">
            <a:xfrm>
              <a:off x="5357818" y="2071678"/>
              <a:ext cx="3143272" cy="2920385"/>
            </a:xfrm>
            <a:prstGeom prst="rect">
              <a:avLst/>
            </a:prstGeom>
            <a:noFill/>
            <a:ln w="9525">
              <a:solidFill>
                <a:schemeClr val="tx1"/>
              </a:solidFill>
              <a:miter lim="800000"/>
              <a:headEnd/>
              <a:tailEnd/>
            </a:ln>
          </p:spPr>
        </p:pic>
        <p:sp>
          <p:nvSpPr>
            <p:cNvPr id="72" name="Oval 19"/>
            <p:cNvSpPr>
              <a:spLocks noChangeArrowheads="1"/>
            </p:cNvSpPr>
            <p:nvPr/>
          </p:nvSpPr>
          <p:spPr bwMode="auto">
            <a:xfrm rot="1963470">
              <a:off x="7087154" y="2924000"/>
              <a:ext cx="830839" cy="1091652"/>
            </a:xfrm>
            <a:prstGeom prst="ellipse">
              <a:avLst/>
            </a:prstGeom>
            <a:noFill/>
            <a:ln w="22225">
              <a:solidFill>
                <a:srgbClr val="993366"/>
              </a:solidFill>
              <a:round/>
              <a:headEnd/>
              <a:tailEnd/>
            </a:ln>
          </p:spPr>
          <p:txBody>
            <a:bodyPr wrap="none" anchor="ctr"/>
            <a:lstStyle/>
            <a:p>
              <a:endParaRPr lang="ru-RU">
                <a:latin typeface="Calibri"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4"/>
          <p:cNvSpPr>
            <a:spLocks noChangeArrowheads="1"/>
          </p:cNvSpPr>
          <p:nvPr/>
        </p:nvSpPr>
        <p:spPr bwMode="auto">
          <a:xfrm>
            <a:off x="0" y="142852"/>
            <a:ext cx="9144000" cy="584775"/>
          </a:xfrm>
          <a:prstGeom prst="rect">
            <a:avLst/>
          </a:prstGeom>
          <a:noFill/>
          <a:ln w="9525">
            <a:noFill/>
            <a:miter lim="800000"/>
            <a:headEnd/>
            <a:tailEnd/>
          </a:ln>
        </p:spPr>
        <p:txBody>
          <a:bodyPr>
            <a:spAutoFit/>
          </a:bodyPr>
          <a:lstStyle/>
          <a:p>
            <a:pPr algn="ctr"/>
            <a:r>
              <a:rPr lang="en-US" altLang="ru-RU" sz="3200" b="1" dirty="0" err="1" smtClean="0">
                <a:solidFill>
                  <a:srgbClr val="376092"/>
                </a:solidFill>
                <a:latin typeface="Calibri" pitchFamily="34" charset="0"/>
              </a:rPr>
              <a:t>Exceedancies</a:t>
            </a:r>
            <a:r>
              <a:rPr lang="en-US" altLang="ru-RU" sz="3200" b="1" dirty="0" smtClean="0">
                <a:solidFill>
                  <a:srgbClr val="376092"/>
                </a:solidFill>
                <a:latin typeface="Calibri" pitchFamily="34" charset="0"/>
              </a:rPr>
              <a:t> of </a:t>
            </a:r>
            <a:r>
              <a:rPr lang="en-US" altLang="ru-RU" sz="3200" b="1" dirty="0" err="1" smtClean="0">
                <a:solidFill>
                  <a:srgbClr val="376092"/>
                </a:solidFill>
                <a:latin typeface="Calibri" pitchFamily="34" charset="0"/>
              </a:rPr>
              <a:t>BaP</a:t>
            </a:r>
            <a:r>
              <a:rPr lang="en-US" altLang="ru-RU" sz="3200" b="1" dirty="0" smtClean="0">
                <a:solidFill>
                  <a:srgbClr val="376092"/>
                </a:solidFill>
                <a:latin typeface="Calibri" pitchFamily="34" charset="0"/>
              </a:rPr>
              <a:t> air quality standards</a:t>
            </a:r>
            <a:endParaRPr lang="ru-RU" altLang="ru-RU" sz="3200" b="1" dirty="0">
              <a:solidFill>
                <a:srgbClr val="376092"/>
              </a:solidFill>
              <a:latin typeface="Calibri" pitchFamily="34" charset="0"/>
            </a:endParaRPr>
          </a:p>
        </p:txBody>
      </p:sp>
      <p:sp>
        <p:nvSpPr>
          <p:cNvPr id="21514" name="Text Box 10"/>
          <p:cNvSpPr txBox="1">
            <a:spLocks noChangeArrowheads="1"/>
          </p:cNvSpPr>
          <p:nvPr/>
        </p:nvSpPr>
        <p:spPr bwMode="auto">
          <a:xfrm>
            <a:off x="500034" y="5916059"/>
            <a:ext cx="3714776" cy="584775"/>
          </a:xfrm>
          <a:prstGeom prst="rect">
            <a:avLst/>
          </a:prstGeom>
          <a:noFill/>
          <a:ln w="9525">
            <a:noFill/>
            <a:miter lim="800000"/>
            <a:headEnd/>
            <a:tailEnd/>
          </a:ln>
          <a:effectLst/>
        </p:spPr>
        <p:txBody>
          <a:bodyPr wrap="square">
            <a:spAutoFit/>
          </a:bodyPr>
          <a:lstStyle/>
          <a:p>
            <a:pPr algn="ctr">
              <a:spcBef>
                <a:spcPct val="50000"/>
              </a:spcBef>
            </a:pPr>
            <a:r>
              <a:rPr lang="en-US" sz="1600" dirty="0" err="1">
                <a:latin typeface="Calibri" pitchFamily="34" charset="0"/>
              </a:rPr>
              <a:t>Exceedance</a:t>
            </a:r>
            <a:r>
              <a:rPr lang="en-US" sz="1600" dirty="0">
                <a:latin typeface="Calibri" pitchFamily="34" charset="0"/>
              </a:rPr>
              <a:t> </a:t>
            </a:r>
            <a:r>
              <a:rPr lang="en-US" sz="1600" dirty="0" smtClean="0">
                <a:latin typeface="Calibri" pitchFamily="34" charset="0"/>
              </a:rPr>
              <a:t> of </a:t>
            </a:r>
            <a:r>
              <a:rPr lang="en-US" altLang="ru-RU" sz="1600" dirty="0">
                <a:solidFill>
                  <a:srgbClr val="993366"/>
                </a:solidFill>
                <a:latin typeface="Calibri" pitchFamily="34" charset="0"/>
              </a:rPr>
              <a:t>EU target level 1 </a:t>
            </a:r>
            <a:r>
              <a:rPr lang="en-US" altLang="ru-RU" sz="1600" dirty="0" err="1" smtClean="0">
                <a:solidFill>
                  <a:srgbClr val="993366"/>
                </a:solidFill>
                <a:latin typeface="Calibri" pitchFamily="34" charset="0"/>
              </a:rPr>
              <a:t>ng</a:t>
            </a:r>
            <a:r>
              <a:rPr lang="en-US" altLang="ru-RU" sz="1600" dirty="0" smtClean="0">
                <a:solidFill>
                  <a:srgbClr val="993366"/>
                </a:solidFill>
                <a:latin typeface="Calibri" pitchFamily="34" charset="0"/>
              </a:rPr>
              <a:t>/m</a:t>
            </a:r>
            <a:r>
              <a:rPr lang="en-US" altLang="ru-RU" sz="1600" baseline="30000" dirty="0" smtClean="0">
                <a:solidFill>
                  <a:srgbClr val="993366"/>
                </a:solidFill>
                <a:latin typeface="Calibri" pitchFamily="34" charset="0"/>
              </a:rPr>
              <a:t>3</a:t>
            </a:r>
            <a:r>
              <a:rPr lang="en-US" altLang="ru-RU" sz="1600" dirty="0" smtClean="0">
                <a:solidFill>
                  <a:srgbClr val="376092"/>
                </a:solidFill>
                <a:latin typeface="Calibri" pitchFamily="34" charset="0"/>
              </a:rPr>
              <a:t>  </a:t>
            </a:r>
            <a:r>
              <a:rPr lang="en-US" sz="1600" dirty="0" smtClean="0">
                <a:latin typeface="Calibri" pitchFamily="34" charset="0"/>
              </a:rPr>
              <a:t>-  9 countries (</a:t>
            </a:r>
            <a:r>
              <a:rPr lang="en-US" sz="1600" dirty="0" err="1" smtClean="0">
                <a:latin typeface="Calibri" pitchFamily="34" charset="0"/>
              </a:rPr>
              <a:t>AirBase</a:t>
            </a:r>
            <a:r>
              <a:rPr lang="en-US" sz="1600" dirty="0">
                <a:latin typeface="Calibri" pitchFamily="34" charset="0"/>
              </a:rPr>
              <a:t>, 2015)</a:t>
            </a:r>
            <a:endParaRPr lang="ru-RU" sz="1600" dirty="0">
              <a:latin typeface="Calibri" pitchFamily="34" charset="0"/>
            </a:endParaRPr>
          </a:p>
        </p:txBody>
      </p:sp>
      <p:sp>
        <p:nvSpPr>
          <p:cNvPr id="21516" name="Text Box 12"/>
          <p:cNvSpPr txBox="1">
            <a:spLocks noChangeArrowheads="1"/>
          </p:cNvSpPr>
          <p:nvPr/>
        </p:nvSpPr>
        <p:spPr bwMode="auto">
          <a:xfrm>
            <a:off x="4714876" y="5912670"/>
            <a:ext cx="4214842" cy="584775"/>
          </a:xfrm>
          <a:prstGeom prst="rect">
            <a:avLst/>
          </a:prstGeom>
          <a:noFill/>
          <a:ln w="9525">
            <a:noFill/>
            <a:miter lim="800000"/>
            <a:headEnd/>
            <a:tailEnd/>
          </a:ln>
          <a:effectLst/>
        </p:spPr>
        <p:txBody>
          <a:bodyPr wrap="square">
            <a:spAutoFit/>
          </a:bodyPr>
          <a:lstStyle/>
          <a:p>
            <a:pPr algn="ctr">
              <a:spcBef>
                <a:spcPct val="50000"/>
              </a:spcBef>
            </a:pPr>
            <a:r>
              <a:rPr lang="en-US" sz="1600" dirty="0" err="1">
                <a:latin typeface="Calibri" pitchFamily="34" charset="0"/>
              </a:rPr>
              <a:t>Exceedance</a:t>
            </a:r>
            <a:r>
              <a:rPr lang="en-US" sz="1600" dirty="0">
                <a:latin typeface="Calibri" pitchFamily="34" charset="0"/>
              </a:rPr>
              <a:t> </a:t>
            </a:r>
            <a:r>
              <a:rPr lang="en-US" sz="1600" dirty="0" smtClean="0">
                <a:latin typeface="Calibri" pitchFamily="34" charset="0"/>
              </a:rPr>
              <a:t>of </a:t>
            </a:r>
            <a:r>
              <a:rPr lang="en-US" altLang="ru-RU" sz="1600" dirty="0">
                <a:solidFill>
                  <a:srgbClr val="993366"/>
                </a:solidFill>
                <a:latin typeface="Calibri" pitchFamily="34" charset="0"/>
              </a:rPr>
              <a:t>WHO reference level </a:t>
            </a:r>
            <a:r>
              <a:rPr lang="en-US" altLang="ru-RU" sz="1600" dirty="0" smtClean="0">
                <a:solidFill>
                  <a:srgbClr val="993366"/>
                </a:solidFill>
                <a:latin typeface="Calibri" pitchFamily="34" charset="0"/>
              </a:rPr>
              <a:t/>
            </a:r>
            <a:br>
              <a:rPr lang="en-US" altLang="ru-RU" sz="1600" dirty="0" smtClean="0">
                <a:solidFill>
                  <a:srgbClr val="993366"/>
                </a:solidFill>
                <a:latin typeface="Calibri" pitchFamily="34" charset="0"/>
              </a:rPr>
            </a:br>
            <a:r>
              <a:rPr lang="en-US" altLang="ru-RU" sz="1600" dirty="0" smtClean="0">
                <a:solidFill>
                  <a:srgbClr val="993366"/>
                </a:solidFill>
                <a:latin typeface="Calibri" pitchFamily="34" charset="0"/>
              </a:rPr>
              <a:t>0.12 </a:t>
            </a:r>
            <a:r>
              <a:rPr lang="en-US" altLang="ru-RU" sz="1600" dirty="0" err="1" smtClean="0">
                <a:solidFill>
                  <a:srgbClr val="993366"/>
                </a:solidFill>
                <a:latin typeface="Calibri" pitchFamily="34" charset="0"/>
              </a:rPr>
              <a:t>ng</a:t>
            </a:r>
            <a:r>
              <a:rPr lang="en-US" altLang="ru-RU" sz="1600" dirty="0" smtClean="0">
                <a:solidFill>
                  <a:srgbClr val="993366"/>
                </a:solidFill>
                <a:latin typeface="Calibri" pitchFamily="34" charset="0"/>
              </a:rPr>
              <a:t>/m</a:t>
            </a:r>
            <a:r>
              <a:rPr lang="en-US" altLang="ru-RU" sz="1600" baseline="30000" dirty="0" smtClean="0">
                <a:solidFill>
                  <a:srgbClr val="993366"/>
                </a:solidFill>
                <a:latin typeface="Calibri" pitchFamily="34" charset="0"/>
              </a:rPr>
              <a:t>3</a:t>
            </a:r>
            <a:r>
              <a:rPr lang="en-US" altLang="ru-RU" sz="1600" dirty="0" smtClean="0">
                <a:solidFill>
                  <a:srgbClr val="993366"/>
                </a:solidFill>
                <a:latin typeface="Calibri" pitchFamily="34" charset="0"/>
              </a:rPr>
              <a:t> </a:t>
            </a:r>
            <a:r>
              <a:rPr lang="en-US" altLang="ru-RU" sz="1600" dirty="0" smtClean="0">
                <a:solidFill>
                  <a:srgbClr val="376092"/>
                </a:solidFill>
                <a:latin typeface="Calibri" pitchFamily="34" charset="0"/>
              </a:rPr>
              <a:t> </a:t>
            </a:r>
            <a:r>
              <a:rPr lang="en-US" sz="1600" dirty="0" smtClean="0">
                <a:latin typeface="Calibri" pitchFamily="34" charset="0"/>
              </a:rPr>
              <a:t>- 16 countries (</a:t>
            </a:r>
            <a:r>
              <a:rPr lang="en-US" sz="1600" dirty="0" err="1">
                <a:latin typeface="Calibri" pitchFamily="34" charset="0"/>
              </a:rPr>
              <a:t>AirBase</a:t>
            </a:r>
            <a:r>
              <a:rPr lang="en-US" sz="1600" dirty="0">
                <a:latin typeface="Calibri" pitchFamily="34" charset="0"/>
              </a:rPr>
              <a:t>, 2015)</a:t>
            </a:r>
            <a:endParaRPr lang="ru-RU" sz="1600" dirty="0">
              <a:latin typeface="Calibri" pitchFamily="34" charset="0"/>
            </a:endParaRPr>
          </a:p>
        </p:txBody>
      </p:sp>
      <p:sp>
        <p:nvSpPr>
          <p:cNvPr id="8" name="Прямоугольник 7"/>
          <p:cNvSpPr/>
          <p:nvPr/>
        </p:nvSpPr>
        <p:spPr>
          <a:xfrm>
            <a:off x="428596" y="2643182"/>
            <a:ext cx="497252" cy="369332"/>
          </a:xfrm>
          <a:prstGeom prst="rect">
            <a:avLst/>
          </a:prstGeom>
        </p:spPr>
        <p:txBody>
          <a:bodyPr wrap="none">
            <a:spAutoFit/>
          </a:bodyPr>
          <a:lstStyle/>
          <a:p>
            <a:r>
              <a:rPr lang="en-US" altLang="ru-RU" b="1" dirty="0" smtClean="0">
                <a:solidFill>
                  <a:srgbClr val="376092"/>
                </a:solidFill>
                <a:latin typeface="Calibri" pitchFamily="34" charset="0"/>
              </a:rPr>
              <a:t>EU </a:t>
            </a:r>
            <a:endParaRPr lang="ru-RU" altLang="ru-RU" b="1" dirty="0">
              <a:solidFill>
                <a:srgbClr val="376092"/>
              </a:solidFill>
              <a:latin typeface="Calibri" pitchFamily="34" charset="0"/>
            </a:endParaRPr>
          </a:p>
        </p:txBody>
      </p:sp>
      <p:sp>
        <p:nvSpPr>
          <p:cNvPr id="9" name="Прямоугольник 8"/>
          <p:cNvSpPr/>
          <p:nvPr/>
        </p:nvSpPr>
        <p:spPr>
          <a:xfrm>
            <a:off x="4357686" y="2571744"/>
            <a:ext cx="748923" cy="369332"/>
          </a:xfrm>
          <a:prstGeom prst="rect">
            <a:avLst/>
          </a:prstGeom>
        </p:spPr>
        <p:txBody>
          <a:bodyPr wrap="none">
            <a:spAutoFit/>
          </a:bodyPr>
          <a:lstStyle/>
          <a:p>
            <a:r>
              <a:rPr lang="en-US" altLang="ru-RU" b="1" dirty="0" smtClean="0">
                <a:solidFill>
                  <a:srgbClr val="376092"/>
                </a:solidFill>
                <a:latin typeface="Calibri" pitchFamily="34" charset="0"/>
              </a:rPr>
              <a:t>WHO </a:t>
            </a:r>
            <a:endParaRPr lang="ru-RU" altLang="ru-RU" b="1" dirty="0">
              <a:solidFill>
                <a:srgbClr val="376092"/>
              </a:solidFill>
              <a:latin typeface="Calibri" pitchFamily="34" charset="0"/>
            </a:endParaRPr>
          </a:p>
        </p:txBody>
      </p:sp>
      <p:pic>
        <p:nvPicPr>
          <p:cNvPr id="11" name="Рисунок 10" descr="!map.png"/>
          <p:cNvPicPr>
            <a:picLocks noChangeAspect="1"/>
          </p:cNvPicPr>
          <p:nvPr/>
        </p:nvPicPr>
        <p:blipFill>
          <a:blip r:embed="rId3" cstate="print"/>
          <a:stretch>
            <a:fillRect/>
          </a:stretch>
        </p:blipFill>
        <p:spPr>
          <a:xfrm>
            <a:off x="1000100" y="3000372"/>
            <a:ext cx="2798878" cy="2707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Рисунок 11" descr="!map.png"/>
          <p:cNvPicPr>
            <a:picLocks noChangeAspect="1"/>
          </p:cNvPicPr>
          <p:nvPr/>
        </p:nvPicPr>
        <p:blipFill>
          <a:blip r:embed="rId4" cstate="print"/>
          <a:stretch>
            <a:fillRect/>
          </a:stretch>
        </p:blipFill>
        <p:spPr>
          <a:xfrm>
            <a:off x="5143504" y="2928934"/>
            <a:ext cx="2872043" cy="27784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1"/>
          <p:cNvSpPr>
            <a:spLocks noChangeArrowheads="1"/>
          </p:cNvSpPr>
          <p:nvPr/>
        </p:nvSpPr>
        <p:spPr bwMode="auto">
          <a:xfrm>
            <a:off x="285720" y="785794"/>
            <a:ext cx="8643998"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solidFill>
                  <a:srgbClr val="336699"/>
                </a:solidFill>
                <a:latin typeface="Calibri" pitchFamily="34" charset="0"/>
                <a:ea typeface="Calibri" pitchFamily="34" charset="0"/>
                <a:cs typeface="TimesNewRoman"/>
              </a:rPr>
              <a:t>POP Protocol   </a:t>
            </a:r>
            <a:br>
              <a:rPr lang="en-US" dirty="0" smtClean="0">
                <a:solidFill>
                  <a:srgbClr val="336699"/>
                </a:solidFill>
                <a:latin typeface="Calibri" pitchFamily="34" charset="0"/>
                <a:ea typeface="Calibri" pitchFamily="34" charset="0"/>
                <a:cs typeface="TimesNewRoman"/>
              </a:rPr>
            </a:br>
            <a:r>
              <a:rPr lang="en-US" dirty="0" smtClean="0">
                <a:solidFill>
                  <a:srgbClr val="336699"/>
                </a:solidFill>
                <a:latin typeface="Calibri" pitchFamily="34" charset="0"/>
                <a:ea typeface="Calibri" pitchFamily="34" charset="0"/>
                <a:cs typeface="TimesNewRoman"/>
              </a:rPr>
              <a:t>Article 8 </a:t>
            </a:r>
            <a:r>
              <a:rPr lang="en-GB" dirty="0" smtClean="0">
                <a:solidFill>
                  <a:srgbClr val="336699"/>
                </a:solidFill>
                <a:latin typeface="Calibri" pitchFamily="34" charset="0"/>
              </a:rPr>
              <a:t>RESEARCH, DEVELOPMENT AND MONITORING</a:t>
            </a:r>
            <a:endParaRPr lang="en-US" dirty="0" smtClean="0">
              <a:solidFill>
                <a:srgbClr val="336699"/>
              </a:solidFill>
              <a:latin typeface="Calibri" pitchFamily="34" charset="0"/>
              <a:ea typeface="Calibri" pitchFamily="34" charset="0"/>
              <a:cs typeface="TimesNewRoman"/>
            </a:endParaRPr>
          </a:p>
          <a:p>
            <a:pPr lvl="0"/>
            <a:endParaRPr kumimoji="0" lang="en-US" sz="900" b="0" i="0" u="none" strike="noStrike" cap="none" normalizeH="0" baseline="0" dirty="0" smtClean="0">
              <a:ln>
                <a:noFill/>
              </a:ln>
              <a:solidFill>
                <a:schemeClr val="tx1"/>
              </a:solidFill>
              <a:effectLst/>
              <a:latin typeface="Calibri" pitchFamily="34" charset="0"/>
              <a:ea typeface="Calibri" pitchFamily="34" charset="0"/>
              <a:cs typeface="TimesNew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(f) An effects-based approach which integrates appropriate information … on measured or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NewRoman"/>
              </a:rPr>
              <a:t>modelled</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environmental levels, pathways, and effects on human health and the environment, for the purpose of </a:t>
            </a:r>
            <a:r>
              <a:rPr lang="en-US" altLang="ru-RU" dirty="0" smtClean="0">
                <a:solidFill>
                  <a:srgbClr val="993366"/>
                </a:solidFill>
                <a:latin typeface="Calibri" pitchFamily="34" charset="0"/>
              </a:rPr>
              <a:t>formulating future control strategies …</a:t>
            </a:r>
            <a:endParaRPr kumimoji="0" lang="ru-RU" sz="1600" b="0" i="0" u="none" strike="noStrike" cap="none" normalizeH="0" baseline="0" dirty="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428596" y="2439313"/>
            <a:ext cx="8286808"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solidFill>
                  <a:srgbClr val="336699"/>
                </a:solidFill>
                <a:latin typeface="Calibri" pitchFamily="34" charset="0"/>
                <a:ea typeface="Calibri" pitchFamily="34" charset="0"/>
                <a:cs typeface="TimesNewRoman,Bold"/>
              </a:rPr>
              <a:t>ANNEX III</a:t>
            </a:r>
            <a:endParaRPr lang="ru-RU" b="1" dirty="0" smtClean="0">
              <a:solidFill>
                <a:srgbClr val="336699"/>
              </a:solidFill>
              <a:latin typeface="Calibri" pitchFamily="34" charset="0"/>
              <a:ea typeface="Calibri" pitchFamily="34" charset="0"/>
              <a:cs typeface="TimesNewRoman,Bold"/>
            </a:endParaRPr>
          </a:p>
          <a:p>
            <a:pPr eaLnBrk="0" hangingPunct="0"/>
            <a:r>
              <a:rPr lang="en-US" dirty="0" smtClean="0">
                <a:solidFill>
                  <a:srgbClr val="336699"/>
                </a:solidFill>
                <a:latin typeface="Calibri" pitchFamily="34" charset="0"/>
                <a:ea typeface="Calibri" pitchFamily="34" charset="0"/>
                <a:cs typeface="TimesNewRoman"/>
              </a:rPr>
              <a:t>SUBSTANCES REFERRED TO IN ARTICLE 3</a:t>
            </a:r>
          </a:p>
          <a:p>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Polycyclic aromatic hydrocarbons (PAHs): For the purposes of emission inventories, </a:t>
            </a:r>
            <a:b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b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the following four indicator compounds shall be used: </a:t>
            </a:r>
            <a:r>
              <a:rPr kumimoji="0" lang="en-US" b="0" i="0" u="none" strike="noStrike" cap="none" normalizeH="0" baseline="0" dirty="0" err="1" smtClean="0">
                <a:ln>
                  <a:noFill/>
                </a:ln>
                <a:solidFill>
                  <a:srgbClr val="993366"/>
                </a:solidFill>
                <a:effectLst/>
                <a:latin typeface="Calibri" pitchFamily="34" charset="0"/>
                <a:ea typeface="Calibri" pitchFamily="34" charset="0"/>
                <a:cs typeface="TimesNewRoman"/>
              </a:rPr>
              <a:t>benzo</a:t>
            </a:r>
            <a:r>
              <a:rPr kumimoji="0" lang="en-US" b="0" i="0" u="none" strike="noStrike" cap="none" normalizeH="0" baseline="0" dirty="0" smtClean="0">
                <a:ln>
                  <a:noFill/>
                </a:ln>
                <a:solidFill>
                  <a:srgbClr val="993366"/>
                </a:solidFill>
                <a:effectLst/>
                <a:latin typeface="Calibri" pitchFamily="34" charset="0"/>
                <a:ea typeface="Calibri" pitchFamily="34" charset="0"/>
                <a:cs typeface="TimesNewRoman"/>
              </a:rPr>
              <a:t>(a)</a:t>
            </a:r>
            <a:r>
              <a:rPr kumimoji="0" lang="en-US" b="0" i="0" u="none" strike="noStrike" cap="none" normalizeH="0" baseline="0" dirty="0" err="1" smtClean="0">
                <a:ln>
                  <a:noFill/>
                </a:ln>
                <a:solidFill>
                  <a:srgbClr val="993366"/>
                </a:solidFill>
                <a:effectLst/>
                <a:latin typeface="Calibri" pitchFamily="34" charset="0"/>
                <a:ea typeface="Calibri" pitchFamily="34" charset="0"/>
                <a:cs typeface="TimesNewRoman"/>
              </a:rPr>
              <a:t>pyrene</a:t>
            </a:r>
            <a:r>
              <a:rPr kumimoji="0" lang="en-US" b="0" i="0" u="none" strike="noStrike" cap="none" normalizeH="0" baseline="0" dirty="0" smtClean="0">
                <a:ln>
                  <a:noFill/>
                </a:ln>
                <a:solidFill>
                  <a:srgbClr val="993366"/>
                </a:solidFill>
                <a:effectLst/>
                <a:latin typeface="Calibri" pitchFamily="34" charset="0"/>
                <a:ea typeface="Calibri" pitchFamily="34" charset="0"/>
                <a:cs typeface="TimesNewRoman"/>
              </a:rPr>
              <a: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NewRoman"/>
              </a:rPr>
              <a:t>benzo</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(b)</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NewRoman"/>
              </a:rPr>
              <a:t>fluoranthene</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NewRoman"/>
              </a:rPr>
              <a:t>benzo</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(k)</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NewRoman"/>
              </a:rPr>
              <a:t>fluoranthene</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and </a:t>
            </a:r>
            <a:r>
              <a:rPr kumimoji="0" lang="ru-RU" sz="1600" b="0" i="0" u="none" strike="noStrike" cap="none" normalizeH="0" baseline="0" dirty="0" err="1" smtClean="0">
                <a:ln>
                  <a:noFill/>
                </a:ln>
                <a:solidFill>
                  <a:schemeClr val="tx1"/>
                </a:solidFill>
                <a:effectLst/>
                <a:latin typeface="Calibri" pitchFamily="34" charset="0"/>
                <a:ea typeface="Calibri" pitchFamily="34" charset="0"/>
                <a:cs typeface="TimesNewRoman"/>
              </a:rPr>
              <a:t>indeno</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NewRoman"/>
              </a:rPr>
              <a:t>(1,2,3-cd)</a:t>
            </a:r>
            <a:r>
              <a:rPr kumimoji="0" lang="ru-RU" sz="1600" b="0" i="0" u="none" strike="noStrike" cap="none" normalizeH="0" baseline="0" dirty="0" err="1" smtClean="0">
                <a:ln>
                  <a:noFill/>
                </a:ln>
                <a:solidFill>
                  <a:schemeClr val="tx1"/>
                </a:solidFill>
                <a:effectLst/>
                <a:latin typeface="Calibri" pitchFamily="34" charset="0"/>
                <a:ea typeface="Calibri" pitchFamily="34" charset="0"/>
                <a:cs typeface="TimesNewRoman"/>
              </a:rPr>
              <a:t>pyrene</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NewRoman"/>
              </a:rPr>
              <a:t>.</a:t>
            </a: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336699"/>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6699"/>
                </a:solidFill>
                <a:effectLst/>
                <a:latin typeface="Calibri" pitchFamily="34" charset="0"/>
                <a:ea typeface="Calibri" pitchFamily="34" charset="0"/>
                <a:cs typeface="TimesNewRoman,Bold"/>
              </a:rPr>
              <a:t>ANNEX V</a:t>
            </a:r>
            <a:endParaRPr kumimoji="0" lang="ru-RU" b="0" i="0" u="none" strike="noStrike" cap="none" normalizeH="0" baseline="0" dirty="0" smtClean="0">
              <a:ln>
                <a:noFill/>
              </a:ln>
              <a:solidFill>
                <a:srgbClr val="336699"/>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Major stationary sources of PAH emissions:</a:t>
            </a:r>
            <a:endParaRPr kumimoji="0" lang="ru-RU" sz="16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Calibri" pitchFamily="34" charset="0"/>
              <a:ea typeface="Calibri" pitchFamily="34" charset="0"/>
              <a:cs typeface="TimesNewRoman"/>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Domestic wood and coal heating (</a:t>
            </a:r>
            <a:r>
              <a:rPr kumimoji="0" lang="en-US" sz="1600" b="0" i="0" u="none" strike="noStrike" cap="none" normalizeH="0" baseline="0" dirty="0" smtClean="0">
                <a:ln>
                  <a:noFill/>
                </a:ln>
                <a:solidFill>
                  <a:srgbClr val="993366"/>
                </a:solidFill>
                <a:effectLst/>
                <a:latin typeface="Calibri" pitchFamily="34" charset="0"/>
                <a:ea typeface="Calibri" pitchFamily="34" charset="0"/>
                <a:cs typeface="TimesNewRoman"/>
              </a:rPr>
              <a:t>Residential combustion</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a:t>
            </a:r>
            <a:endParaRPr kumimoji="0" lang="ru-RU" sz="16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Open fires such as refuse burning, forest fires and after-crop burning</a:t>
            </a:r>
            <a:endParaRPr kumimoji="0" lang="ru-RU" sz="16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Coke and anode production</a:t>
            </a:r>
            <a:endParaRPr kumimoji="0" lang="ru-RU" sz="16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NewRoman"/>
              </a:rPr>
              <a:t>Aluminium</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production</a:t>
            </a:r>
            <a:endParaRPr kumimoji="0" lang="ru-RU" sz="16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NewRoman"/>
              </a:rPr>
              <a:t>-  Wood preservation installations</a:t>
            </a:r>
            <a:endParaRPr kumimoji="0" lang="en-US" sz="1600" b="0" i="0" u="none" strike="noStrike" cap="none" normalizeH="0" baseline="0" dirty="0" smtClean="0">
              <a:ln>
                <a:noFill/>
              </a:ln>
              <a:solidFill>
                <a:schemeClr val="tx1"/>
              </a:solidFill>
              <a:effectLst/>
              <a:latin typeface="Calibri" pitchFamily="34" charset="0"/>
            </a:endParaRPr>
          </a:p>
        </p:txBody>
      </p:sp>
      <p:sp>
        <p:nvSpPr>
          <p:cNvPr id="3" name="Прямоугольник 4"/>
          <p:cNvSpPr>
            <a:spLocks noChangeArrowheads="1"/>
          </p:cNvSpPr>
          <p:nvPr/>
        </p:nvSpPr>
        <p:spPr bwMode="auto">
          <a:xfrm>
            <a:off x="0" y="142852"/>
            <a:ext cx="9144000" cy="584775"/>
          </a:xfrm>
          <a:prstGeom prst="rect">
            <a:avLst/>
          </a:prstGeom>
          <a:noFill/>
          <a:ln w="9525">
            <a:noFill/>
            <a:miter lim="800000"/>
            <a:headEnd/>
            <a:tailEnd/>
          </a:ln>
        </p:spPr>
        <p:txBody>
          <a:bodyPr>
            <a:spAutoFit/>
          </a:bodyPr>
          <a:lstStyle/>
          <a:p>
            <a:pPr algn="ctr"/>
            <a:r>
              <a:rPr lang="en-US" altLang="ru-RU" sz="3200" b="1" dirty="0" smtClean="0">
                <a:solidFill>
                  <a:srgbClr val="376092"/>
                </a:solidFill>
                <a:latin typeface="Calibri" pitchFamily="34" charset="0"/>
              </a:rPr>
              <a:t>Protocol requirements for emission data</a:t>
            </a:r>
            <a:endParaRPr lang="ru-RU" altLang="ru-RU" sz="3200" b="1" dirty="0">
              <a:solidFill>
                <a:srgbClr val="376092"/>
              </a:solidFill>
              <a:latin typeface="Calibri" pitchFamily="34" charset="0"/>
            </a:endParaRPr>
          </a:p>
        </p:txBody>
      </p:sp>
      <p:sp>
        <p:nvSpPr>
          <p:cNvPr id="4" name="Прямоугольник 3"/>
          <p:cNvSpPr/>
          <p:nvPr/>
        </p:nvSpPr>
        <p:spPr>
          <a:xfrm>
            <a:off x="428596" y="857232"/>
            <a:ext cx="8286808" cy="1415772"/>
          </a:xfrm>
          <a:prstGeom prst="rect">
            <a:avLst/>
          </a:prstGeom>
        </p:spPr>
        <p:txBody>
          <a:bodyPr wrap="square">
            <a:spAutoFit/>
          </a:bodyPr>
          <a:lstStyle/>
          <a:p>
            <a:r>
              <a:rPr lang="en-US" b="1" dirty="0" smtClean="0">
                <a:solidFill>
                  <a:srgbClr val="336699"/>
                </a:solidFill>
                <a:latin typeface="Calibri" pitchFamily="34" charset="0"/>
                <a:ea typeface="Calibri" pitchFamily="34" charset="0"/>
                <a:cs typeface="TimesNewRoman,Bold"/>
              </a:rPr>
              <a:t>Protocol on POPs</a:t>
            </a:r>
          </a:p>
          <a:p>
            <a:r>
              <a:rPr lang="en-US" b="1" dirty="0" smtClean="0">
                <a:solidFill>
                  <a:srgbClr val="336699"/>
                </a:solidFill>
                <a:latin typeface="Calibri" pitchFamily="34" charset="0"/>
                <a:ea typeface="Calibri" pitchFamily="34" charset="0"/>
                <a:cs typeface="TimesNewRoman,Bold"/>
              </a:rPr>
              <a:t> </a:t>
            </a:r>
          </a:p>
          <a:p>
            <a:r>
              <a:rPr lang="en-US" b="1" dirty="0" smtClean="0">
                <a:solidFill>
                  <a:srgbClr val="336699"/>
                </a:solidFill>
                <a:latin typeface="Calibri" pitchFamily="34" charset="0"/>
                <a:ea typeface="Calibri" pitchFamily="34" charset="0"/>
                <a:cs typeface="TimesNewRoman,Bold"/>
              </a:rPr>
              <a:t>Article 9 - </a:t>
            </a:r>
            <a:r>
              <a:rPr lang="en-US" dirty="0" smtClean="0">
                <a:solidFill>
                  <a:srgbClr val="336699"/>
                </a:solidFill>
                <a:latin typeface="Calibri" pitchFamily="34" charset="0"/>
                <a:ea typeface="Calibri" pitchFamily="34" charset="0"/>
                <a:cs typeface="TimesNewRoman"/>
              </a:rPr>
              <a:t> </a:t>
            </a:r>
            <a:r>
              <a:rPr lang="en-GB" b="1" dirty="0" smtClean="0">
                <a:solidFill>
                  <a:srgbClr val="336699"/>
                </a:solidFill>
                <a:latin typeface="Calibri" pitchFamily="34" charset="0"/>
                <a:ea typeface="Calibri" pitchFamily="34" charset="0"/>
                <a:cs typeface="TimesNewRoman"/>
              </a:rPr>
              <a:t>REPORTING </a:t>
            </a:r>
          </a:p>
          <a:p>
            <a:r>
              <a:rPr lang="en-US" sz="1600" dirty="0" smtClean="0">
                <a:latin typeface="Calibri" pitchFamily="34" charset="0"/>
              </a:rPr>
              <a:t>Each Party within the geographical scope of EMEP shall report . . . information on the levels of emissions of persistent organic pollutants."</a:t>
            </a:r>
            <a:endParaRPr lang="ru-RU" sz="16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descr="!map.png"/>
          <p:cNvPicPr>
            <a:picLocks noChangeAspect="1"/>
          </p:cNvPicPr>
          <p:nvPr/>
        </p:nvPicPr>
        <p:blipFill>
          <a:blip r:embed="rId2"/>
          <a:stretch>
            <a:fillRect/>
          </a:stretch>
        </p:blipFill>
        <p:spPr>
          <a:xfrm>
            <a:off x="500034" y="2532544"/>
            <a:ext cx="3143272" cy="26728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481" name="TextBox 7"/>
          <p:cNvSpPr txBox="1">
            <a:spLocks noChangeArrowheads="1"/>
          </p:cNvSpPr>
          <p:nvPr/>
        </p:nvSpPr>
        <p:spPr bwMode="auto">
          <a:xfrm>
            <a:off x="0" y="115888"/>
            <a:ext cx="9144000" cy="649287"/>
          </a:xfrm>
          <a:prstGeom prst="rect">
            <a:avLst/>
          </a:prstGeom>
          <a:noFill/>
          <a:ln w="9525" algn="ctr">
            <a:noFill/>
            <a:miter lim="800000"/>
            <a:headEnd/>
            <a:tailEnd/>
          </a:ln>
        </p:spPr>
        <p:txBody>
          <a:bodyPr anchor="ctr"/>
          <a:lstStyle/>
          <a:p>
            <a:pPr algn="ctr"/>
            <a:r>
              <a:rPr lang="en-US" altLang="ru-RU" sz="3200" b="1" dirty="0" smtClean="0">
                <a:solidFill>
                  <a:srgbClr val="376092"/>
                </a:solidFill>
                <a:latin typeface="Calibri" pitchFamily="34" charset="0"/>
              </a:rPr>
              <a:t>Available </a:t>
            </a:r>
            <a:r>
              <a:rPr lang="en-US" altLang="ru-RU" sz="3200" b="1" dirty="0" err="1" smtClean="0">
                <a:solidFill>
                  <a:srgbClr val="376092"/>
                </a:solidFill>
                <a:latin typeface="Calibri" pitchFamily="34" charset="0"/>
              </a:rPr>
              <a:t>BaP</a:t>
            </a:r>
            <a:r>
              <a:rPr lang="en-US" altLang="ru-RU" sz="3200" b="1" dirty="0" smtClean="0">
                <a:solidFill>
                  <a:srgbClr val="376092"/>
                </a:solidFill>
                <a:latin typeface="Calibri" pitchFamily="34" charset="0"/>
              </a:rPr>
              <a:t> emission data (2005-2015)</a:t>
            </a:r>
            <a:endParaRPr lang="ru-RU" altLang="ru-RU" sz="3200" b="1" dirty="0">
              <a:solidFill>
                <a:srgbClr val="376092"/>
              </a:solidFill>
              <a:latin typeface="Calibri" pitchFamily="34" charset="0"/>
            </a:endParaRPr>
          </a:p>
        </p:txBody>
      </p:sp>
      <p:sp>
        <p:nvSpPr>
          <p:cNvPr id="20483" name="Text Box 61"/>
          <p:cNvSpPr txBox="1">
            <a:spLocks noChangeArrowheads="1"/>
          </p:cNvSpPr>
          <p:nvPr/>
        </p:nvSpPr>
        <p:spPr bwMode="auto">
          <a:xfrm>
            <a:off x="4714876" y="1785926"/>
            <a:ext cx="3924300" cy="1931298"/>
          </a:xfrm>
          <a:prstGeom prst="rect">
            <a:avLst/>
          </a:prstGeom>
          <a:noFill/>
          <a:ln w="9525">
            <a:noFill/>
            <a:miter lim="800000"/>
            <a:headEnd/>
            <a:tailEnd/>
          </a:ln>
        </p:spPr>
        <p:txBody>
          <a:bodyPr>
            <a:spAutoFit/>
          </a:bodyPr>
          <a:lstStyle/>
          <a:p>
            <a:pPr>
              <a:spcBef>
                <a:spcPct val="50000"/>
              </a:spcBef>
              <a:tabLst>
                <a:tab pos="263525" algn="l"/>
              </a:tabLst>
            </a:pPr>
            <a:r>
              <a:rPr lang="en-US" sz="1600" b="1" dirty="0" smtClean="0">
                <a:latin typeface="Calibri" pitchFamily="34" charset="0"/>
              </a:rPr>
              <a:t>Required emission </a:t>
            </a:r>
            <a:r>
              <a:rPr lang="en-US" sz="1600" b="1" dirty="0">
                <a:latin typeface="Calibri" pitchFamily="34" charset="0"/>
              </a:rPr>
              <a:t>parameters:</a:t>
            </a:r>
          </a:p>
          <a:p>
            <a:pPr>
              <a:spcBef>
                <a:spcPct val="50000"/>
              </a:spcBef>
              <a:buClr>
                <a:srgbClr val="0070C0"/>
              </a:buClr>
              <a:buFont typeface="Wingdings" pitchFamily="2" charset="2"/>
              <a:buChar char="§"/>
              <a:tabLst>
                <a:tab pos="263525" algn="l"/>
              </a:tabLst>
            </a:pPr>
            <a:r>
              <a:rPr lang="en-US" dirty="0">
                <a:latin typeface="Calibri" pitchFamily="34" charset="0"/>
              </a:rPr>
              <a:t>	</a:t>
            </a:r>
            <a:r>
              <a:rPr lang="en-US" sz="1600" dirty="0" smtClean="0">
                <a:latin typeface="Calibri" pitchFamily="34" charset="0"/>
              </a:rPr>
              <a:t>Gridded emissions (0.1</a:t>
            </a:r>
            <a:r>
              <a:rPr lang="en-US" sz="1600" baseline="30000" dirty="0" smtClean="0">
                <a:latin typeface="Calibri" pitchFamily="34" charset="0"/>
              </a:rPr>
              <a:t>o </a:t>
            </a:r>
            <a:r>
              <a:rPr lang="en-US" sz="1600" dirty="0" smtClean="0">
                <a:latin typeface="Calibri" pitchFamily="34" charset="0"/>
              </a:rPr>
              <a:t>x 0.1</a:t>
            </a:r>
            <a:r>
              <a:rPr lang="en-US" sz="1600" baseline="30000" dirty="0" smtClean="0">
                <a:latin typeface="Calibri" pitchFamily="34" charset="0"/>
              </a:rPr>
              <a:t>o</a:t>
            </a:r>
            <a:r>
              <a:rPr lang="en-US" sz="1600" dirty="0" smtClean="0">
                <a:latin typeface="Calibri" pitchFamily="34" charset="0"/>
              </a:rPr>
              <a:t>)</a:t>
            </a:r>
            <a:endParaRPr lang="en-US" sz="1600" dirty="0">
              <a:latin typeface="Calibri" pitchFamily="34" charset="0"/>
            </a:endParaRPr>
          </a:p>
          <a:p>
            <a:pPr>
              <a:spcBef>
                <a:spcPct val="50000"/>
              </a:spcBef>
              <a:buClr>
                <a:srgbClr val="0070C0"/>
              </a:buClr>
              <a:buFont typeface="Wingdings" pitchFamily="2" charset="2"/>
              <a:buChar char="§"/>
              <a:tabLst>
                <a:tab pos="263525" algn="l"/>
              </a:tabLst>
            </a:pPr>
            <a:r>
              <a:rPr lang="en-US" sz="1600" dirty="0">
                <a:latin typeface="Calibri" pitchFamily="34" charset="0"/>
              </a:rPr>
              <a:t>	</a:t>
            </a:r>
            <a:r>
              <a:rPr lang="en-US" sz="1600" dirty="0" smtClean="0">
                <a:latin typeface="Calibri" pitchFamily="34" charset="0"/>
              </a:rPr>
              <a:t>Seasonal </a:t>
            </a:r>
            <a:r>
              <a:rPr lang="en-US" sz="1600" dirty="0">
                <a:latin typeface="Calibri" pitchFamily="34" charset="0"/>
              </a:rPr>
              <a:t>variations</a:t>
            </a:r>
          </a:p>
          <a:p>
            <a:pPr>
              <a:spcBef>
                <a:spcPct val="50000"/>
              </a:spcBef>
              <a:buClr>
                <a:srgbClr val="0070C0"/>
              </a:buClr>
              <a:buFont typeface="Wingdings" pitchFamily="2" charset="2"/>
              <a:buChar char="§"/>
              <a:tabLst>
                <a:tab pos="263525" algn="l"/>
              </a:tabLst>
            </a:pPr>
            <a:r>
              <a:rPr lang="en-US" sz="1600" dirty="0">
                <a:latin typeface="Calibri" pitchFamily="34" charset="0"/>
              </a:rPr>
              <a:t>	Vertical distribution</a:t>
            </a:r>
          </a:p>
          <a:p>
            <a:pPr>
              <a:spcBef>
                <a:spcPct val="50000"/>
              </a:spcBef>
              <a:buClr>
                <a:srgbClr val="0070C0"/>
              </a:buClr>
              <a:buFont typeface="Wingdings" pitchFamily="2" charset="2"/>
              <a:buChar char="§"/>
              <a:tabLst>
                <a:tab pos="263525" algn="l"/>
              </a:tabLst>
            </a:pPr>
            <a:r>
              <a:rPr lang="en-US" sz="1600" dirty="0">
                <a:latin typeface="Calibri" pitchFamily="34" charset="0"/>
              </a:rPr>
              <a:t>	Global </a:t>
            </a:r>
            <a:r>
              <a:rPr lang="en-US" sz="1600" dirty="0" smtClean="0">
                <a:latin typeface="Calibri" pitchFamily="34" charset="0"/>
              </a:rPr>
              <a:t>emissions</a:t>
            </a:r>
            <a:endParaRPr lang="ru-RU" sz="1600" dirty="0">
              <a:latin typeface="Calibri" pitchFamily="34" charset="0"/>
            </a:endParaRPr>
          </a:p>
        </p:txBody>
      </p:sp>
      <p:sp>
        <p:nvSpPr>
          <p:cNvPr id="20485" name="Прямоугольник 21"/>
          <p:cNvSpPr>
            <a:spLocks noChangeArrowheads="1"/>
          </p:cNvSpPr>
          <p:nvPr/>
        </p:nvSpPr>
        <p:spPr bwMode="auto">
          <a:xfrm>
            <a:off x="4786314" y="5857892"/>
            <a:ext cx="3980694" cy="338554"/>
          </a:xfrm>
          <a:prstGeom prst="rect">
            <a:avLst/>
          </a:prstGeom>
          <a:noFill/>
          <a:ln w="9525">
            <a:noFill/>
            <a:miter lim="800000"/>
            <a:headEnd/>
            <a:tailEnd/>
          </a:ln>
        </p:spPr>
        <p:txBody>
          <a:bodyPr wrap="square">
            <a:spAutoFit/>
          </a:bodyPr>
          <a:lstStyle/>
          <a:p>
            <a:pPr algn="ctr"/>
            <a:r>
              <a:rPr lang="en-GB" sz="1600" dirty="0">
                <a:latin typeface="Calibri" pitchFamily="34" charset="0"/>
                <a:ea typeface="Calibri" pitchFamily="34" charset="0"/>
                <a:cs typeface="Times New Roman" pitchFamily="18" charset="0"/>
              </a:rPr>
              <a:t>Seasonal variation of </a:t>
            </a:r>
            <a:r>
              <a:rPr lang="en-GB" sz="1600" dirty="0" err="1" smtClean="0">
                <a:latin typeface="Calibri" pitchFamily="34" charset="0"/>
                <a:ea typeface="Calibri" pitchFamily="34" charset="0"/>
                <a:cs typeface="Times New Roman" pitchFamily="18" charset="0"/>
              </a:rPr>
              <a:t>BaP</a:t>
            </a:r>
            <a:r>
              <a:rPr lang="en-GB" sz="1600" dirty="0" smtClean="0">
                <a:latin typeface="Calibri" pitchFamily="34" charset="0"/>
                <a:ea typeface="Calibri" pitchFamily="34" charset="0"/>
                <a:cs typeface="Times New Roman" pitchFamily="18" charset="0"/>
              </a:rPr>
              <a:t> emissions</a:t>
            </a:r>
            <a:endParaRPr lang="en-GB" sz="1600" dirty="0">
              <a:latin typeface="Calibri" pitchFamily="34" charset="0"/>
              <a:ea typeface="Calibri" pitchFamily="34" charset="0"/>
              <a:cs typeface="Times New Roman" pitchFamily="18" charset="0"/>
            </a:endParaRPr>
          </a:p>
        </p:txBody>
      </p:sp>
      <p:sp>
        <p:nvSpPr>
          <p:cNvPr id="19" name="Прямоугольник 18"/>
          <p:cNvSpPr/>
          <p:nvPr/>
        </p:nvSpPr>
        <p:spPr>
          <a:xfrm>
            <a:off x="579286" y="5840499"/>
            <a:ext cx="454913" cy="191312"/>
          </a:xfrm>
          <a:prstGeom prst="rect">
            <a:avLst/>
          </a:prstGeom>
          <a:solidFill>
            <a:srgbClr val="FFCCFF"/>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alibri" pitchFamily="34" charset="0"/>
            </a:endParaRPr>
          </a:p>
        </p:txBody>
      </p:sp>
      <p:sp>
        <p:nvSpPr>
          <p:cNvPr id="20" name="TextBox 19"/>
          <p:cNvSpPr txBox="1"/>
          <p:nvPr/>
        </p:nvSpPr>
        <p:spPr>
          <a:xfrm>
            <a:off x="1164174" y="5765890"/>
            <a:ext cx="2369872" cy="338554"/>
          </a:xfrm>
          <a:prstGeom prst="rect">
            <a:avLst/>
          </a:prstGeom>
          <a:noFill/>
        </p:spPr>
        <p:txBody>
          <a:bodyPr wrap="square" rtlCol="0">
            <a:spAutoFit/>
          </a:bodyPr>
          <a:lstStyle/>
          <a:p>
            <a:r>
              <a:rPr lang="en-US" sz="1600" dirty="0" smtClean="0">
                <a:latin typeface="Calibri" pitchFamily="34" charset="0"/>
              </a:rPr>
              <a:t>No data - 9 countries</a:t>
            </a:r>
            <a:endParaRPr lang="ru-RU" sz="1600" dirty="0">
              <a:latin typeface="Calibri" pitchFamily="34" charset="0"/>
            </a:endParaRPr>
          </a:p>
        </p:txBody>
      </p:sp>
      <p:sp>
        <p:nvSpPr>
          <p:cNvPr id="23" name="Прямоугольник 22"/>
          <p:cNvSpPr/>
          <p:nvPr/>
        </p:nvSpPr>
        <p:spPr>
          <a:xfrm>
            <a:off x="571472" y="5492280"/>
            <a:ext cx="454913" cy="191312"/>
          </a:xfrm>
          <a:prstGeom prst="rect">
            <a:avLst/>
          </a:prstGeom>
          <a:solidFill>
            <a:srgbClr val="99FF9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Calibri" pitchFamily="34" charset="0"/>
            </a:endParaRPr>
          </a:p>
        </p:txBody>
      </p:sp>
      <p:sp>
        <p:nvSpPr>
          <p:cNvPr id="24" name="TextBox 23"/>
          <p:cNvSpPr txBox="1"/>
          <p:nvPr/>
        </p:nvSpPr>
        <p:spPr>
          <a:xfrm>
            <a:off x="1151756" y="5408700"/>
            <a:ext cx="3277368" cy="338554"/>
          </a:xfrm>
          <a:prstGeom prst="rect">
            <a:avLst/>
          </a:prstGeom>
          <a:noFill/>
        </p:spPr>
        <p:txBody>
          <a:bodyPr wrap="square" rtlCol="0">
            <a:spAutoFit/>
          </a:bodyPr>
          <a:lstStyle/>
          <a:p>
            <a:r>
              <a:rPr lang="en-US" sz="1600" dirty="0" err="1" smtClean="0">
                <a:latin typeface="Calibri" pitchFamily="34" charset="0"/>
              </a:rPr>
              <a:t>Sectoral</a:t>
            </a:r>
            <a:r>
              <a:rPr lang="en-US" sz="1600" dirty="0" smtClean="0">
                <a:latin typeface="Calibri" pitchFamily="34" charset="0"/>
              </a:rPr>
              <a:t> emission data - 42 countries</a:t>
            </a:r>
            <a:endParaRPr lang="ru-RU" sz="1600" dirty="0">
              <a:latin typeface="Calibri" pitchFamily="34" charset="0"/>
            </a:endParaRPr>
          </a:p>
        </p:txBody>
      </p:sp>
      <p:sp>
        <p:nvSpPr>
          <p:cNvPr id="27" name="Прямоугольник 26"/>
          <p:cNvSpPr/>
          <p:nvPr/>
        </p:nvSpPr>
        <p:spPr>
          <a:xfrm>
            <a:off x="428596" y="2000240"/>
            <a:ext cx="3357586" cy="338554"/>
          </a:xfrm>
          <a:prstGeom prst="rect">
            <a:avLst/>
          </a:prstGeom>
        </p:spPr>
        <p:txBody>
          <a:bodyPr wrap="square">
            <a:spAutoFit/>
          </a:bodyPr>
          <a:lstStyle/>
          <a:p>
            <a:pPr algn="ctr"/>
            <a:r>
              <a:rPr lang="en-US" sz="1600" b="1" dirty="0" smtClean="0">
                <a:latin typeface="Calibri" pitchFamily="34" charset="0"/>
              </a:rPr>
              <a:t>Official emission data</a:t>
            </a:r>
            <a:endParaRPr lang="ru-RU" sz="1600" b="1" dirty="0">
              <a:latin typeface="Calibri" pitchFamily="34" charset="0"/>
            </a:endParaRPr>
          </a:p>
        </p:txBody>
      </p:sp>
      <p:grpSp>
        <p:nvGrpSpPr>
          <p:cNvPr id="44035" name="Group 3"/>
          <p:cNvGrpSpPr>
            <a:grpSpLocks noChangeAspect="1"/>
          </p:cNvGrpSpPr>
          <p:nvPr/>
        </p:nvGrpSpPr>
        <p:grpSpPr bwMode="auto">
          <a:xfrm>
            <a:off x="4429124" y="3857628"/>
            <a:ext cx="4165600" cy="1966912"/>
            <a:chOff x="2776" y="2295"/>
            <a:chExt cx="2624" cy="1239"/>
          </a:xfrm>
        </p:grpSpPr>
        <p:sp>
          <p:nvSpPr>
            <p:cNvPr id="44034" name="AutoShape 2"/>
            <p:cNvSpPr>
              <a:spLocks noChangeAspect="1" noChangeArrowheads="1" noTextEdit="1"/>
            </p:cNvSpPr>
            <p:nvPr/>
          </p:nvSpPr>
          <p:spPr bwMode="auto">
            <a:xfrm>
              <a:off x="2790" y="2295"/>
              <a:ext cx="2610" cy="1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036" name="Rectangle 4"/>
            <p:cNvSpPr>
              <a:spLocks noChangeArrowheads="1"/>
            </p:cNvSpPr>
            <p:nvPr/>
          </p:nvSpPr>
          <p:spPr bwMode="auto">
            <a:xfrm>
              <a:off x="3164" y="2378"/>
              <a:ext cx="2195" cy="93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037" name="Line 5"/>
            <p:cNvSpPr>
              <a:spLocks noChangeShapeType="1"/>
            </p:cNvSpPr>
            <p:nvPr/>
          </p:nvSpPr>
          <p:spPr bwMode="auto">
            <a:xfrm>
              <a:off x="3164" y="3081"/>
              <a:ext cx="2195" cy="1"/>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38" name="Line 6"/>
            <p:cNvSpPr>
              <a:spLocks noChangeShapeType="1"/>
            </p:cNvSpPr>
            <p:nvPr/>
          </p:nvSpPr>
          <p:spPr bwMode="auto">
            <a:xfrm>
              <a:off x="3164" y="2849"/>
              <a:ext cx="2195" cy="1"/>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39" name="Line 7"/>
            <p:cNvSpPr>
              <a:spLocks noChangeShapeType="1"/>
            </p:cNvSpPr>
            <p:nvPr/>
          </p:nvSpPr>
          <p:spPr bwMode="auto">
            <a:xfrm>
              <a:off x="3164" y="2614"/>
              <a:ext cx="2195" cy="1"/>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0" name="Line 8"/>
            <p:cNvSpPr>
              <a:spLocks noChangeShapeType="1"/>
            </p:cNvSpPr>
            <p:nvPr/>
          </p:nvSpPr>
          <p:spPr bwMode="auto">
            <a:xfrm>
              <a:off x="3164" y="2378"/>
              <a:ext cx="2195" cy="1"/>
            </a:xfrm>
            <a:prstGeom prst="line">
              <a:avLst/>
            </a:pr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1" name="Rectangle 9"/>
            <p:cNvSpPr>
              <a:spLocks noChangeArrowheads="1"/>
            </p:cNvSpPr>
            <p:nvPr/>
          </p:nvSpPr>
          <p:spPr bwMode="auto">
            <a:xfrm>
              <a:off x="3164" y="2378"/>
              <a:ext cx="2195" cy="939"/>
            </a:xfrm>
            <a:prstGeom prst="rect">
              <a:avLst/>
            </a:prstGeom>
            <a:no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042" name="Line 10"/>
            <p:cNvSpPr>
              <a:spLocks noChangeShapeType="1"/>
            </p:cNvSpPr>
            <p:nvPr/>
          </p:nvSpPr>
          <p:spPr bwMode="auto">
            <a:xfrm>
              <a:off x="3164" y="2378"/>
              <a:ext cx="1" cy="939"/>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3" name="Line 11"/>
            <p:cNvSpPr>
              <a:spLocks noChangeShapeType="1"/>
            </p:cNvSpPr>
            <p:nvPr/>
          </p:nvSpPr>
          <p:spPr bwMode="auto">
            <a:xfrm>
              <a:off x="3138" y="3317"/>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4" name="Line 12"/>
            <p:cNvSpPr>
              <a:spLocks noChangeShapeType="1"/>
            </p:cNvSpPr>
            <p:nvPr/>
          </p:nvSpPr>
          <p:spPr bwMode="auto">
            <a:xfrm>
              <a:off x="3138" y="3081"/>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5" name="Line 13"/>
            <p:cNvSpPr>
              <a:spLocks noChangeShapeType="1"/>
            </p:cNvSpPr>
            <p:nvPr/>
          </p:nvSpPr>
          <p:spPr bwMode="auto">
            <a:xfrm>
              <a:off x="3138" y="2849"/>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6" name="Line 14"/>
            <p:cNvSpPr>
              <a:spLocks noChangeShapeType="1"/>
            </p:cNvSpPr>
            <p:nvPr/>
          </p:nvSpPr>
          <p:spPr bwMode="auto">
            <a:xfrm>
              <a:off x="3138" y="2614"/>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7" name="Line 15"/>
            <p:cNvSpPr>
              <a:spLocks noChangeShapeType="1"/>
            </p:cNvSpPr>
            <p:nvPr/>
          </p:nvSpPr>
          <p:spPr bwMode="auto">
            <a:xfrm>
              <a:off x="3138" y="2378"/>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8" name="Line 16"/>
            <p:cNvSpPr>
              <a:spLocks noChangeShapeType="1"/>
            </p:cNvSpPr>
            <p:nvPr/>
          </p:nvSpPr>
          <p:spPr bwMode="auto">
            <a:xfrm>
              <a:off x="3164" y="3317"/>
              <a:ext cx="2195"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49" name="Line 17"/>
            <p:cNvSpPr>
              <a:spLocks noChangeShapeType="1"/>
            </p:cNvSpPr>
            <p:nvPr/>
          </p:nvSpPr>
          <p:spPr bwMode="auto">
            <a:xfrm flipV="1">
              <a:off x="3164"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0" name="Line 18"/>
            <p:cNvSpPr>
              <a:spLocks noChangeShapeType="1"/>
            </p:cNvSpPr>
            <p:nvPr/>
          </p:nvSpPr>
          <p:spPr bwMode="auto">
            <a:xfrm flipV="1">
              <a:off x="3346"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1" name="Line 19"/>
            <p:cNvSpPr>
              <a:spLocks noChangeShapeType="1"/>
            </p:cNvSpPr>
            <p:nvPr/>
          </p:nvSpPr>
          <p:spPr bwMode="auto">
            <a:xfrm flipV="1">
              <a:off x="3531"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2" name="Line 20"/>
            <p:cNvSpPr>
              <a:spLocks noChangeShapeType="1"/>
            </p:cNvSpPr>
            <p:nvPr/>
          </p:nvSpPr>
          <p:spPr bwMode="auto">
            <a:xfrm flipV="1">
              <a:off x="3713"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3" name="Line 21"/>
            <p:cNvSpPr>
              <a:spLocks noChangeShapeType="1"/>
            </p:cNvSpPr>
            <p:nvPr/>
          </p:nvSpPr>
          <p:spPr bwMode="auto">
            <a:xfrm flipV="1">
              <a:off x="3895"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4" name="Line 22"/>
            <p:cNvSpPr>
              <a:spLocks noChangeShapeType="1"/>
            </p:cNvSpPr>
            <p:nvPr/>
          </p:nvSpPr>
          <p:spPr bwMode="auto">
            <a:xfrm flipV="1">
              <a:off x="4080"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5" name="Line 23"/>
            <p:cNvSpPr>
              <a:spLocks noChangeShapeType="1"/>
            </p:cNvSpPr>
            <p:nvPr/>
          </p:nvSpPr>
          <p:spPr bwMode="auto">
            <a:xfrm flipV="1">
              <a:off x="4262"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6" name="Line 24"/>
            <p:cNvSpPr>
              <a:spLocks noChangeShapeType="1"/>
            </p:cNvSpPr>
            <p:nvPr/>
          </p:nvSpPr>
          <p:spPr bwMode="auto">
            <a:xfrm flipV="1">
              <a:off x="4443"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7" name="Line 25"/>
            <p:cNvSpPr>
              <a:spLocks noChangeShapeType="1"/>
            </p:cNvSpPr>
            <p:nvPr/>
          </p:nvSpPr>
          <p:spPr bwMode="auto">
            <a:xfrm flipV="1">
              <a:off x="4625"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8" name="Line 26"/>
            <p:cNvSpPr>
              <a:spLocks noChangeShapeType="1"/>
            </p:cNvSpPr>
            <p:nvPr/>
          </p:nvSpPr>
          <p:spPr bwMode="auto">
            <a:xfrm flipV="1">
              <a:off x="4811"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59" name="Line 27"/>
            <p:cNvSpPr>
              <a:spLocks noChangeShapeType="1"/>
            </p:cNvSpPr>
            <p:nvPr/>
          </p:nvSpPr>
          <p:spPr bwMode="auto">
            <a:xfrm flipV="1">
              <a:off x="4992"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60" name="Line 28"/>
            <p:cNvSpPr>
              <a:spLocks noChangeShapeType="1"/>
            </p:cNvSpPr>
            <p:nvPr/>
          </p:nvSpPr>
          <p:spPr bwMode="auto">
            <a:xfrm flipV="1">
              <a:off x="5174"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61" name="Line 29"/>
            <p:cNvSpPr>
              <a:spLocks noChangeShapeType="1"/>
            </p:cNvSpPr>
            <p:nvPr/>
          </p:nvSpPr>
          <p:spPr bwMode="auto">
            <a:xfrm flipV="1">
              <a:off x="5359" y="3317"/>
              <a:ext cx="1" cy="2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62" name="Freeform 30"/>
            <p:cNvSpPr>
              <a:spLocks/>
            </p:cNvSpPr>
            <p:nvPr/>
          </p:nvSpPr>
          <p:spPr bwMode="auto">
            <a:xfrm>
              <a:off x="3172" y="2480"/>
              <a:ext cx="2187" cy="771"/>
            </a:xfrm>
            <a:custGeom>
              <a:avLst/>
              <a:gdLst/>
              <a:ahLst/>
              <a:cxnLst>
                <a:cxn ang="0">
                  <a:pos x="8" y="91"/>
                </a:cxn>
                <a:cxn ang="0">
                  <a:pos x="17" y="75"/>
                </a:cxn>
                <a:cxn ang="0">
                  <a:pos x="27" y="99"/>
                </a:cxn>
                <a:cxn ang="0">
                  <a:pos x="37" y="14"/>
                </a:cxn>
                <a:cxn ang="0">
                  <a:pos x="47" y="39"/>
                </a:cxn>
                <a:cxn ang="0">
                  <a:pos x="56" y="38"/>
                </a:cxn>
                <a:cxn ang="0">
                  <a:pos x="66" y="71"/>
                </a:cxn>
                <a:cxn ang="0">
                  <a:pos x="76" y="121"/>
                </a:cxn>
                <a:cxn ang="0">
                  <a:pos x="86" y="75"/>
                </a:cxn>
                <a:cxn ang="0">
                  <a:pos x="95" y="85"/>
                </a:cxn>
                <a:cxn ang="0">
                  <a:pos x="105" y="83"/>
                </a:cxn>
                <a:cxn ang="0">
                  <a:pos x="115" y="66"/>
                </a:cxn>
                <a:cxn ang="0">
                  <a:pos x="125" y="93"/>
                </a:cxn>
                <a:cxn ang="0">
                  <a:pos x="134" y="137"/>
                </a:cxn>
                <a:cxn ang="0">
                  <a:pos x="144" y="164"/>
                </a:cxn>
                <a:cxn ang="0">
                  <a:pos x="154" y="101"/>
                </a:cxn>
                <a:cxn ang="0">
                  <a:pos x="163" y="107"/>
                </a:cxn>
                <a:cxn ang="0">
                  <a:pos x="173" y="153"/>
                </a:cxn>
                <a:cxn ang="0">
                  <a:pos x="183" y="174"/>
                </a:cxn>
                <a:cxn ang="0">
                  <a:pos x="193" y="138"/>
                </a:cxn>
                <a:cxn ang="0">
                  <a:pos x="202" y="183"/>
                </a:cxn>
                <a:cxn ang="0">
                  <a:pos x="212" y="196"/>
                </a:cxn>
                <a:cxn ang="0">
                  <a:pos x="222" y="197"/>
                </a:cxn>
                <a:cxn ang="0">
                  <a:pos x="232" y="176"/>
                </a:cxn>
                <a:cxn ang="0">
                  <a:pos x="241" y="155"/>
                </a:cxn>
                <a:cxn ang="0">
                  <a:pos x="251" y="152"/>
                </a:cxn>
                <a:cxn ang="0">
                  <a:pos x="261" y="192"/>
                </a:cxn>
                <a:cxn ang="0">
                  <a:pos x="270" y="213"/>
                </a:cxn>
                <a:cxn ang="0">
                  <a:pos x="280" y="208"/>
                </a:cxn>
                <a:cxn ang="0">
                  <a:pos x="290" y="212"/>
                </a:cxn>
                <a:cxn ang="0">
                  <a:pos x="300" y="213"/>
                </a:cxn>
                <a:cxn ang="0">
                  <a:pos x="309" y="213"/>
                </a:cxn>
                <a:cxn ang="0">
                  <a:pos x="319" y="200"/>
                </a:cxn>
                <a:cxn ang="0">
                  <a:pos x="329" y="213"/>
                </a:cxn>
                <a:cxn ang="0">
                  <a:pos x="339" y="213"/>
                </a:cxn>
                <a:cxn ang="0">
                  <a:pos x="348" y="194"/>
                </a:cxn>
                <a:cxn ang="0">
                  <a:pos x="358" y="202"/>
                </a:cxn>
                <a:cxn ang="0">
                  <a:pos x="368" y="201"/>
                </a:cxn>
                <a:cxn ang="0">
                  <a:pos x="378" y="190"/>
                </a:cxn>
                <a:cxn ang="0">
                  <a:pos x="387" y="182"/>
                </a:cxn>
                <a:cxn ang="0">
                  <a:pos x="397" y="212"/>
                </a:cxn>
                <a:cxn ang="0">
                  <a:pos x="407" y="176"/>
                </a:cxn>
                <a:cxn ang="0">
                  <a:pos x="416" y="205"/>
                </a:cxn>
                <a:cxn ang="0">
                  <a:pos x="426" y="188"/>
                </a:cxn>
                <a:cxn ang="0">
                  <a:pos x="436" y="198"/>
                </a:cxn>
                <a:cxn ang="0">
                  <a:pos x="446" y="208"/>
                </a:cxn>
                <a:cxn ang="0">
                  <a:pos x="455" y="175"/>
                </a:cxn>
                <a:cxn ang="0">
                  <a:pos x="465" y="143"/>
                </a:cxn>
                <a:cxn ang="0">
                  <a:pos x="475" y="175"/>
                </a:cxn>
                <a:cxn ang="0">
                  <a:pos x="485" y="191"/>
                </a:cxn>
                <a:cxn ang="0">
                  <a:pos x="494" y="89"/>
                </a:cxn>
                <a:cxn ang="0">
                  <a:pos x="504" y="150"/>
                </a:cxn>
                <a:cxn ang="0">
                  <a:pos x="514" y="158"/>
                </a:cxn>
                <a:cxn ang="0">
                  <a:pos x="524" y="142"/>
                </a:cxn>
                <a:cxn ang="0">
                  <a:pos x="533" y="149"/>
                </a:cxn>
                <a:cxn ang="0">
                  <a:pos x="543" y="112"/>
                </a:cxn>
                <a:cxn ang="0">
                  <a:pos x="553" y="154"/>
                </a:cxn>
                <a:cxn ang="0">
                  <a:pos x="562" y="131"/>
                </a:cxn>
                <a:cxn ang="0">
                  <a:pos x="572" y="97"/>
                </a:cxn>
                <a:cxn ang="0">
                  <a:pos x="582" y="91"/>
                </a:cxn>
              </a:cxnLst>
              <a:rect l="0" t="0" r="r" b="b"/>
              <a:pathLst>
                <a:path w="590" h="213">
                  <a:moveTo>
                    <a:pt x="0" y="103"/>
                  </a:moveTo>
                  <a:lnTo>
                    <a:pt x="1" y="93"/>
                  </a:lnTo>
                  <a:lnTo>
                    <a:pt x="3" y="88"/>
                  </a:lnTo>
                  <a:lnTo>
                    <a:pt x="4" y="78"/>
                  </a:lnTo>
                  <a:lnTo>
                    <a:pt x="6" y="82"/>
                  </a:lnTo>
                  <a:lnTo>
                    <a:pt x="8" y="91"/>
                  </a:lnTo>
                  <a:lnTo>
                    <a:pt x="9" y="89"/>
                  </a:lnTo>
                  <a:lnTo>
                    <a:pt x="11" y="71"/>
                  </a:lnTo>
                  <a:lnTo>
                    <a:pt x="13" y="76"/>
                  </a:lnTo>
                  <a:lnTo>
                    <a:pt x="14" y="76"/>
                  </a:lnTo>
                  <a:lnTo>
                    <a:pt x="16" y="78"/>
                  </a:lnTo>
                  <a:lnTo>
                    <a:pt x="17" y="75"/>
                  </a:lnTo>
                  <a:lnTo>
                    <a:pt x="19" y="72"/>
                  </a:lnTo>
                  <a:lnTo>
                    <a:pt x="21" y="75"/>
                  </a:lnTo>
                  <a:lnTo>
                    <a:pt x="22" y="72"/>
                  </a:lnTo>
                  <a:lnTo>
                    <a:pt x="24" y="69"/>
                  </a:lnTo>
                  <a:lnTo>
                    <a:pt x="26" y="68"/>
                  </a:lnTo>
                  <a:lnTo>
                    <a:pt x="27" y="99"/>
                  </a:lnTo>
                  <a:lnTo>
                    <a:pt x="29" y="65"/>
                  </a:lnTo>
                  <a:lnTo>
                    <a:pt x="30" y="87"/>
                  </a:lnTo>
                  <a:lnTo>
                    <a:pt x="32" y="108"/>
                  </a:lnTo>
                  <a:lnTo>
                    <a:pt x="34" y="47"/>
                  </a:lnTo>
                  <a:lnTo>
                    <a:pt x="35" y="0"/>
                  </a:lnTo>
                  <a:lnTo>
                    <a:pt x="37" y="14"/>
                  </a:lnTo>
                  <a:lnTo>
                    <a:pt x="39" y="50"/>
                  </a:lnTo>
                  <a:lnTo>
                    <a:pt x="40" y="53"/>
                  </a:lnTo>
                  <a:lnTo>
                    <a:pt x="42" y="50"/>
                  </a:lnTo>
                  <a:lnTo>
                    <a:pt x="43" y="42"/>
                  </a:lnTo>
                  <a:lnTo>
                    <a:pt x="45" y="25"/>
                  </a:lnTo>
                  <a:lnTo>
                    <a:pt x="47" y="39"/>
                  </a:lnTo>
                  <a:lnTo>
                    <a:pt x="48" y="36"/>
                  </a:lnTo>
                  <a:lnTo>
                    <a:pt x="50" y="56"/>
                  </a:lnTo>
                  <a:lnTo>
                    <a:pt x="52" y="75"/>
                  </a:lnTo>
                  <a:lnTo>
                    <a:pt x="53" y="35"/>
                  </a:lnTo>
                  <a:lnTo>
                    <a:pt x="55" y="40"/>
                  </a:lnTo>
                  <a:lnTo>
                    <a:pt x="56" y="38"/>
                  </a:lnTo>
                  <a:lnTo>
                    <a:pt x="58" y="16"/>
                  </a:lnTo>
                  <a:lnTo>
                    <a:pt x="60" y="86"/>
                  </a:lnTo>
                  <a:lnTo>
                    <a:pt x="61" y="102"/>
                  </a:lnTo>
                  <a:lnTo>
                    <a:pt x="63" y="96"/>
                  </a:lnTo>
                  <a:lnTo>
                    <a:pt x="64" y="87"/>
                  </a:lnTo>
                  <a:lnTo>
                    <a:pt x="66" y="71"/>
                  </a:lnTo>
                  <a:lnTo>
                    <a:pt x="68" y="64"/>
                  </a:lnTo>
                  <a:lnTo>
                    <a:pt x="69" y="67"/>
                  </a:lnTo>
                  <a:lnTo>
                    <a:pt x="71" y="75"/>
                  </a:lnTo>
                  <a:lnTo>
                    <a:pt x="73" y="83"/>
                  </a:lnTo>
                  <a:lnTo>
                    <a:pt x="74" y="118"/>
                  </a:lnTo>
                  <a:lnTo>
                    <a:pt x="76" y="121"/>
                  </a:lnTo>
                  <a:lnTo>
                    <a:pt x="77" y="119"/>
                  </a:lnTo>
                  <a:lnTo>
                    <a:pt x="79" y="122"/>
                  </a:lnTo>
                  <a:lnTo>
                    <a:pt x="81" y="130"/>
                  </a:lnTo>
                  <a:lnTo>
                    <a:pt x="82" y="101"/>
                  </a:lnTo>
                  <a:lnTo>
                    <a:pt x="84" y="86"/>
                  </a:lnTo>
                  <a:lnTo>
                    <a:pt x="86" y="75"/>
                  </a:lnTo>
                  <a:lnTo>
                    <a:pt x="87" y="86"/>
                  </a:lnTo>
                  <a:lnTo>
                    <a:pt x="89" y="71"/>
                  </a:lnTo>
                  <a:lnTo>
                    <a:pt x="90" y="65"/>
                  </a:lnTo>
                  <a:lnTo>
                    <a:pt x="92" y="63"/>
                  </a:lnTo>
                  <a:lnTo>
                    <a:pt x="94" y="69"/>
                  </a:lnTo>
                  <a:lnTo>
                    <a:pt x="95" y="85"/>
                  </a:lnTo>
                  <a:lnTo>
                    <a:pt x="97" y="72"/>
                  </a:lnTo>
                  <a:lnTo>
                    <a:pt x="99" y="87"/>
                  </a:lnTo>
                  <a:lnTo>
                    <a:pt x="100" y="97"/>
                  </a:lnTo>
                  <a:lnTo>
                    <a:pt x="102" y="89"/>
                  </a:lnTo>
                  <a:lnTo>
                    <a:pt x="103" y="79"/>
                  </a:lnTo>
                  <a:lnTo>
                    <a:pt x="105" y="83"/>
                  </a:lnTo>
                  <a:lnTo>
                    <a:pt x="107" y="67"/>
                  </a:lnTo>
                  <a:lnTo>
                    <a:pt x="108" y="111"/>
                  </a:lnTo>
                  <a:lnTo>
                    <a:pt x="110" y="124"/>
                  </a:lnTo>
                  <a:lnTo>
                    <a:pt x="112" y="99"/>
                  </a:lnTo>
                  <a:lnTo>
                    <a:pt x="113" y="84"/>
                  </a:lnTo>
                  <a:lnTo>
                    <a:pt x="115" y="66"/>
                  </a:lnTo>
                  <a:lnTo>
                    <a:pt x="116" y="74"/>
                  </a:lnTo>
                  <a:lnTo>
                    <a:pt x="118" y="75"/>
                  </a:lnTo>
                  <a:lnTo>
                    <a:pt x="120" y="86"/>
                  </a:lnTo>
                  <a:lnTo>
                    <a:pt x="121" y="91"/>
                  </a:lnTo>
                  <a:lnTo>
                    <a:pt x="123" y="89"/>
                  </a:lnTo>
                  <a:lnTo>
                    <a:pt x="125" y="93"/>
                  </a:lnTo>
                  <a:lnTo>
                    <a:pt x="126" y="104"/>
                  </a:lnTo>
                  <a:lnTo>
                    <a:pt x="128" y="103"/>
                  </a:lnTo>
                  <a:lnTo>
                    <a:pt x="129" y="104"/>
                  </a:lnTo>
                  <a:lnTo>
                    <a:pt x="131" y="83"/>
                  </a:lnTo>
                  <a:lnTo>
                    <a:pt x="133" y="98"/>
                  </a:lnTo>
                  <a:lnTo>
                    <a:pt x="134" y="137"/>
                  </a:lnTo>
                  <a:lnTo>
                    <a:pt x="136" y="149"/>
                  </a:lnTo>
                  <a:lnTo>
                    <a:pt x="137" y="175"/>
                  </a:lnTo>
                  <a:lnTo>
                    <a:pt x="139" y="165"/>
                  </a:lnTo>
                  <a:lnTo>
                    <a:pt x="141" y="142"/>
                  </a:lnTo>
                  <a:lnTo>
                    <a:pt x="142" y="145"/>
                  </a:lnTo>
                  <a:lnTo>
                    <a:pt x="144" y="164"/>
                  </a:lnTo>
                  <a:lnTo>
                    <a:pt x="146" y="158"/>
                  </a:lnTo>
                  <a:lnTo>
                    <a:pt x="147" y="154"/>
                  </a:lnTo>
                  <a:lnTo>
                    <a:pt x="149" y="148"/>
                  </a:lnTo>
                  <a:lnTo>
                    <a:pt x="150" y="125"/>
                  </a:lnTo>
                  <a:lnTo>
                    <a:pt x="152" y="118"/>
                  </a:lnTo>
                  <a:lnTo>
                    <a:pt x="154" y="101"/>
                  </a:lnTo>
                  <a:lnTo>
                    <a:pt x="155" y="117"/>
                  </a:lnTo>
                  <a:lnTo>
                    <a:pt x="157" y="136"/>
                  </a:lnTo>
                  <a:lnTo>
                    <a:pt x="159" y="147"/>
                  </a:lnTo>
                  <a:lnTo>
                    <a:pt x="160" y="135"/>
                  </a:lnTo>
                  <a:lnTo>
                    <a:pt x="162" y="116"/>
                  </a:lnTo>
                  <a:lnTo>
                    <a:pt x="163" y="107"/>
                  </a:lnTo>
                  <a:lnTo>
                    <a:pt x="165" y="123"/>
                  </a:lnTo>
                  <a:lnTo>
                    <a:pt x="167" y="142"/>
                  </a:lnTo>
                  <a:lnTo>
                    <a:pt x="168" y="143"/>
                  </a:lnTo>
                  <a:lnTo>
                    <a:pt x="170" y="162"/>
                  </a:lnTo>
                  <a:lnTo>
                    <a:pt x="172" y="159"/>
                  </a:lnTo>
                  <a:lnTo>
                    <a:pt x="173" y="153"/>
                  </a:lnTo>
                  <a:lnTo>
                    <a:pt x="175" y="160"/>
                  </a:lnTo>
                  <a:lnTo>
                    <a:pt x="176" y="172"/>
                  </a:lnTo>
                  <a:lnTo>
                    <a:pt x="178" y="179"/>
                  </a:lnTo>
                  <a:lnTo>
                    <a:pt x="180" y="188"/>
                  </a:lnTo>
                  <a:lnTo>
                    <a:pt x="181" y="185"/>
                  </a:lnTo>
                  <a:lnTo>
                    <a:pt x="183" y="174"/>
                  </a:lnTo>
                  <a:lnTo>
                    <a:pt x="185" y="194"/>
                  </a:lnTo>
                  <a:lnTo>
                    <a:pt x="186" y="200"/>
                  </a:lnTo>
                  <a:lnTo>
                    <a:pt x="188" y="193"/>
                  </a:lnTo>
                  <a:lnTo>
                    <a:pt x="189" y="173"/>
                  </a:lnTo>
                  <a:lnTo>
                    <a:pt x="191" y="149"/>
                  </a:lnTo>
                  <a:lnTo>
                    <a:pt x="193" y="138"/>
                  </a:lnTo>
                  <a:lnTo>
                    <a:pt x="194" y="155"/>
                  </a:lnTo>
                  <a:lnTo>
                    <a:pt x="196" y="174"/>
                  </a:lnTo>
                  <a:lnTo>
                    <a:pt x="197" y="183"/>
                  </a:lnTo>
                  <a:lnTo>
                    <a:pt x="199" y="178"/>
                  </a:lnTo>
                  <a:lnTo>
                    <a:pt x="201" y="179"/>
                  </a:lnTo>
                  <a:lnTo>
                    <a:pt x="202" y="183"/>
                  </a:lnTo>
                  <a:lnTo>
                    <a:pt x="204" y="177"/>
                  </a:lnTo>
                  <a:lnTo>
                    <a:pt x="206" y="182"/>
                  </a:lnTo>
                  <a:lnTo>
                    <a:pt x="207" y="186"/>
                  </a:lnTo>
                  <a:lnTo>
                    <a:pt x="209" y="179"/>
                  </a:lnTo>
                  <a:lnTo>
                    <a:pt x="210" y="182"/>
                  </a:lnTo>
                  <a:lnTo>
                    <a:pt x="212" y="196"/>
                  </a:lnTo>
                  <a:lnTo>
                    <a:pt x="214" y="194"/>
                  </a:lnTo>
                  <a:lnTo>
                    <a:pt x="215" y="184"/>
                  </a:lnTo>
                  <a:lnTo>
                    <a:pt x="217" y="179"/>
                  </a:lnTo>
                  <a:lnTo>
                    <a:pt x="219" y="202"/>
                  </a:lnTo>
                  <a:lnTo>
                    <a:pt x="220" y="195"/>
                  </a:lnTo>
                  <a:lnTo>
                    <a:pt x="222" y="197"/>
                  </a:lnTo>
                  <a:lnTo>
                    <a:pt x="223" y="192"/>
                  </a:lnTo>
                  <a:lnTo>
                    <a:pt x="225" y="186"/>
                  </a:lnTo>
                  <a:lnTo>
                    <a:pt x="227" y="174"/>
                  </a:lnTo>
                  <a:lnTo>
                    <a:pt x="228" y="197"/>
                  </a:lnTo>
                  <a:lnTo>
                    <a:pt x="230" y="192"/>
                  </a:lnTo>
                  <a:lnTo>
                    <a:pt x="232" y="176"/>
                  </a:lnTo>
                  <a:lnTo>
                    <a:pt x="233" y="170"/>
                  </a:lnTo>
                  <a:lnTo>
                    <a:pt x="235" y="170"/>
                  </a:lnTo>
                  <a:lnTo>
                    <a:pt x="236" y="183"/>
                  </a:lnTo>
                  <a:lnTo>
                    <a:pt x="238" y="184"/>
                  </a:lnTo>
                  <a:lnTo>
                    <a:pt x="240" y="163"/>
                  </a:lnTo>
                  <a:lnTo>
                    <a:pt x="241" y="155"/>
                  </a:lnTo>
                  <a:lnTo>
                    <a:pt x="243" y="142"/>
                  </a:lnTo>
                  <a:lnTo>
                    <a:pt x="245" y="146"/>
                  </a:lnTo>
                  <a:lnTo>
                    <a:pt x="246" y="154"/>
                  </a:lnTo>
                  <a:lnTo>
                    <a:pt x="248" y="171"/>
                  </a:lnTo>
                  <a:lnTo>
                    <a:pt x="249" y="151"/>
                  </a:lnTo>
                  <a:lnTo>
                    <a:pt x="251" y="152"/>
                  </a:lnTo>
                  <a:lnTo>
                    <a:pt x="253" y="155"/>
                  </a:lnTo>
                  <a:lnTo>
                    <a:pt x="254" y="160"/>
                  </a:lnTo>
                  <a:lnTo>
                    <a:pt x="256" y="179"/>
                  </a:lnTo>
                  <a:lnTo>
                    <a:pt x="258" y="192"/>
                  </a:lnTo>
                  <a:lnTo>
                    <a:pt x="259" y="191"/>
                  </a:lnTo>
                  <a:lnTo>
                    <a:pt x="261" y="192"/>
                  </a:lnTo>
                  <a:lnTo>
                    <a:pt x="262" y="207"/>
                  </a:lnTo>
                  <a:lnTo>
                    <a:pt x="264" y="212"/>
                  </a:lnTo>
                  <a:lnTo>
                    <a:pt x="266" y="213"/>
                  </a:lnTo>
                  <a:lnTo>
                    <a:pt x="267" y="213"/>
                  </a:lnTo>
                  <a:lnTo>
                    <a:pt x="269" y="213"/>
                  </a:lnTo>
                  <a:lnTo>
                    <a:pt x="270" y="213"/>
                  </a:lnTo>
                  <a:lnTo>
                    <a:pt x="272" y="204"/>
                  </a:lnTo>
                  <a:lnTo>
                    <a:pt x="274" y="213"/>
                  </a:lnTo>
                  <a:lnTo>
                    <a:pt x="275" y="213"/>
                  </a:lnTo>
                  <a:lnTo>
                    <a:pt x="277" y="213"/>
                  </a:lnTo>
                  <a:lnTo>
                    <a:pt x="279" y="213"/>
                  </a:lnTo>
                  <a:lnTo>
                    <a:pt x="280" y="208"/>
                  </a:lnTo>
                  <a:lnTo>
                    <a:pt x="282" y="208"/>
                  </a:lnTo>
                  <a:lnTo>
                    <a:pt x="283" y="213"/>
                  </a:lnTo>
                  <a:lnTo>
                    <a:pt x="285" y="213"/>
                  </a:lnTo>
                  <a:lnTo>
                    <a:pt x="287" y="213"/>
                  </a:lnTo>
                  <a:lnTo>
                    <a:pt x="288" y="213"/>
                  </a:lnTo>
                  <a:lnTo>
                    <a:pt x="290" y="212"/>
                  </a:lnTo>
                  <a:lnTo>
                    <a:pt x="292" y="196"/>
                  </a:lnTo>
                  <a:lnTo>
                    <a:pt x="293" y="204"/>
                  </a:lnTo>
                  <a:lnTo>
                    <a:pt x="295" y="206"/>
                  </a:lnTo>
                  <a:lnTo>
                    <a:pt x="296" y="209"/>
                  </a:lnTo>
                  <a:lnTo>
                    <a:pt x="298" y="213"/>
                  </a:lnTo>
                  <a:lnTo>
                    <a:pt x="300" y="213"/>
                  </a:lnTo>
                  <a:lnTo>
                    <a:pt x="301" y="213"/>
                  </a:lnTo>
                  <a:lnTo>
                    <a:pt x="303" y="213"/>
                  </a:lnTo>
                  <a:lnTo>
                    <a:pt x="305" y="213"/>
                  </a:lnTo>
                  <a:lnTo>
                    <a:pt x="306" y="213"/>
                  </a:lnTo>
                  <a:lnTo>
                    <a:pt x="308" y="213"/>
                  </a:lnTo>
                  <a:lnTo>
                    <a:pt x="309" y="213"/>
                  </a:lnTo>
                  <a:lnTo>
                    <a:pt x="311" y="213"/>
                  </a:lnTo>
                  <a:lnTo>
                    <a:pt x="313" y="213"/>
                  </a:lnTo>
                  <a:lnTo>
                    <a:pt x="314" y="213"/>
                  </a:lnTo>
                  <a:lnTo>
                    <a:pt x="316" y="203"/>
                  </a:lnTo>
                  <a:lnTo>
                    <a:pt x="318" y="197"/>
                  </a:lnTo>
                  <a:lnTo>
                    <a:pt x="319" y="200"/>
                  </a:lnTo>
                  <a:lnTo>
                    <a:pt x="321" y="211"/>
                  </a:lnTo>
                  <a:lnTo>
                    <a:pt x="322" y="213"/>
                  </a:lnTo>
                  <a:lnTo>
                    <a:pt x="324" y="213"/>
                  </a:lnTo>
                  <a:lnTo>
                    <a:pt x="326" y="213"/>
                  </a:lnTo>
                  <a:lnTo>
                    <a:pt x="327" y="213"/>
                  </a:lnTo>
                  <a:lnTo>
                    <a:pt x="329" y="213"/>
                  </a:lnTo>
                  <a:lnTo>
                    <a:pt x="330" y="213"/>
                  </a:lnTo>
                  <a:lnTo>
                    <a:pt x="332" y="213"/>
                  </a:lnTo>
                  <a:lnTo>
                    <a:pt x="334" y="213"/>
                  </a:lnTo>
                  <a:lnTo>
                    <a:pt x="335" y="213"/>
                  </a:lnTo>
                  <a:lnTo>
                    <a:pt x="337" y="213"/>
                  </a:lnTo>
                  <a:lnTo>
                    <a:pt x="339" y="213"/>
                  </a:lnTo>
                  <a:lnTo>
                    <a:pt x="340" y="213"/>
                  </a:lnTo>
                  <a:lnTo>
                    <a:pt x="342" y="213"/>
                  </a:lnTo>
                  <a:lnTo>
                    <a:pt x="343" y="213"/>
                  </a:lnTo>
                  <a:lnTo>
                    <a:pt x="345" y="207"/>
                  </a:lnTo>
                  <a:lnTo>
                    <a:pt x="347" y="198"/>
                  </a:lnTo>
                  <a:lnTo>
                    <a:pt x="348" y="194"/>
                  </a:lnTo>
                  <a:lnTo>
                    <a:pt x="350" y="197"/>
                  </a:lnTo>
                  <a:lnTo>
                    <a:pt x="352" y="201"/>
                  </a:lnTo>
                  <a:lnTo>
                    <a:pt x="353" y="198"/>
                  </a:lnTo>
                  <a:lnTo>
                    <a:pt x="355" y="202"/>
                  </a:lnTo>
                  <a:lnTo>
                    <a:pt x="356" y="194"/>
                  </a:lnTo>
                  <a:lnTo>
                    <a:pt x="358" y="202"/>
                  </a:lnTo>
                  <a:lnTo>
                    <a:pt x="360" y="192"/>
                  </a:lnTo>
                  <a:lnTo>
                    <a:pt x="361" y="184"/>
                  </a:lnTo>
                  <a:lnTo>
                    <a:pt x="363" y="188"/>
                  </a:lnTo>
                  <a:lnTo>
                    <a:pt x="365" y="192"/>
                  </a:lnTo>
                  <a:lnTo>
                    <a:pt x="366" y="187"/>
                  </a:lnTo>
                  <a:lnTo>
                    <a:pt x="368" y="201"/>
                  </a:lnTo>
                  <a:lnTo>
                    <a:pt x="369" y="213"/>
                  </a:lnTo>
                  <a:lnTo>
                    <a:pt x="371" y="213"/>
                  </a:lnTo>
                  <a:lnTo>
                    <a:pt x="373" y="206"/>
                  </a:lnTo>
                  <a:lnTo>
                    <a:pt x="374" y="213"/>
                  </a:lnTo>
                  <a:lnTo>
                    <a:pt x="376" y="197"/>
                  </a:lnTo>
                  <a:lnTo>
                    <a:pt x="378" y="190"/>
                  </a:lnTo>
                  <a:lnTo>
                    <a:pt x="379" y="188"/>
                  </a:lnTo>
                  <a:lnTo>
                    <a:pt x="381" y="198"/>
                  </a:lnTo>
                  <a:lnTo>
                    <a:pt x="382" y="204"/>
                  </a:lnTo>
                  <a:lnTo>
                    <a:pt x="384" y="192"/>
                  </a:lnTo>
                  <a:lnTo>
                    <a:pt x="386" y="192"/>
                  </a:lnTo>
                  <a:lnTo>
                    <a:pt x="387" y="182"/>
                  </a:lnTo>
                  <a:lnTo>
                    <a:pt x="389" y="172"/>
                  </a:lnTo>
                  <a:lnTo>
                    <a:pt x="391" y="164"/>
                  </a:lnTo>
                  <a:lnTo>
                    <a:pt x="392" y="171"/>
                  </a:lnTo>
                  <a:lnTo>
                    <a:pt x="394" y="190"/>
                  </a:lnTo>
                  <a:lnTo>
                    <a:pt x="395" y="205"/>
                  </a:lnTo>
                  <a:lnTo>
                    <a:pt x="397" y="212"/>
                  </a:lnTo>
                  <a:lnTo>
                    <a:pt x="399" y="212"/>
                  </a:lnTo>
                  <a:lnTo>
                    <a:pt x="400" y="199"/>
                  </a:lnTo>
                  <a:lnTo>
                    <a:pt x="402" y="202"/>
                  </a:lnTo>
                  <a:lnTo>
                    <a:pt x="403" y="211"/>
                  </a:lnTo>
                  <a:lnTo>
                    <a:pt x="405" y="182"/>
                  </a:lnTo>
                  <a:lnTo>
                    <a:pt x="407" y="176"/>
                  </a:lnTo>
                  <a:lnTo>
                    <a:pt x="408" y="192"/>
                  </a:lnTo>
                  <a:lnTo>
                    <a:pt x="410" y="196"/>
                  </a:lnTo>
                  <a:lnTo>
                    <a:pt x="412" y="195"/>
                  </a:lnTo>
                  <a:lnTo>
                    <a:pt x="413" y="197"/>
                  </a:lnTo>
                  <a:lnTo>
                    <a:pt x="415" y="200"/>
                  </a:lnTo>
                  <a:lnTo>
                    <a:pt x="416" y="205"/>
                  </a:lnTo>
                  <a:lnTo>
                    <a:pt x="418" y="197"/>
                  </a:lnTo>
                  <a:lnTo>
                    <a:pt x="420" y="203"/>
                  </a:lnTo>
                  <a:lnTo>
                    <a:pt x="421" y="203"/>
                  </a:lnTo>
                  <a:lnTo>
                    <a:pt x="423" y="198"/>
                  </a:lnTo>
                  <a:lnTo>
                    <a:pt x="425" y="187"/>
                  </a:lnTo>
                  <a:lnTo>
                    <a:pt x="426" y="188"/>
                  </a:lnTo>
                  <a:lnTo>
                    <a:pt x="428" y="194"/>
                  </a:lnTo>
                  <a:lnTo>
                    <a:pt x="429" y="187"/>
                  </a:lnTo>
                  <a:lnTo>
                    <a:pt x="431" y="194"/>
                  </a:lnTo>
                  <a:lnTo>
                    <a:pt x="433" y="199"/>
                  </a:lnTo>
                  <a:lnTo>
                    <a:pt x="434" y="202"/>
                  </a:lnTo>
                  <a:lnTo>
                    <a:pt x="436" y="198"/>
                  </a:lnTo>
                  <a:lnTo>
                    <a:pt x="438" y="185"/>
                  </a:lnTo>
                  <a:lnTo>
                    <a:pt x="439" y="191"/>
                  </a:lnTo>
                  <a:lnTo>
                    <a:pt x="441" y="201"/>
                  </a:lnTo>
                  <a:lnTo>
                    <a:pt x="442" y="205"/>
                  </a:lnTo>
                  <a:lnTo>
                    <a:pt x="444" y="208"/>
                  </a:lnTo>
                  <a:lnTo>
                    <a:pt x="446" y="208"/>
                  </a:lnTo>
                  <a:lnTo>
                    <a:pt x="447" y="184"/>
                  </a:lnTo>
                  <a:lnTo>
                    <a:pt x="449" y="158"/>
                  </a:lnTo>
                  <a:lnTo>
                    <a:pt x="451" y="163"/>
                  </a:lnTo>
                  <a:lnTo>
                    <a:pt x="452" y="172"/>
                  </a:lnTo>
                  <a:lnTo>
                    <a:pt x="454" y="160"/>
                  </a:lnTo>
                  <a:lnTo>
                    <a:pt x="455" y="175"/>
                  </a:lnTo>
                  <a:lnTo>
                    <a:pt x="457" y="180"/>
                  </a:lnTo>
                  <a:lnTo>
                    <a:pt x="459" y="182"/>
                  </a:lnTo>
                  <a:lnTo>
                    <a:pt x="460" y="182"/>
                  </a:lnTo>
                  <a:lnTo>
                    <a:pt x="462" y="169"/>
                  </a:lnTo>
                  <a:lnTo>
                    <a:pt x="463" y="162"/>
                  </a:lnTo>
                  <a:lnTo>
                    <a:pt x="465" y="143"/>
                  </a:lnTo>
                  <a:lnTo>
                    <a:pt x="467" y="147"/>
                  </a:lnTo>
                  <a:lnTo>
                    <a:pt x="468" y="126"/>
                  </a:lnTo>
                  <a:lnTo>
                    <a:pt x="470" y="146"/>
                  </a:lnTo>
                  <a:lnTo>
                    <a:pt x="472" y="167"/>
                  </a:lnTo>
                  <a:lnTo>
                    <a:pt x="473" y="175"/>
                  </a:lnTo>
                  <a:lnTo>
                    <a:pt x="475" y="175"/>
                  </a:lnTo>
                  <a:lnTo>
                    <a:pt x="476" y="177"/>
                  </a:lnTo>
                  <a:lnTo>
                    <a:pt x="478" y="182"/>
                  </a:lnTo>
                  <a:lnTo>
                    <a:pt x="480" y="188"/>
                  </a:lnTo>
                  <a:lnTo>
                    <a:pt x="481" y="163"/>
                  </a:lnTo>
                  <a:lnTo>
                    <a:pt x="483" y="178"/>
                  </a:lnTo>
                  <a:lnTo>
                    <a:pt x="485" y="191"/>
                  </a:lnTo>
                  <a:lnTo>
                    <a:pt x="486" y="168"/>
                  </a:lnTo>
                  <a:lnTo>
                    <a:pt x="488" y="173"/>
                  </a:lnTo>
                  <a:lnTo>
                    <a:pt x="489" y="129"/>
                  </a:lnTo>
                  <a:lnTo>
                    <a:pt x="491" y="150"/>
                  </a:lnTo>
                  <a:lnTo>
                    <a:pt x="493" y="141"/>
                  </a:lnTo>
                  <a:lnTo>
                    <a:pt x="494" y="89"/>
                  </a:lnTo>
                  <a:lnTo>
                    <a:pt x="496" y="90"/>
                  </a:lnTo>
                  <a:lnTo>
                    <a:pt x="498" y="99"/>
                  </a:lnTo>
                  <a:lnTo>
                    <a:pt x="499" y="135"/>
                  </a:lnTo>
                  <a:lnTo>
                    <a:pt x="501" y="149"/>
                  </a:lnTo>
                  <a:lnTo>
                    <a:pt x="502" y="144"/>
                  </a:lnTo>
                  <a:lnTo>
                    <a:pt x="504" y="150"/>
                  </a:lnTo>
                  <a:lnTo>
                    <a:pt x="506" y="150"/>
                  </a:lnTo>
                  <a:lnTo>
                    <a:pt x="507" y="121"/>
                  </a:lnTo>
                  <a:lnTo>
                    <a:pt x="509" y="125"/>
                  </a:lnTo>
                  <a:lnTo>
                    <a:pt x="511" y="130"/>
                  </a:lnTo>
                  <a:lnTo>
                    <a:pt x="512" y="126"/>
                  </a:lnTo>
                  <a:lnTo>
                    <a:pt x="514" y="158"/>
                  </a:lnTo>
                  <a:lnTo>
                    <a:pt x="515" y="162"/>
                  </a:lnTo>
                  <a:lnTo>
                    <a:pt x="517" y="158"/>
                  </a:lnTo>
                  <a:lnTo>
                    <a:pt x="519" y="156"/>
                  </a:lnTo>
                  <a:lnTo>
                    <a:pt x="520" y="153"/>
                  </a:lnTo>
                  <a:lnTo>
                    <a:pt x="522" y="141"/>
                  </a:lnTo>
                  <a:lnTo>
                    <a:pt x="524" y="142"/>
                  </a:lnTo>
                  <a:lnTo>
                    <a:pt x="525" y="130"/>
                  </a:lnTo>
                  <a:lnTo>
                    <a:pt x="527" y="132"/>
                  </a:lnTo>
                  <a:lnTo>
                    <a:pt x="528" y="120"/>
                  </a:lnTo>
                  <a:lnTo>
                    <a:pt x="530" y="151"/>
                  </a:lnTo>
                  <a:lnTo>
                    <a:pt x="532" y="154"/>
                  </a:lnTo>
                  <a:lnTo>
                    <a:pt x="533" y="149"/>
                  </a:lnTo>
                  <a:lnTo>
                    <a:pt x="535" y="130"/>
                  </a:lnTo>
                  <a:lnTo>
                    <a:pt x="536" y="133"/>
                  </a:lnTo>
                  <a:lnTo>
                    <a:pt x="538" y="133"/>
                  </a:lnTo>
                  <a:lnTo>
                    <a:pt x="540" y="138"/>
                  </a:lnTo>
                  <a:lnTo>
                    <a:pt x="541" y="132"/>
                  </a:lnTo>
                  <a:lnTo>
                    <a:pt x="543" y="112"/>
                  </a:lnTo>
                  <a:lnTo>
                    <a:pt x="545" y="118"/>
                  </a:lnTo>
                  <a:lnTo>
                    <a:pt x="546" y="139"/>
                  </a:lnTo>
                  <a:lnTo>
                    <a:pt x="548" y="155"/>
                  </a:lnTo>
                  <a:lnTo>
                    <a:pt x="549" y="156"/>
                  </a:lnTo>
                  <a:lnTo>
                    <a:pt x="551" y="142"/>
                  </a:lnTo>
                  <a:lnTo>
                    <a:pt x="553" y="154"/>
                  </a:lnTo>
                  <a:lnTo>
                    <a:pt x="554" y="145"/>
                  </a:lnTo>
                  <a:lnTo>
                    <a:pt x="556" y="119"/>
                  </a:lnTo>
                  <a:lnTo>
                    <a:pt x="558" y="109"/>
                  </a:lnTo>
                  <a:lnTo>
                    <a:pt x="559" y="113"/>
                  </a:lnTo>
                  <a:lnTo>
                    <a:pt x="561" y="117"/>
                  </a:lnTo>
                  <a:lnTo>
                    <a:pt x="562" y="131"/>
                  </a:lnTo>
                  <a:lnTo>
                    <a:pt x="564" y="131"/>
                  </a:lnTo>
                  <a:lnTo>
                    <a:pt x="566" y="123"/>
                  </a:lnTo>
                  <a:lnTo>
                    <a:pt x="567" y="125"/>
                  </a:lnTo>
                  <a:lnTo>
                    <a:pt x="569" y="102"/>
                  </a:lnTo>
                  <a:lnTo>
                    <a:pt x="571" y="90"/>
                  </a:lnTo>
                  <a:lnTo>
                    <a:pt x="572" y="97"/>
                  </a:lnTo>
                  <a:lnTo>
                    <a:pt x="574" y="109"/>
                  </a:lnTo>
                  <a:lnTo>
                    <a:pt x="575" y="103"/>
                  </a:lnTo>
                  <a:lnTo>
                    <a:pt x="577" y="98"/>
                  </a:lnTo>
                  <a:lnTo>
                    <a:pt x="579" y="94"/>
                  </a:lnTo>
                  <a:lnTo>
                    <a:pt x="580" y="93"/>
                  </a:lnTo>
                  <a:lnTo>
                    <a:pt x="582" y="91"/>
                  </a:lnTo>
                  <a:lnTo>
                    <a:pt x="584" y="90"/>
                  </a:lnTo>
                  <a:lnTo>
                    <a:pt x="585" y="85"/>
                  </a:lnTo>
                  <a:lnTo>
                    <a:pt x="587" y="101"/>
                  </a:lnTo>
                  <a:lnTo>
                    <a:pt x="588" y="107"/>
                  </a:lnTo>
                  <a:lnTo>
                    <a:pt x="590" y="136"/>
                  </a:lnTo>
                </a:path>
              </a:pathLst>
            </a:custGeom>
            <a:noFill/>
            <a:ln w="12700">
              <a:solidFill>
                <a:srgbClr val="0066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063" name="Rectangle 31"/>
            <p:cNvSpPr>
              <a:spLocks noChangeArrowheads="1"/>
            </p:cNvSpPr>
            <p:nvPr/>
          </p:nvSpPr>
          <p:spPr bwMode="auto">
            <a:xfrm>
              <a:off x="2990" y="3277"/>
              <a:ext cx="15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0.0</a:t>
              </a:r>
              <a:endParaRPr kumimoji="0" lang="ru-RU" sz="1800" b="0" i="0" u="none" strike="noStrike" cap="none" normalizeH="0" baseline="0" smtClean="0">
                <a:ln>
                  <a:noFill/>
                </a:ln>
                <a:solidFill>
                  <a:schemeClr val="tx1"/>
                </a:solidFill>
                <a:effectLst/>
                <a:latin typeface="Arial" pitchFamily="34" charset="0"/>
              </a:endParaRPr>
            </a:p>
          </p:txBody>
        </p:sp>
        <p:sp>
          <p:nvSpPr>
            <p:cNvPr id="44064" name="Rectangle 32"/>
            <p:cNvSpPr>
              <a:spLocks noChangeArrowheads="1"/>
            </p:cNvSpPr>
            <p:nvPr/>
          </p:nvSpPr>
          <p:spPr bwMode="auto">
            <a:xfrm>
              <a:off x="2990" y="3041"/>
              <a:ext cx="15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0.1</a:t>
              </a:r>
              <a:endParaRPr kumimoji="0" lang="ru-RU" sz="1800" b="0" i="0" u="none" strike="noStrike" cap="none" normalizeH="0" baseline="0" smtClean="0">
                <a:ln>
                  <a:noFill/>
                </a:ln>
                <a:solidFill>
                  <a:schemeClr val="tx1"/>
                </a:solidFill>
                <a:effectLst/>
                <a:latin typeface="Arial" pitchFamily="34" charset="0"/>
              </a:endParaRPr>
            </a:p>
          </p:txBody>
        </p:sp>
        <p:sp>
          <p:nvSpPr>
            <p:cNvPr id="44065" name="Rectangle 33"/>
            <p:cNvSpPr>
              <a:spLocks noChangeArrowheads="1"/>
            </p:cNvSpPr>
            <p:nvPr/>
          </p:nvSpPr>
          <p:spPr bwMode="auto">
            <a:xfrm>
              <a:off x="2990" y="2809"/>
              <a:ext cx="15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0.2</a:t>
              </a:r>
              <a:endParaRPr kumimoji="0" lang="ru-RU" sz="1800" b="0" i="0" u="none" strike="noStrike" cap="none" normalizeH="0" baseline="0" smtClean="0">
                <a:ln>
                  <a:noFill/>
                </a:ln>
                <a:solidFill>
                  <a:schemeClr val="tx1"/>
                </a:solidFill>
                <a:effectLst/>
                <a:latin typeface="Arial" pitchFamily="34" charset="0"/>
              </a:endParaRPr>
            </a:p>
          </p:txBody>
        </p:sp>
        <p:sp>
          <p:nvSpPr>
            <p:cNvPr id="44066" name="Rectangle 34"/>
            <p:cNvSpPr>
              <a:spLocks noChangeArrowheads="1"/>
            </p:cNvSpPr>
            <p:nvPr/>
          </p:nvSpPr>
          <p:spPr bwMode="auto">
            <a:xfrm>
              <a:off x="2990" y="2574"/>
              <a:ext cx="15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0.3</a:t>
              </a:r>
              <a:endParaRPr kumimoji="0" lang="ru-RU" sz="1800" b="0" i="0" u="none" strike="noStrike" cap="none" normalizeH="0" baseline="0" smtClean="0">
                <a:ln>
                  <a:noFill/>
                </a:ln>
                <a:solidFill>
                  <a:schemeClr val="tx1"/>
                </a:solidFill>
                <a:effectLst/>
                <a:latin typeface="Arial" pitchFamily="34" charset="0"/>
              </a:endParaRPr>
            </a:p>
          </p:txBody>
        </p:sp>
        <p:sp>
          <p:nvSpPr>
            <p:cNvPr id="44067" name="Rectangle 35"/>
            <p:cNvSpPr>
              <a:spLocks noChangeArrowheads="1"/>
            </p:cNvSpPr>
            <p:nvPr/>
          </p:nvSpPr>
          <p:spPr bwMode="auto">
            <a:xfrm>
              <a:off x="2990" y="2338"/>
              <a:ext cx="15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0.4</a:t>
              </a:r>
              <a:endParaRPr kumimoji="0" lang="ru-RU" sz="1800" b="0" i="0" u="none" strike="noStrike" cap="none" normalizeH="0" baseline="0" smtClean="0">
                <a:ln>
                  <a:noFill/>
                </a:ln>
                <a:solidFill>
                  <a:schemeClr val="tx1"/>
                </a:solidFill>
                <a:effectLst/>
                <a:latin typeface="Arial" pitchFamily="34" charset="0"/>
              </a:endParaRPr>
            </a:p>
          </p:txBody>
        </p:sp>
        <p:sp>
          <p:nvSpPr>
            <p:cNvPr id="44068" name="Rectangle 36"/>
            <p:cNvSpPr>
              <a:spLocks noChangeArrowheads="1"/>
            </p:cNvSpPr>
            <p:nvPr/>
          </p:nvSpPr>
          <p:spPr bwMode="auto">
            <a:xfrm rot="16200000">
              <a:off x="2623" y="2938"/>
              <a:ext cx="54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rPr>
                <a:t>Emissions</a:t>
              </a:r>
              <a:r>
                <a:rPr kumimoji="0" lang="en-US" sz="1000" b="0" i="0" u="none" strike="noStrike" cap="none" normalizeH="0" baseline="0" dirty="0" smtClean="0">
                  <a:ln>
                    <a:noFill/>
                  </a:ln>
                  <a:solidFill>
                    <a:srgbClr val="000000"/>
                  </a:solidFill>
                  <a:effectLst/>
                  <a:latin typeface="Arial" pitchFamily="34" charset="0"/>
                </a:rPr>
                <a:t>,     </a:t>
              </a:r>
              <a:r>
                <a:rPr kumimoji="0" lang="ru-RU" sz="1000" b="0" i="0" u="none" strike="noStrike" cap="none" normalizeH="0" baseline="0" dirty="0" smtClean="0">
                  <a:ln>
                    <a:noFill/>
                  </a:ln>
                  <a:solidFill>
                    <a:srgbClr val="000000"/>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44069" name="Rectangle 37"/>
            <p:cNvSpPr>
              <a:spLocks noChangeArrowheads="1"/>
            </p:cNvSpPr>
            <p:nvPr/>
          </p:nvSpPr>
          <p:spPr bwMode="auto">
            <a:xfrm rot="16200000">
              <a:off x="2848" y="2702"/>
              <a:ext cx="96"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Symbol" pitchFamily="18" charset="2"/>
                </a:rPr>
                <a:t>m</a:t>
              </a:r>
              <a:endParaRPr kumimoji="0" lang="ru-RU" sz="1800" b="0" i="0" u="none" strike="noStrike" cap="none" normalizeH="0" baseline="0" smtClean="0">
                <a:ln>
                  <a:noFill/>
                </a:ln>
                <a:solidFill>
                  <a:schemeClr val="tx1"/>
                </a:solidFill>
                <a:effectLst/>
                <a:latin typeface="Arial" pitchFamily="34" charset="0"/>
              </a:endParaRPr>
            </a:p>
          </p:txBody>
        </p:sp>
        <p:sp>
          <p:nvSpPr>
            <p:cNvPr id="44070" name="Rectangle 38"/>
            <p:cNvSpPr>
              <a:spLocks noChangeArrowheads="1"/>
            </p:cNvSpPr>
            <p:nvPr/>
          </p:nvSpPr>
          <p:spPr bwMode="auto">
            <a:xfrm rot="16200000">
              <a:off x="2810" y="2627"/>
              <a:ext cx="174"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g/m</a:t>
              </a:r>
              <a:endParaRPr kumimoji="0" lang="ru-RU" sz="1800" b="0" i="0" u="none" strike="noStrike" cap="none" normalizeH="0" baseline="0" smtClean="0">
                <a:ln>
                  <a:noFill/>
                </a:ln>
                <a:solidFill>
                  <a:schemeClr val="tx1"/>
                </a:solidFill>
                <a:effectLst/>
                <a:latin typeface="Arial" pitchFamily="34" charset="0"/>
              </a:endParaRPr>
            </a:p>
          </p:txBody>
        </p:sp>
        <p:sp>
          <p:nvSpPr>
            <p:cNvPr id="44071" name="Rectangle 39"/>
            <p:cNvSpPr>
              <a:spLocks noChangeArrowheads="1"/>
            </p:cNvSpPr>
            <p:nvPr/>
          </p:nvSpPr>
          <p:spPr bwMode="auto">
            <a:xfrm rot="16200000">
              <a:off x="2863" y="253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44072" name="Rectangle 40"/>
            <p:cNvSpPr>
              <a:spLocks noChangeArrowheads="1"/>
            </p:cNvSpPr>
            <p:nvPr/>
          </p:nvSpPr>
          <p:spPr bwMode="auto">
            <a:xfrm rot="16200000">
              <a:off x="2795" y="2474"/>
              <a:ext cx="20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00"/>
                  </a:solidFill>
                  <a:latin typeface="Arial" pitchFamily="34" charset="0"/>
                </a:rPr>
                <a:t> </a:t>
              </a:r>
              <a:r>
                <a:rPr lang="en-US" sz="1000" baseline="30000" dirty="0" smtClean="0">
                  <a:solidFill>
                    <a:srgbClr val="000000"/>
                  </a:solidFill>
                  <a:latin typeface="Arial" pitchFamily="34" charset="0"/>
                </a:rPr>
                <a:t>2</a:t>
              </a:r>
              <a:r>
                <a:rPr kumimoji="0" lang="ru-RU" sz="1000" b="0" i="0" u="none" strike="noStrike" cap="none" normalizeH="0" baseline="0" dirty="0" smtClean="0">
                  <a:ln>
                    <a:noFill/>
                  </a:ln>
                  <a:solidFill>
                    <a:srgbClr val="000000"/>
                  </a:solidFill>
                  <a:effectLst/>
                  <a:latin typeface="Arial" pitchFamily="34" charset="0"/>
                </a:rPr>
                <a:t>/</a:t>
              </a:r>
              <a:r>
                <a:rPr kumimoji="0" lang="ru-RU" sz="1000" b="0" i="0" u="none" strike="noStrike" cap="none" normalizeH="0" baseline="0" dirty="0" err="1" smtClean="0">
                  <a:ln>
                    <a:noFill/>
                  </a:ln>
                  <a:solidFill>
                    <a:srgbClr val="000000"/>
                  </a:solidFill>
                  <a:effectLst/>
                  <a:latin typeface="Arial" pitchFamily="34" charset="0"/>
                </a:rPr>
                <a:t>day</a:t>
              </a:r>
              <a:endParaRPr kumimoji="0" lang="ru-RU" sz="1800" b="0" i="0" u="none" strike="noStrike" cap="none" normalizeH="0" baseline="0" dirty="0" smtClean="0">
                <a:ln>
                  <a:noFill/>
                </a:ln>
                <a:solidFill>
                  <a:schemeClr val="tx1"/>
                </a:solidFill>
                <a:effectLst/>
                <a:latin typeface="Arial" pitchFamily="34" charset="0"/>
              </a:endParaRPr>
            </a:p>
          </p:txBody>
        </p:sp>
        <p:sp>
          <p:nvSpPr>
            <p:cNvPr id="44073" name="Rectangle 41"/>
            <p:cNvSpPr>
              <a:spLocks noChangeArrowheads="1"/>
            </p:cNvSpPr>
            <p:nvPr/>
          </p:nvSpPr>
          <p:spPr bwMode="auto">
            <a:xfrm rot="16200000">
              <a:off x="3171" y="3341"/>
              <a:ext cx="171"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Jan</a:t>
              </a:r>
              <a:endParaRPr kumimoji="0" lang="ru-RU" sz="1800" b="0" i="0" u="none" strike="noStrike" cap="none" normalizeH="0" baseline="0" smtClean="0">
                <a:ln>
                  <a:noFill/>
                </a:ln>
                <a:solidFill>
                  <a:schemeClr val="tx1"/>
                </a:solidFill>
                <a:effectLst/>
                <a:latin typeface="Arial" pitchFamily="34" charset="0"/>
              </a:endParaRPr>
            </a:p>
          </p:txBody>
        </p:sp>
        <p:sp>
          <p:nvSpPr>
            <p:cNvPr id="44074" name="Rectangle 42"/>
            <p:cNvSpPr>
              <a:spLocks noChangeArrowheads="1"/>
            </p:cNvSpPr>
            <p:nvPr/>
          </p:nvSpPr>
          <p:spPr bwMode="auto">
            <a:xfrm rot="16200000">
              <a:off x="5179" y="3351"/>
              <a:ext cx="18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Dec</a:t>
              </a:r>
              <a:endParaRPr kumimoji="0" lang="ru-RU" sz="1800" b="0" i="0" u="none" strike="noStrike" cap="none" normalizeH="0" baseline="0" smtClean="0">
                <a:ln>
                  <a:noFill/>
                </a:ln>
                <a:solidFill>
                  <a:schemeClr val="tx1"/>
                </a:solidFill>
                <a:effectLst/>
                <a:latin typeface="Arial" pitchFamily="34" charset="0"/>
              </a:endParaRPr>
            </a:p>
          </p:txBody>
        </p:sp>
        <p:sp>
          <p:nvSpPr>
            <p:cNvPr id="44075" name="Rectangle 43"/>
            <p:cNvSpPr>
              <a:spLocks noChangeArrowheads="1"/>
            </p:cNvSpPr>
            <p:nvPr/>
          </p:nvSpPr>
          <p:spPr bwMode="auto">
            <a:xfrm rot="16200000">
              <a:off x="4997" y="3347"/>
              <a:ext cx="18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Nov</a:t>
              </a:r>
              <a:endParaRPr kumimoji="0" lang="ru-RU" sz="1800" b="0" i="0" u="none" strike="noStrike" cap="none" normalizeH="0" baseline="0" smtClean="0">
                <a:ln>
                  <a:noFill/>
                </a:ln>
                <a:solidFill>
                  <a:schemeClr val="tx1"/>
                </a:solidFill>
                <a:effectLst/>
                <a:latin typeface="Arial" pitchFamily="34" charset="0"/>
              </a:endParaRPr>
            </a:p>
          </p:txBody>
        </p:sp>
        <p:sp>
          <p:nvSpPr>
            <p:cNvPr id="44076" name="Rectangle 44"/>
            <p:cNvSpPr>
              <a:spLocks noChangeArrowheads="1"/>
            </p:cNvSpPr>
            <p:nvPr/>
          </p:nvSpPr>
          <p:spPr bwMode="auto">
            <a:xfrm rot="16200000">
              <a:off x="4822" y="3340"/>
              <a:ext cx="167"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Oct</a:t>
              </a:r>
              <a:endParaRPr kumimoji="0" lang="ru-RU" sz="1800" b="0" i="0" u="none" strike="noStrike" cap="none" normalizeH="0" baseline="0" smtClean="0">
                <a:ln>
                  <a:noFill/>
                </a:ln>
                <a:solidFill>
                  <a:schemeClr val="tx1"/>
                </a:solidFill>
                <a:effectLst/>
                <a:latin typeface="Arial" pitchFamily="34" charset="0"/>
              </a:endParaRPr>
            </a:p>
          </p:txBody>
        </p:sp>
        <p:sp>
          <p:nvSpPr>
            <p:cNvPr id="44077" name="Rectangle 45"/>
            <p:cNvSpPr>
              <a:spLocks noChangeArrowheads="1"/>
            </p:cNvSpPr>
            <p:nvPr/>
          </p:nvSpPr>
          <p:spPr bwMode="auto">
            <a:xfrm rot="16200000">
              <a:off x="4628" y="3346"/>
              <a:ext cx="185"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Sep</a:t>
              </a:r>
              <a:endParaRPr kumimoji="0" lang="ru-RU" sz="1800" b="0" i="0" u="none" strike="noStrike" cap="none" normalizeH="0" baseline="0" smtClean="0">
                <a:ln>
                  <a:noFill/>
                </a:ln>
                <a:solidFill>
                  <a:schemeClr val="tx1"/>
                </a:solidFill>
                <a:effectLst/>
                <a:latin typeface="Arial" pitchFamily="34" charset="0"/>
              </a:endParaRPr>
            </a:p>
          </p:txBody>
        </p:sp>
        <p:sp>
          <p:nvSpPr>
            <p:cNvPr id="44078" name="Rectangle 46"/>
            <p:cNvSpPr>
              <a:spLocks noChangeArrowheads="1"/>
            </p:cNvSpPr>
            <p:nvPr/>
          </p:nvSpPr>
          <p:spPr bwMode="auto">
            <a:xfrm rot="16200000">
              <a:off x="4443" y="3339"/>
              <a:ext cx="185"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Aug</a:t>
              </a:r>
              <a:endParaRPr kumimoji="0" lang="ru-RU" sz="1800" b="0" i="0" u="none" strike="noStrike" cap="none" normalizeH="0" baseline="0" smtClean="0">
                <a:ln>
                  <a:noFill/>
                </a:ln>
                <a:solidFill>
                  <a:schemeClr val="tx1"/>
                </a:solidFill>
                <a:effectLst/>
                <a:latin typeface="Arial" pitchFamily="34" charset="0"/>
              </a:endParaRPr>
            </a:p>
          </p:txBody>
        </p:sp>
        <p:sp>
          <p:nvSpPr>
            <p:cNvPr id="44079" name="Rectangle 47"/>
            <p:cNvSpPr>
              <a:spLocks noChangeArrowheads="1"/>
            </p:cNvSpPr>
            <p:nvPr/>
          </p:nvSpPr>
          <p:spPr bwMode="auto">
            <a:xfrm rot="16200000">
              <a:off x="4287" y="3328"/>
              <a:ext cx="141"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Jul</a:t>
              </a:r>
              <a:endParaRPr kumimoji="0" lang="ru-RU" sz="1800" b="0" i="0" u="none" strike="noStrike" cap="none" normalizeH="0" baseline="0" smtClean="0">
                <a:ln>
                  <a:noFill/>
                </a:ln>
                <a:solidFill>
                  <a:schemeClr val="tx1"/>
                </a:solidFill>
                <a:effectLst/>
                <a:latin typeface="Arial" pitchFamily="34" charset="0"/>
              </a:endParaRPr>
            </a:p>
          </p:txBody>
        </p:sp>
        <p:sp>
          <p:nvSpPr>
            <p:cNvPr id="44080" name="Rectangle 48"/>
            <p:cNvSpPr>
              <a:spLocks noChangeArrowheads="1"/>
            </p:cNvSpPr>
            <p:nvPr/>
          </p:nvSpPr>
          <p:spPr bwMode="auto">
            <a:xfrm rot="16200000">
              <a:off x="4086" y="3339"/>
              <a:ext cx="171"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Jun</a:t>
              </a:r>
              <a:endParaRPr kumimoji="0" lang="ru-RU" sz="1800" b="0" i="0" u="none" strike="noStrike" cap="none" normalizeH="0" baseline="0" smtClean="0">
                <a:ln>
                  <a:noFill/>
                </a:ln>
                <a:solidFill>
                  <a:schemeClr val="tx1"/>
                </a:solidFill>
                <a:effectLst/>
                <a:latin typeface="Arial" pitchFamily="34" charset="0"/>
              </a:endParaRPr>
            </a:p>
          </p:txBody>
        </p:sp>
        <p:sp>
          <p:nvSpPr>
            <p:cNvPr id="44081" name="Rectangle 49"/>
            <p:cNvSpPr>
              <a:spLocks noChangeArrowheads="1"/>
            </p:cNvSpPr>
            <p:nvPr/>
          </p:nvSpPr>
          <p:spPr bwMode="auto">
            <a:xfrm rot="16200000">
              <a:off x="3890" y="3348"/>
              <a:ext cx="193"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May</a:t>
              </a:r>
              <a:endParaRPr kumimoji="0" lang="ru-RU" sz="1800" b="0" i="0" u="none" strike="noStrike" cap="none" normalizeH="0" baseline="0" smtClean="0">
                <a:ln>
                  <a:noFill/>
                </a:ln>
                <a:solidFill>
                  <a:schemeClr val="tx1"/>
                </a:solidFill>
                <a:effectLst/>
                <a:latin typeface="Arial" pitchFamily="34" charset="0"/>
              </a:endParaRPr>
            </a:p>
          </p:txBody>
        </p:sp>
        <p:sp>
          <p:nvSpPr>
            <p:cNvPr id="44082" name="Rectangle 50"/>
            <p:cNvSpPr>
              <a:spLocks noChangeArrowheads="1"/>
            </p:cNvSpPr>
            <p:nvPr/>
          </p:nvSpPr>
          <p:spPr bwMode="auto">
            <a:xfrm rot="16200000">
              <a:off x="3721" y="3332"/>
              <a:ext cx="167"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Apr</a:t>
              </a:r>
              <a:endParaRPr kumimoji="0" lang="ru-RU" sz="1800" b="0" i="0" u="none" strike="noStrike" cap="none" normalizeH="0" baseline="0" smtClean="0">
                <a:ln>
                  <a:noFill/>
                </a:ln>
                <a:solidFill>
                  <a:schemeClr val="tx1"/>
                </a:solidFill>
                <a:effectLst/>
                <a:latin typeface="Arial" pitchFamily="34" charset="0"/>
              </a:endParaRPr>
            </a:p>
          </p:txBody>
        </p:sp>
        <p:sp>
          <p:nvSpPr>
            <p:cNvPr id="44083" name="Rectangle 51"/>
            <p:cNvSpPr>
              <a:spLocks noChangeArrowheads="1"/>
            </p:cNvSpPr>
            <p:nvPr/>
          </p:nvSpPr>
          <p:spPr bwMode="auto">
            <a:xfrm rot="16200000">
              <a:off x="3535" y="3346"/>
              <a:ext cx="178"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Mar</a:t>
              </a:r>
              <a:endParaRPr kumimoji="0" lang="ru-RU" sz="1800" b="0" i="0" u="none" strike="noStrike" cap="none" normalizeH="0" baseline="0" smtClean="0">
                <a:ln>
                  <a:noFill/>
                </a:ln>
                <a:solidFill>
                  <a:schemeClr val="tx1"/>
                </a:solidFill>
                <a:effectLst/>
                <a:latin typeface="Arial" pitchFamily="34" charset="0"/>
              </a:endParaRPr>
            </a:p>
          </p:txBody>
        </p:sp>
        <p:sp>
          <p:nvSpPr>
            <p:cNvPr id="44084" name="Rectangle 52"/>
            <p:cNvSpPr>
              <a:spLocks noChangeArrowheads="1"/>
            </p:cNvSpPr>
            <p:nvPr/>
          </p:nvSpPr>
          <p:spPr bwMode="auto">
            <a:xfrm rot="16200000">
              <a:off x="3349" y="3346"/>
              <a:ext cx="178"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rPr>
                <a:t>Feb</a:t>
              </a:r>
              <a:endParaRPr kumimoji="0" lang="ru-RU" sz="1800" b="0" i="0" u="none" strike="noStrike" cap="none" normalizeH="0" baseline="0" smtClean="0">
                <a:ln>
                  <a:noFill/>
                </a:ln>
                <a:solidFill>
                  <a:schemeClr val="tx1"/>
                </a:solidFill>
                <a:effectLst/>
                <a:latin typeface="Arial" pitchFamily="34" charset="0"/>
              </a:endParaRPr>
            </a:p>
          </p:txBody>
        </p:sp>
      </p:grpSp>
      <p:sp>
        <p:nvSpPr>
          <p:cNvPr id="62" name="Прямоугольник 61"/>
          <p:cNvSpPr/>
          <p:nvPr/>
        </p:nvSpPr>
        <p:spPr>
          <a:xfrm>
            <a:off x="428596" y="857232"/>
            <a:ext cx="8286808" cy="938719"/>
          </a:xfrm>
          <a:prstGeom prst="rect">
            <a:avLst/>
          </a:prstGeom>
        </p:spPr>
        <p:txBody>
          <a:bodyPr wrap="square">
            <a:spAutoFit/>
          </a:bodyPr>
          <a:lstStyle/>
          <a:p>
            <a:r>
              <a:rPr lang="en-US" dirty="0" smtClean="0">
                <a:solidFill>
                  <a:srgbClr val="336699"/>
                </a:solidFill>
                <a:latin typeface="Calibri" pitchFamily="34" charset="0"/>
                <a:ea typeface="Calibri" pitchFamily="34" charset="0"/>
                <a:cs typeface="TimesNewRoman,Bold"/>
              </a:rPr>
              <a:t>Protocol on POPs   Article 9 - </a:t>
            </a:r>
            <a:r>
              <a:rPr lang="en-US" dirty="0" smtClean="0">
                <a:solidFill>
                  <a:srgbClr val="336699"/>
                </a:solidFill>
                <a:latin typeface="Calibri" pitchFamily="34" charset="0"/>
                <a:ea typeface="Calibri" pitchFamily="34" charset="0"/>
                <a:cs typeface="TimesNewRoman"/>
              </a:rPr>
              <a:t> </a:t>
            </a:r>
            <a:r>
              <a:rPr lang="en-GB" dirty="0" smtClean="0">
                <a:solidFill>
                  <a:srgbClr val="336699"/>
                </a:solidFill>
                <a:latin typeface="Calibri" pitchFamily="34" charset="0"/>
                <a:ea typeface="Calibri" pitchFamily="34" charset="0"/>
                <a:cs typeface="TimesNewRoman"/>
              </a:rPr>
              <a:t>REPORTING</a:t>
            </a:r>
            <a:r>
              <a:rPr lang="en-GB" b="1" dirty="0" smtClean="0">
                <a:solidFill>
                  <a:srgbClr val="336699"/>
                </a:solidFill>
                <a:latin typeface="Calibri" pitchFamily="34" charset="0"/>
                <a:ea typeface="Calibri" pitchFamily="34" charset="0"/>
                <a:cs typeface="TimesNewRoman"/>
              </a:rPr>
              <a:t> </a:t>
            </a:r>
          </a:p>
          <a:p>
            <a:endParaRPr lang="en-GB" sz="500" b="1" dirty="0" smtClean="0">
              <a:solidFill>
                <a:srgbClr val="336699"/>
              </a:solidFill>
              <a:latin typeface="Calibri" pitchFamily="34" charset="0"/>
              <a:ea typeface="Calibri" pitchFamily="34" charset="0"/>
              <a:cs typeface="TimesNewRoman"/>
            </a:endParaRPr>
          </a:p>
          <a:p>
            <a:r>
              <a:rPr lang="en-US" sz="1600" dirty="0" smtClean="0">
                <a:latin typeface="Calibri" pitchFamily="34" charset="0"/>
              </a:rPr>
              <a:t>Each Party within the geographical scope of EMEP shall report . . . information on the levels of emissions of persistent organic pollutants."</a:t>
            </a:r>
            <a:endParaRPr lang="ru-RU" sz="16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45" name="Picture 37"/>
          <p:cNvPicPr>
            <a:picLocks noChangeAspect="1" noChangeArrowheads="1"/>
          </p:cNvPicPr>
          <p:nvPr/>
        </p:nvPicPr>
        <p:blipFill>
          <a:blip r:embed="rId4"/>
          <a:srcRect/>
          <a:stretch>
            <a:fillRect/>
          </a:stretch>
        </p:blipFill>
        <p:spPr bwMode="auto">
          <a:xfrm>
            <a:off x="428596" y="2214554"/>
            <a:ext cx="3988416" cy="2500330"/>
          </a:xfrm>
          <a:prstGeom prst="rect">
            <a:avLst/>
          </a:prstGeom>
          <a:noFill/>
          <a:ln w="9525">
            <a:noFill/>
            <a:miter lim="800000"/>
            <a:headEnd/>
            <a:tailEnd/>
          </a:ln>
          <a:effectLst/>
        </p:spPr>
      </p:pic>
      <p:sp>
        <p:nvSpPr>
          <p:cNvPr id="10242" name="Text Box 2"/>
          <p:cNvSpPr txBox="1">
            <a:spLocks noChangeArrowheads="1"/>
          </p:cNvSpPr>
          <p:nvPr/>
        </p:nvSpPr>
        <p:spPr bwMode="auto">
          <a:xfrm>
            <a:off x="0" y="189180"/>
            <a:ext cx="9144000" cy="1077218"/>
          </a:xfrm>
          <a:prstGeom prst="rect">
            <a:avLst/>
          </a:prstGeom>
          <a:noFill/>
          <a:ln w="9525">
            <a:noFill/>
            <a:miter lim="800000"/>
            <a:headEnd/>
            <a:tailEnd/>
          </a:ln>
        </p:spPr>
        <p:txBody>
          <a:bodyPr wrap="square">
            <a:spAutoFit/>
          </a:bodyPr>
          <a:lstStyle/>
          <a:p>
            <a:pPr algn="ctr">
              <a:spcBef>
                <a:spcPct val="50000"/>
              </a:spcBef>
            </a:pPr>
            <a:r>
              <a:rPr lang="en-US" altLang="ru-RU" sz="3200" b="1" dirty="0" smtClean="0">
                <a:solidFill>
                  <a:srgbClr val="376092"/>
                </a:solidFill>
                <a:latin typeface="Calibri" pitchFamily="34" charset="0"/>
              </a:rPr>
              <a:t>PAH (</a:t>
            </a:r>
            <a:r>
              <a:rPr lang="en-US" altLang="ru-RU" sz="3200" b="1" dirty="0" err="1" smtClean="0">
                <a:solidFill>
                  <a:srgbClr val="376092"/>
                </a:solidFill>
                <a:latin typeface="Calibri" pitchFamily="34" charset="0"/>
              </a:rPr>
              <a:t>BaP</a:t>
            </a:r>
            <a:r>
              <a:rPr lang="en-US" altLang="ru-RU" sz="3200" b="1" dirty="0" smtClean="0">
                <a:solidFill>
                  <a:srgbClr val="376092"/>
                </a:solidFill>
                <a:latin typeface="Calibri" pitchFamily="34" charset="0"/>
              </a:rPr>
              <a:t>) emissions </a:t>
            </a:r>
            <a:r>
              <a:rPr lang="en-US" altLang="ru-RU" sz="3200" b="1" dirty="0">
                <a:solidFill>
                  <a:srgbClr val="376092"/>
                </a:solidFill>
                <a:latin typeface="Calibri" pitchFamily="34" charset="0"/>
              </a:rPr>
              <a:t>from </a:t>
            </a:r>
            <a:r>
              <a:rPr lang="en-US" altLang="ru-RU" sz="3200" b="1" dirty="0" smtClean="0">
                <a:solidFill>
                  <a:srgbClr val="376092"/>
                </a:solidFill>
                <a:latin typeface="Calibri" pitchFamily="34" charset="0"/>
              </a:rPr>
              <a:t>main source categories</a:t>
            </a:r>
            <a:br>
              <a:rPr lang="en-US" altLang="ru-RU" sz="3200" b="1" dirty="0" smtClean="0">
                <a:solidFill>
                  <a:srgbClr val="376092"/>
                </a:solidFill>
                <a:latin typeface="Calibri" pitchFamily="34" charset="0"/>
              </a:rPr>
            </a:br>
            <a:r>
              <a:rPr lang="en-US" altLang="ru-RU" sz="3200" b="1" dirty="0" smtClean="0">
                <a:solidFill>
                  <a:srgbClr val="376092"/>
                </a:solidFill>
                <a:latin typeface="Calibri" pitchFamily="34" charset="0"/>
              </a:rPr>
              <a:t>in the most of EMEP countries</a:t>
            </a:r>
            <a:endParaRPr lang="ru-RU" altLang="ru-RU" sz="3200" b="1" dirty="0">
              <a:solidFill>
                <a:srgbClr val="376092"/>
              </a:solidFill>
              <a:latin typeface="Calibri" pitchFamily="34" charset="0"/>
            </a:endParaRPr>
          </a:p>
        </p:txBody>
      </p:sp>
      <p:sp>
        <p:nvSpPr>
          <p:cNvPr id="10247" name="Text Box 36"/>
          <p:cNvSpPr txBox="1">
            <a:spLocks noChangeArrowheads="1"/>
          </p:cNvSpPr>
          <p:nvPr/>
        </p:nvSpPr>
        <p:spPr bwMode="auto">
          <a:xfrm>
            <a:off x="714348" y="4929198"/>
            <a:ext cx="8001024" cy="1100301"/>
          </a:xfrm>
          <a:prstGeom prst="rect">
            <a:avLst/>
          </a:prstGeom>
          <a:noFill/>
          <a:ln w="9525">
            <a:noFill/>
            <a:miter lim="800000"/>
            <a:headEnd/>
            <a:tailEnd/>
          </a:ln>
        </p:spPr>
        <p:txBody>
          <a:bodyPr wrap="square">
            <a:spAutoFit/>
          </a:bodyPr>
          <a:lstStyle/>
          <a:p>
            <a:pPr marL="184150" indent="-174625">
              <a:spcBef>
                <a:spcPct val="50000"/>
              </a:spcBef>
              <a:buFont typeface="Wingdings" pitchFamily="2" charset="2"/>
              <a:buChar char="§"/>
            </a:pPr>
            <a:r>
              <a:rPr lang="en-US" sz="1900" dirty="0" smtClean="0">
                <a:latin typeface="Calibri" pitchFamily="34" charset="0"/>
              </a:rPr>
              <a:t>Residential combustion – the largest contributor  of PAH emissions</a:t>
            </a:r>
            <a:r>
              <a:rPr lang="en-US" dirty="0" smtClean="0">
                <a:solidFill>
                  <a:srgbClr val="0033CC"/>
                </a:solidFill>
                <a:latin typeface="Calibri" pitchFamily="34" charset="0"/>
                <a:cs typeface="Times New Roman" pitchFamily="18" charset="0"/>
              </a:rPr>
              <a:t> </a:t>
            </a:r>
            <a:r>
              <a:rPr lang="en-US" b="1" dirty="0" smtClean="0">
                <a:solidFill>
                  <a:srgbClr val="993366"/>
                </a:solidFill>
                <a:latin typeface="Calibri" pitchFamily="34" charset="0"/>
                <a:cs typeface="Times New Roman" pitchFamily="18" charset="0"/>
              </a:rPr>
              <a:t>(&gt; 70%)</a:t>
            </a:r>
            <a:endParaRPr lang="en-US" b="1" dirty="0">
              <a:solidFill>
                <a:srgbClr val="993366"/>
              </a:solidFill>
              <a:latin typeface="Calibri" pitchFamily="34" charset="0"/>
              <a:cs typeface="Times New Roman" pitchFamily="18" charset="0"/>
            </a:endParaRPr>
          </a:p>
          <a:p>
            <a:pPr marL="184150" indent="-174625">
              <a:spcBef>
                <a:spcPct val="50000"/>
              </a:spcBef>
              <a:buFont typeface="Wingdings" pitchFamily="2" charset="2"/>
              <a:buChar char="§"/>
            </a:pPr>
            <a:r>
              <a:rPr lang="en-US" sz="1900" dirty="0">
                <a:latin typeface="Calibri" pitchFamily="34" charset="0"/>
              </a:rPr>
              <a:t>Emissions of r</a:t>
            </a:r>
            <a:r>
              <a:rPr lang="en-US" sz="1900" dirty="0" smtClean="0">
                <a:latin typeface="Calibri" pitchFamily="34" charset="0"/>
              </a:rPr>
              <a:t>esidential combustion </a:t>
            </a:r>
            <a:r>
              <a:rPr lang="en-US" sz="1900" dirty="0">
                <a:latin typeface="Calibri" pitchFamily="34" charset="0"/>
              </a:rPr>
              <a:t>are </a:t>
            </a:r>
            <a:r>
              <a:rPr lang="en-US" b="1" dirty="0">
                <a:solidFill>
                  <a:srgbClr val="993366"/>
                </a:solidFill>
                <a:latin typeface="Calibri" pitchFamily="34" charset="0"/>
                <a:cs typeface="Times New Roman" pitchFamily="18" charset="0"/>
              </a:rPr>
              <a:t>almost </a:t>
            </a:r>
            <a:r>
              <a:rPr lang="en-US" b="1" dirty="0" smtClean="0">
                <a:solidFill>
                  <a:srgbClr val="993366"/>
                </a:solidFill>
                <a:latin typeface="Calibri" pitchFamily="34" charset="0"/>
                <a:cs typeface="Times New Roman" pitchFamily="18" charset="0"/>
              </a:rPr>
              <a:t>stable </a:t>
            </a:r>
            <a:r>
              <a:rPr lang="en-US" dirty="0" smtClean="0">
                <a:latin typeface="Calibri" pitchFamily="34" charset="0"/>
                <a:cs typeface="Times New Roman" pitchFamily="18" charset="0"/>
              </a:rPr>
              <a:t>during the last decade (2005-2015)</a:t>
            </a:r>
            <a:endParaRPr lang="en-US" dirty="0">
              <a:latin typeface="Calibri" pitchFamily="34" charset="0"/>
              <a:cs typeface="Times New Roman" pitchFamily="18" charset="0"/>
            </a:endParaRPr>
          </a:p>
        </p:txBody>
      </p:sp>
      <p:sp>
        <p:nvSpPr>
          <p:cNvPr id="77" name="Text Box 4"/>
          <p:cNvSpPr txBox="1">
            <a:spLocks noChangeArrowheads="1"/>
          </p:cNvSpPr>
          <p:nvPr/>
        </p:nvSpPr>
        <p:spPr bwMode="auto">
          <a:xfrm>
            <a:off x="2643174" y="1428736"/>
            <a:ext cx="3571900" cy="461665"/>
          </a:xfrm>
          <a:prstGeom prst="rect">
            <a:avLst/>
          </a:prstGeom>
          <a:noFill/>
          <a:ln w="9525">
            <a:noFill/>
            <a:miter lim="800000"/>
            <a:headEnd/>
            <a:tailEnd/>
          </a:ln>
        </p:spPr>
        <p:txBody>
          <a:bodyPr wrap="square">
            <a:spAutoFit/>
          </a:bodyPr>
          <a:lstStyle/>
          <a:p>
            <a:pPr algn="ctr">
              <a:spcBef>
                <a:spcPct val="50000"/>
              </a:spcBef>
            </a:pPr>
            <a:r>
              <a:rPr lang="en-US" sz="2400" dirty="0" smtClean="0">
                <a:latin typeface="Calibri" pitchFamily="34" charset="0"/>
              </a:rPr>
              <a:t>PAH emissions </a:t>
            </a:r>
            <a:r>
              <a:rPr lang="en-US" sz="2400" dirty="0">
                <a:latin typeface="Calibri" pitchFamily="34" charset="0"/>
              </a:rPr>
              <a:t>by </a:t>
            </a:r>
            <a:r>
              <a:rPr lang="en-US" sz="2400" dirty="0" smtClean="0">
                <a:latin typeface="Calibri" pitchFamily="34" charset="0"/>
              </a:rPr>
              <a:t>sectors </a:t>
            </a:r>
            <a:endParaRPr lang="en-US" sz="2400" dirty="0">
              <a:latin typeface="Calibri" pitchFamily="34" charset="0"/>
            </a:endParaRPr>
          </a:p>
        </p:txBody>
      </p:sp>
      <p:sp>
        <p:nvSpPr>
          <p:cNvPr id="65" name="Прямоугольник 64"/>
          <p:cNvSpPr/>
          <p:nvPr/>
        </p:nvSpPr>
        <p:spPr>
          <a:xfrm>
            <a:off x="2000232" y="1828633"/>
            <a:ext cx="455573" cy="369332"/>
          </a:xfrm>
          <a:prstGeom prst="rect">
            <a:avLst/>
          </a:prstGeom>
        </p:spPr>
        <p:txBody>
          <a:bodyPr wrap="none">
            <a:spAutoFit/>
          </a:bodyPr>
          <a:lstStyle/>
          <a:p>
            <a:pPr algn="ctr">
              <a:spcBef>
                <a:spcPct val="50000"/>
              </a:spcBef>
            </a:pPr>
            <a:r>
              <a:rPr lang="en-US" dirty="0" smtClean="0">
                <a:latin typeface="Calibri" pitchFamily="34" charset="0"/>
              </a:rPr>
              <a:t>t/y</a:t>
            </a:r>
            <a:endParaRPr lang="en-US" dirty="0">
              <a:latin typeface="Calibri" pitchFamily="34" charset="0"/>
            </a:endParaRPr>
          </a:p>
        </p:txBody>
      </p:sp>
      <p:sp>
        <p:nvSpPr>
          <p:cNvPr id="66" name="Прямоугольник 65"/>
          <p:cNvSpPr/>
          <p:nvPr/>
        </p:nvSpPr>
        <p:spPr>
          <a:xfrm>
            <a:off x="6572264" y="1828633"/>
            <a:ext cx="349776" cy="369332"/>
          </a:xfrm>
          <a:prstGeom prst="rect">
            <a:avLst/>
          </a:prstGeom>
        </p:spPr>
        <p:txBody>
          <a:bodyPr wrap="none">
            <a:spAutoFit/>
          </a:bodyPr>
          <a:lstStyle/>
          <a:p>
            <a:pPr algn="ctr">
              <a:spcBef>
                <a:spcPct val="50000"/>
              </a:spcBef>
            </a:pPr>
            <a:r>
              <a:rPr lang="en-US" dirty="0" smtClean="0">
                <a:latin typeface="Calibri" pitchFamily="34" charset="0"/>
              </a:rPr>
              <a:t>%</a:t>
            </a:r>
            <a:endParaRPr lang="en-US" dirty="0">
              <a:latin typeface="Calibri" pitchFamily="34" charset="0"/>
            </a:endParaRPr>
          </a:p>
        </p:txBody>
      </p:sp>
      <p:sp>
        <p:nvSpPr>
          <p:cNvPr id="136" name="Прямоугольник 135"/>
          <p:cNvSpPr/>
          <p:nvPr/>
        </p:nvSpPr>
        <p:spPr>
          <a:xfrm>
            <a:off x="1000100" y="2571744"/>
            <a:ext cx="731290" cy="369332"/>
          </a:xfrm>
          <a:prstGeom prst="rect">
            <a:avLst/>
          </a:prstGeom>
        </p:spPr>
        <p:txBody>
          <a:bodyPr wrap="none">
            <a:spAutoFit/>
          </a:bodyPr>
          <a:lstStyle/>
          <a:p>
            <a:pPr algn="ctr">
              <a:spcBef>
                <a:spcPct val="50000"/>
              </a:spcBef>
            </a:pPr>
            <a:r>
              <a:rPr lang="en-US" dirty="0" smtClean="0">
                <a:latin typeface="Calibri" pitchFamily="34" charset="0"/>
              </a:rPr>
              <a:t>Other</a:t>
            </a:r>
            <a:endParaRPr lang="en-US" dirty="0">
              <a:latin typeface="Calibri" pitchFamily="34" charset="0"/>
            </a:endParaRPr>
          </a:p>
        </p:txBody>
      </p:sp>
      <p:sp>
        <p:nvSpPr>
          <p:cNvPr id="137" name="Прямоугольник 136"/>
          <p:cNvSpPr/>
          <p:nvPr/>
        </p:nvSpPr>
        <p:spPr>
          <a:xfrm>
            <a:off x="1000100" y="3571876"/>
            <a:ext cx="2373343" cy="369332"/>
          </a:xfrm>
          <a:prstGeom prst="rect">
            <a:avLst/>
          </a:prstGeom>
          <a:noFill/>
        </p:spPr>
        <p:txBody>
          <a:bodyPr wrap="none">
            <a:spAutoFit/>
          </a:bodyPr>
          <a:lstStyle/>
          <a:p>
            <a:pPr algn="ctr">
              <a:spcBef>
                <a:spcPct val="50000"/>
              </a:spcBef>
            </a:pPr>
            <a:r>
              <a:rPr lang="en-US" dirty="0" smtClean="0">
                <a:latin typeface="Calibri" pitchFamily="34" charset="0"/>
              </a:rPr>
              <a:t>Residential combustion</a:t>
            </a:r>
            <a:endParaRPr lang="en-US" dirty="0">
              <a:latin typeface="Calibri" pitchFamily="34" charset="0"/>
            </a:endParaRPr>
          </a:p>
        </p:txBody>
      </p:sp>
      <p:pic>
        <p:nvPicPr>
          <p:cNvPr id="43046" name="Picture 38"/>
          <p:cNvPicPr>
            <a:picLocks noChangeAspect="1" noChangeArrowheads="1"/>
          </p:cNvPicPr>
          <p:nvPr/>
        </p:nvPicPr>
        <p:blipFill>
          <a:blip r:embed="rId5"/>
          <a:srcRect/>
          <a:stretch>
            <a:fillRect/>
          </a:stretch>
        </p:blipFill>
        <p:spPr bwMode="auto">
          <a:xfrm>
            <a:off x="4724324" y="2232980"/>
            <a:ext cx="3991080" cy="2502000"/>
          </a:xfrm>
          <a:prstGeom prst="rect">
            <a:avLst/>
          </a:prstGeom>
          <a:noFill/>
          <a:ln w="9525">
            <a:noFill/>
            <a:miter lim="800000"/>
            <a:headEnd/>
            <a:tailEnd/>
          </a:ln>
          <a:effectLst/>
        </p:spPr>
      </p:pic>
      <p:sp>
        <p:nvSpPr>
          <p:cNvPr id="140" name="Прямоугольник 139"/>
          <p:cNvSpPr/>
          <p:nvPr/>
        </p:nvSpPr>
        <p:spPr>
          <a:xfrm>
            <a:off x="5484805" y="2428868"/>
            <a:ext cx="731290" cy="369332"/>
          </a:xfrm>
          <a:prstGeom prst="rect">
            <a:avLst/>
          </a:prstGeom>
        </p:spPr>
        <p:txBody>
          <a:bodyPr wrap="none">
            <a:spAutoFit/>
          </a:bodyPr>
          <a:lstStyle/>
          <a:p>
            <a:pPr algn="ctr">
              <a:spcBef>
                <a:spcPct val="50000"/>
              </a:spcBef>
            </a:pPr>
            <a:r>
              <a:rPr lang="en-US" dirty="0" smtClean="0">
                <a:latin typeface="Calibri" pitchFamily="34" charset="0"/>
              </a:rPr>
              <a:t>Other</a:t>
            </a:r>
            <a:endParaRPr lang="en-US" dirty="0">
              <a:latin typeface="Calibri" pitchFamily="34" charset="0"/>
            </a:endParaRPr>
          </a:p>
        </p:txBody>
      </p:sp>
      <p:sp>
        <p:nvSpPr>
          <p:cNvPr id="141" name="Прямоугольник 140"/>
          <p:cNvSpPr/>
          <p:nvPr/>
        </p:nvSpPr>
        <p:spPr>
          <a:xfrm>
            <a:off x="5484805" y="3571876"/>
            <a:ext cx="2373343" cy="369332"/>
          </a:xfrm>
          <a:prstGeom prst="rect">
            <a:avLst/>
          </a:prstGeom>
          <a:noFill/>
        </p:spPr>
        <p:txBody>
          <a:bodyPr wrap="none">
            <a:spAutoFit/>
          </a:bodyPr>
          <a:lstStyle/>
          <a:p>
            <a:pPr algn="ctr">
              <a:spcBef>
                <a:spcPct val="50000"/>
              </a:spcBef>
            </a:pPr>
            <a:r>
              <a:rPr lang="en-US" dirty="0" smtClean="0">
                <a:latin typeface="Calibri" pitchFamily="34" charset="0"/>
              </a:rPr>
              <a:t>Residential combustion</a:t>
            </a:r>
            <a:endParaRPr lang="en-US" dirty="0">
              <a:latin typeface="Calibri" pitchFamily="34" charset="0"/>
            </a:endParaRPr>
          </a:p>
        </p:txBody>
      </p:sp>
      <p:sp>
        <p:nvSpPr>
          <p:cNvPr id="13" name="TextBox 12"/>
          <p:cNvSpPr txBox="1"/>
          <p:nvPr/>
        </p:nvSpPr>
        <p:spPr>
          <a:xfrm>
            <a:off x="8501090" y="2447504"/>
            <a:ext cx="571472" cy="338554"/>
          </a:xfrm>
          <a:prstGeom prst="rect">
            <a:avLst/>
          </a:prstGeom>
          <a:noFill/>
        </p:spPr>
        <p:txBody>
          <a:bodyPr wrap="square" rtlCol="0">
            <a:spAutoFit/>
          </a:bodyPr>
          <a:lstStyle/>
          <a:p>
            <a:r>
              <a:rPr lang="en-US" sz="1600" dirty="0" smtClean="0">
                <a:latin typeface="Calibri" pitchFamily="34" charset="0"/>
              </a:rPr>
              <a:t>82%</a:t>
            </a:r>
            <a:endParaRPr lang="ru-RU" sz="1600" dirty="0">
              <a:latin typeface="Calibri" pitchFamily="34" charset="0"/>
            </a:endParaRPr>
          </a:p>
        </p:txBody>
      </p:sp>
      <p:sp>
        <p:nvSpPr>
          <p:cNvPr id="49" name="Прямоугольник 48"/>
          <p:cNvSpPr/>
          <p:nvPr/>
        </p:nvSpPr>
        <p:spPr>
          <a:xfrm>
            <a:off x="4857752" y="2796106"/>
            <a:ext cx="297052" cy="188254"/>
          </a:xfrm>
          <a:prstGeom prst="rect">
            <a:avLst/>
          </a:prstGeom>
          <a:noFill/>
          <a:ln w="190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Группа 39"/>
          <p:cNvGrpSpPr/>
          <p:nvPr/>
        </p:nvGrpSpPr>
        <p:grpSpPr>
          <a:xfrm rot="10800000">
            <a:off x="6286512" y="4643446"/>
            <a:ext cx="1785937" cy="1776412"/>
            <a:chOff x="1574800" y="1579563"/>
            <a:chExt cx="1785937" cy="1776412"/>
          </a:xfrm>
        </p:grpSpPr>
        <p:sp>
          <p:nvSpPr>
            <p:cNvPr id="41" name="Freeform 9"/>
            <p:cNvSpPr>
              <a:spLocks/>
            </p:cNvSpPr>
            <p:nvPr/>
          </p:nvSpPr>
          <p:spPr bwMode="auto">
            <a:xfrm>
              <a:off x="1574800" y="1595438"/>
              <a:ext cx="1720850" cy="1760537"/>
            </a:xfrm>
            <a:custGeom>
              <a:avLst/>
              <a:gdLst/>
              <a:ahLst/>
              <a:cxnLst>
                <a:cxn ang="0">
                  <a:pos x="1866" y="0"/>
                </a:cxn>
                <a:cxn ang="0">
                  <a:pos x="27" y="1944"/>
                </a:cxn>
                <a:cxn ang="0">
                  <a:pos x="1963" y="3791"/>
                </a:cxn>
                <a:cxn ang="0">
                  <a:pos x="3733" y="2404"/>
                </a:cxn>
                <a:cxn ang="0">
                  <a:pos x="1914" y="1895"/>
                </a:cxn>
                <a:cxn ang="0">
                  <a:pos x="1866" y="0"/>
                </a:cxn>
              </a:cxnLst>
              <a:rect l="0" t="0" r="r" b="b"/>
              <a:pathLst>
                <a:path w="3733" h="3818">
                  <a:moveTo>
                    <a:pt x="1866" y="0"/>
                  </a:moveTo>
                  <a:cubicBezTo>
                    <a:pt x="824" y="27"/>
                    <a:pt x="0" y="897"/>
                    <a:pt x="27" y="1944"/>
                  </a:cubicBezTo>
                  <a:cubicBezTo>
                    <a:pt x="54" y="2991"/>
                    <a:pt x="920" y="3818"/>
                    <a:pt x="1963" y="3791"/>
                  </a:cubicBezTo>
                  <a:cubicBezTo>
                    <a:pt x="2792" y="3770"/>
                    <a:pt x="3511" y="3207"/>
                    <a:pt x="3733" y="2404"/>
                  </a:cubicBezTo>
                  <a:lnTo>
                    <a:pt x="1914" y="1895"/>
                  </a:lnTo>
                  <a:lnTo>
                    <a:pt x="1866" y="0"/>
                  </a:lnTo>
                  <a:close/>
                </a:path>
              </a:pathLst>
            </a:custGeom>
            <a:solidFill>
              <a:srgbClr val="B3A2C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6"/>
            <p:cNvSpPr>
              <a:spLocks/>
            </p:cNvSpPr>
            <p:nvPr/>
          </p:nvSpPr>
          <p:spPr bwMode="auto">
            <a:xfrm>
              <a:off x="2479675" y="1579563"/>
              <a:ext cx="461962" cy="869950"/>
            </a:xfrm>
            <a:custGeom>
              <a:avLst/>
              <a:gdLst/>
              <a:ahLst/>
              <a:cxnLst>
                <a:cxn ang="0">
                  <a:pos x="1001" y="288"/>
                </a:cxn>
                <a:cxn ang="0">
                  <a:pos x="0" y="0"/>
                </a:cxn>
                <a:cxn ang="0">
                  <a:pos x="0" y="1888"/>
                </a:cxn>
                <a:cxn ang="0">
                  <a:pos x="1001" y="288"/>
                </a:cxn>
              </a:cxnLst>
              <a:rect l="0" t="0" r="r" b="b"/>
              <a:pathLst>
                <a:path w="1001" h="1888">
                  <a:moveTo>
                    <a:pt x="1001" y="288"/>
                  </a:moveTo>
                  <a:cubicBezTo>
                    <a:pt x="701" y="100"/>
                    <a:pt x="354" y="0"/>
                    <a:pt x="0" y="0"/>
                  </a:cubicBezTo>
                  <a:lnTo>
                    <a:pt x="0" y="1888"/>
                  </a:lnTo>
                  <a:lnTo>
                    <a:pt x="1001" y="288"/>
                  </a:lnTo>
                  <a:close/>
                </a:path>
              </a:pathLst>
            </a:custGeom>
            <a:solidFill>
              <a:srgbClr val="FAC09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7"/>
            <p:cNvSpPr>
              <a:spLocks/>
            </p:cNvSpPr>
            <p:nvPr/>
          </p:nvSpPr>
          <p:spPr bwMode="auto">
            <a:xfrm>
              <a:off x="2479675" y="1712913"/>
              <a:ext cx="881062" cy="766762"/>
            </a:xfrm>
            <a:custGeom>
              <a:avLst/>
              <a:gdLst/>
              <a:ahLst/>
              <a:cxnLst>
                <a:cxn ang="0">
                  <a:pos x="1887" y="1664"/>
                </a:cxn>
                <a:cxn ang="0">
                  <a:pos x="1001" y="0"/>
                </a:cxn>
                <a:cxn ang="0">
                  <a:pos x="0" y="1600"/>
                </a:cxn>
                <a:cxn ang="0">
                  <a:pos x="1887" y="1664"/>
                </a:cxn>
              </a:cxnLst>
              <a:rect l="0" t="0" r="r" b="b"/>
              <a:pathLst>
                <a:path w="1910" h="1664">
                  <a:moveTo>
                    <a:pt x="1887" y="1664"/>
                  </a:moveTo>
                  <a:cubicBezTo>
                    <a:pt x="1910" y="991"/>
                    <a:pt x="1573" y="357"/>
                    <a:pt x="1001" y="0"/>
                  </a:cubicBezTo>
                  <a:lnTo>
                    <a:pt x="0" y="1600"/>
                  </a:lnTo>
                  <a:lnTo>
                    <a:pt x="1887" y="1664"/>
                  </a:lnTo>
                  <a:close/>
                </a:path>
              </a:pathLst>
            </a:custGeom>
            <a:solidFill>
              <a:srgbClr val="D996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8"/>
            <p:cNvSpPr>
              <a:spLocks/>
            </p:cNvSpPr>
            <p:nvPr/>
          </p:nvSpPr>
          <p:spPr bwMode="auto">
            <a:xfrm>
              <a:off x="2479675" y="2449513"/>
              <a:ext cx="869950" cy="234950"/>
            </a:xfrm>
            <a:custGeom>
              <a:avLst/>
              <a:gdLst/>
              <a:ahLst/>
              <a:cxnLst>
                <a:cxn ang="0">
                  <a:pos x="1819" y="509"/>
                </a:cxn>
                <a:cxn ang="0">
                  <a:pos x="1887" y="64"/>
                </a:cxn>
                <a:cxn ang="0">
                  <a:pos x="0" y="0"/>
                </a:cxn>
                <a:cxn ang="0">
                  <a:pos x="1819" y="509"/>
                </a:cxn>
              </a:cxnLst>
              <a:rect l="0" t="0" r="r" b="b"/>
              <a:pathLst>
                <a:path w="1887" h="509">
                  <a:moveTo>
                    <a:pt x="1819" y="509"/>
                  </a:moveTo>
                  <a:cubicBezTo>
                    <a:pt x="1859" y="364"/>
                    <a:pt x="1882" y="215"/>
                    <a:pt x="1887" y="64"/>
                  </a:cubicBezTo>
                  <a:lnTo>
                    <a:pt x="0" y="0"/>
                  </a:lnTo>
                  <a:lnTo>
                    <a:pt x="1819" y="509"/>
                  </a:lnTo>
                  <a:close/>
                </a:path>
              </a:pathLst>
            </a:custGeom>
            <a:solidFill>
              <a:srgbClr val="95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0"/>
            <p:cNvSpPr>
              <a:spLocks/>
            </p:cNvSpPr>
            <p:nvPr/>
          </p:nvSpPr>
          <p:spPr bwMode="auto">
            <a:xfrm>
              <a:off x="2457450" y="1579563"/>
              <a:ext cx="22225" cy="869950"/>
            </a:xfrm>
            <a:custGeom>
              <a:avLst/>
              <a:gdLst/>
              <a:ahLst/>
              <a:cxnLst>
                <a:cxn ang="0">
                  <a:pos x="14" y="548"/>
                </a:cxn>
                <a:cxn ang="0">
                  <a:pos x="14" y="0"/>
                </a:cxn>
                <a:cxn ang="0">
                  <a:pos x="0" y="0"/>
                </a:cxn>
                <a:cxn ang="0">
                  <a:pos x="14" y="548"/>
                </a:cxn>
              </a:cxnLst>
              <a:rect l="0" t="0" r="r" b="b"/>
              <a:pathLst>
                <a:path w="14" h="548">
                  <a:moveTo>
                    <a:pt x="14" y="548"/>
                  </a:moveTo>
                  <a:lnTo>
                    <a:pt x="14" y="0"/>
                  </a:lnTo>
                  <a:lnTo>
                    <a:pt x="0" y="0"/>
                  </a:lnTo>
                  <a:lnTo>
                    <a:pt x="14" y="548"/>
                  </a:lnTo>
                  <a:close/>
                </a:path>
              </a:pathLst>
            </a:custGeom>
            <a:solidFill>
              <a:srgbClr val="C3D69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6" name="TextBox 45"/>
          <p:cNvSpPr txBox="1"/>
          <p:nvPr/>
        </p:nvSpPr>
        <p:spPr>
          <a:xfrm>
            <a:off x="5783250" y="4557717"/>
            <a:ext cx="2428892" cy="369332"/>
          </a:xfrm>
          <a:prstGeom prst="rect">
            <a:avLst/>
          </a:prstGeom>
          <a:noFill/>
        </p:spPr>
        <p:txBody>
          <a:bodyPr wrap="square" rtlCol="0">
            <a:spAutoFit/>
          </a:bodyPr>
          <a:lstStyle/>
          <a:p>
            <a:r>
              <a:rPr lang="en-US" b="1" i="1" dirty="0" smtClean="0">
                <a:solidFill>
                  <a:srgbClr val="993366"/>
                </a:solidFill>
                <a:latin typeface="Calibri" pitchFamily="34" charset="0"/>
              </a:rPr>
              <a:t>Spain</a:t>
            </a:r>
            <a:endParaRPr lang="ru-RU" b="1" i="1" dirty="0">
              <a:solidFill>
                <a:srgbClr val="993366"/>
              </a:solidFill>
              <a:latin typeface="Calibri" pitchFamily="34" charset="0"/>
            </a:endParaRPr>
          </a:p>
        </p:txBody>
      </p:sp>
      <p:sp>
        <p:nvSpPr>
          <p:cNvPr id="8" name="TextBox 3"/>
          <p:cNvSpPr txBox="1">
            <a:spLocks noChangeArrowheads="1"/>
          </p:cNvSpPr>
          <p:nvPr/>
        </p:nvSpPr>
        <p:spPr bwMode="auto">
          <a:xfrm>
            <a:off x="928662" y="1000108"/>
            <a:ext cx="6858048" cy="400110"/>
          </a:xfrm>
          <a:prstGeom prst="rect">
            <a:avLst/>
          </a:prstGeom>
          <a:noFill/>
          <a:ln w="9525">
            <a:noFill/>
            <a:miter lim="800000"/>
            <a:headEnd/>
            <a:tailEnd/>
          </a:ln>
        </p:spPr>
        <p:txBody>
          <a:bodyPr wrap="square">
            <a:spAutoFit/>
          </a:bodyPr>
          <a:lstStyle/>
          <a:p>
            <a:pPr algn="ctr">
              <a:defRPr/>
            </a:pPr>
            <a:r>
              <a:rPr lang="en-US" sz="2000" dirty="0">
                <a:solidFill>
                  <a:schemeClr val="tx2">
                    <a:lumMod val="75000"/>
                  </a:schemeClr>
                </a:solidFill>
                <a:latin typeface="Calibri" pitchFamily="34" charset="0"/>
                <a:cs typeface="+mn-cs"/>
              </a:rPr>
              <a:t>Fraction of emissions from residential </a:t>
            </a:r>
            <a:r>
              <a:rPr lang="en-US" sz="2000" dirty="0" smtClean="0">
                <a:solidFill>
                  <a:schemeClr val="tx2">
                    <a:lumMod val="75000"/>
                  </a:schemeClr>
                </a:solidFill>
                <a:latin typeface="Calibri" pitchFamily="34" charset="0"/>
                <a:cs typeface="+mn-cs"/>
              </a:rPr>
              <a:t>combustion, 2015</a:t>
            </a:r>
            <a:endParaRPr lang="ru-RU" sz="2000" dirty="0">
              <a:solidFill>
                <a:schemeClr val="tx2">
                  <a:lumMod val="75000"/>
                </a:schemeClr>
              </a:solidFill>
              <a:latin typeface="Calibri" pitchFamily="34" charset="0"/>
              <a:cs typeface="+mn-cs"/>
            </a:endParaRPr>
          </a:p>
        </p:txBody>
      </p:sp>
      <p:graphicFrame>
        <p:nvGraphicFramePr>
          <p:cNvPr id="9" name="Таблица 8"/>
          <p:cNvGraphicFramePr>
            <a:graphicFrameLocks noGrp="1"/>
          </p:cNvGraphicFramePr>
          <p:nvPr/>
        </p:nvGraphicFramePr>
        <p:xfrm>
          <a:off x="2214546" y="1428736"/>
          <a:ext cx="4143404" cy="2966720"/>
        </p:xfrm>
        <a:graphic>
          <a:graphicData uri="http://schemas.openxmlformats.org/drawingml/2006/table">
            <a:tbl>
              <a:tblPr firstRow="1" bandRow="1">
                <a:tableStyleId>{93296810-A885-4BE3-A3E7-6D5BEEA58F35}</a:tableStyleId>
              </a:tblPr>
              <a:tblGrid>
                <a:gridCol w="2158865"/>
                <a:gridCol w="1984539"/>
              </a:tblGrid>
              <a:tr h="370840">
                <a:tc>
                  <a:txBody>
                    <a:bodyPr/>
                    <a:lstStyle/>
                    <a:p>
                      <a:r>
                        <a:rPr lang="en-US" dirty="0" smtClean="0">
                          <a:latin typeface="Calibri" pitchFamily="34" charset="0"/>
                        </a:rPr>
                        <a:t>Countries</a:t>
                      </a:r>
                      <a:endParaRPr lang="ru-RU"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Calibri" pitchFamily="34" charset="0"/>
                        </a:rPr>
                        <a:t>BaP</a:t>
                      </a:r>
                      <a:r>
                        <a:rPr lang="en-US" dirty="0" smtClean="0">
                          <a:latin typeface="Calibri" pitchFamily="34" charset="0"/>
                        </a:rPr>
                        <a:t>,</a:t>
                      </a:r>
                      <a:r>
                        <a:rPr lang="en-US" baseline="0" dirty="0" smtClean="0">
                          <a:latin typeface="Calibri" pitchFamily="34" charset="0"/>
                        </a:rPr>
                        <a:t>  %</a:t>
                      </a:r>
                      <a:endParaRPr lang="ru-RU" dirty="0">
                        <a:latin typeface="Calibri" pitchFamily="34" charset="0"/>
                      </a:endParaRPr>
                    </a:p>
                  </a:txBody>
                  <a:tcPr/>
                </a:tc>
              </a:tr>
              <a:tr h="370840">
                <a:tc>
                  <a:txBody>
                    <a:bodyPr/>
                    <a:lstStyle/>
                    <a:p>
                      <a:r>
                        <a:rPr lang="en-US" dirty="0" smtClean="0">
                          <a:latin typeface="Calibri" pitchFamily="34" charset="0"/>
                        </a:rPr>
                        <a:t>Belgium</a:t>
                      </a:r>
                      <a:endParaRPr lang="ru-RU" dirty="0">
                        <a:latin typeface="Calibri" pitchFamily="34" charset="0"/>
                      </a:endParaRPr>
                    </a:p>
                  </a:txBody>
                  <a:tcPr/>
                </a:tc>
                <a:tc>
                  <a:txBody>
                    <a:bodyPr/>
                    <a:lstStyle/>
                    <a:p>
                      <a:pPr algn="ctr"/>
                      <a:r>
                        <a:rPr lang="en-US" dirty="0" smtClean="0">
                          <a:latin typeface="Calibri" pitchFamily="34" charset="0"/>
                        </a:rPr>
                        <a:t>87</a:t>
                      </a:r>
                      <a:endParaRPr lang="ru-RU" dirty="0">
                        <a:latin typeface="Calibri" pitchFamily="34" charset="0"/>
                      </a:endParaRPr>
                    </a:p>
                  </a:txBody>
                  <a:tcPr/>
                </a:tc>
              </a:tr>
              <a:tr h="370840">
                <a:tc>
                  <a:txBody>
                    <a:bodyPr/>
                    <a:lstStyle/>
                    <a:p>
                      <a:r>
                        <a:rPr lang="en-US" dirty="0" smtClean="0">
                          <a:latin typeface="Calibri" pitchFamily="34" charset="0"/>
                        </a:rPr>
                        <a:t>Czech Republic</a:t>
                      </a:r>
                      <a:endParaRPr lang="ru-RU" dirty="0">
                        <a:latin typeface="Calibri" pitchFamily="34" charset="0"/>
                      </a:endParaRPr>
                    </a:p>
                  </a:txBody>
                  <a:tcPr/>
                </a:tc>
                <a:tc>
                  <a:txBody>
                    <a:bodyPr/>
                    <a:lstStyle/>
                    <a:p>
                      <a:pPr algn="ctr"/>
                      <a:r>
                        <a:rPr lang="en-US" dirty="0" smtClean="0">
                          <a:latin typeface="Calibri" pitchFamily="34" charset="0"/>
                        </a:rPr>
                        <a:t>97</a:t>
                      </a:r>
                      <a:endParaRPr lang="ru-RU" dirty="0">
                        <a:latin typeface="Calibri" pitchFamily="34" charset="0"/>
                      </a:endParaRPr>
                    </a:p>
                  </a:txBody>
                  <a:tcPr/>
                </a:tc>
              </a:tr>
              <a:tr h="370840">
                <a:tc>
                  <a:txBody>
                    <a:bodyPr/>
                    <a:lstStyle/>
                    <a:p>
                      <a:r>
                        <a:rPr lang="en-US" dirty="0" smtClean="0">
                          <a:latin typeface="Calibri" pitchFamily="34" charset="0"/>
                        </a:rPr>
                        <a:t>Germany</a:t>
                      </a:r>
                      <a:endParaRPr lang="ru-RU" dirty="0">
                        <a:latin typeface="Calibri" pitchFamily="34" charset="0"/>
                      </a:endParaRPr>
                    </a:p>
                  </a:txBody>
                  <a:tcPr/>
                </a:tc>
                <a:tc>
                  <a:txBody>
                    <a:bodyPr/>
                    <a:lstStyle/>
                    <a:p>
                      <a:pPr algn="ctr"/>
                      <a:r>
                        <a:rPr lang="en-US" dirty="0" smtClean="0">
                          <a:latin typeface="Calibri" pitchFamily="34" charset="0"/>
                        </a:rPr>
                        <a:t>97</a:t>
                      </a:r>
                      <a:endParaRPr lang="ru-RU" dirty="0">
                        <a:latin typeface="Calibri" pitchFamily="34" charset="0"/>
                      </a:endParaRPr>
                    </a:p>
                  </a:txBody>
                  <a:tcPr/>
                </a:tc>
              </a:tr>
              <a:tr h="370840">
                <a:tc>
                  <a:txBody>
                    <a:bodyPr/>
                    <a:lstStyle/>
                    <a:p>
                      <a:r>
                        <a:rPr lang="en-US" dirty="0" smtClean="0">
                          <a:latin typeface="Calibri" pitchFamily="34" charset="0"/>
                        </a:rPr>
                        <a:t>Hungary</a:t>
                      </a:r>
                      <a:endParaRPr lang="ru-RU" dirty="0">
                        <a:latin typeface="Calibri" pitchFamily="34" charset="0"/>
                      </a:endParaRPr>
                    </a:p>
                  </a:txBody>
                  <a:tcPr/>
                </a:tc>
                <a:tc>
                  <a:txBody>
                    <a:bodyPr/>
                    <a:lstStyle/>
                    <a:p>
                      <a:pPr algn="ctr"/>
                      <a:r>
                        <a:rPr lang="en-US" dirty="0" smtClean="0">
                          <a:latin typeface="Calibri" pitchFamily="34" charset="0"/>
                        </a:rPr>
                        <a:t>97</a:t>
                      </a:r>
                      <a:endParaRPr lang="ru-RU" dirty="0">
                        <a:latin typeface="Calibri" pitchFamily="34" charset="0"/>
                      </a:endParaRPr>
                    </a:p>
                  </a:txBody>
                  <a:tcPr/>
                </a:tc>
              </a:tr>
              <a:tr h="370840">
                <a:tc>
                  <a:txBody>
                    <a:bodyPr/>
                    <a:lstStyle/>
                    <a:p>
                      <a:r>
                        <a:rPr lang="en-US" dirty="0" smtClean="0">
                          <a:latin typeface="Calibri" pitchFamily="34" charset="0"/>
                        </a:rPr>
                        <a:t>Poland</a:t>
                      </a:r>
                      <a:endParaRPr lang="ru-RU" dirty="0">
                        <a:latin typeface="Calibri" pitchFamily="34" charset="0"/>
                      </a:endParaRPr>
                    </a:p>
                  </a:txBody>
                  <a:tcPr/>
                </a:tc>
                <a:tc>
                  <a:txBody>
                    <a:bodyPr/>
                    <a:lstStyle/>
                    <a:p>
                      <a:pPr algn="ctr"/>
                      <a:r>
                        <a:rPr lang="en-US" dirty="0" smtClean="0">
                          <a:latin typeface="Calibri" pitchFamily="34" charset="0"/>
                        </a:rPr>
                        <a:t>80</a:t>
                      </a:r>
                      <a:endParaRPr lang="ru-RU" dirty="0">
                        <a:latin typeface="Calibri" pitchFamily="34" charset="0"/>
                      </a:endParaRPr>
                    </a:p>
                  </a:txBody>
                  <a:tcPr/>
                </a:tc>
              </a:tr>
              <a:tr h="370840">
                <a:tc>
                  <a:txBody>
                    <a:bodyPr/>
                    <a:lstStyle/>
                    <a:p>
                      <a:r>
                        <a:rPr lang="en-US" dirty="0" smtClean="0">
                          <a:latin typeface="Calibri" pitchFamily="34" charset="0"/>
                        </a:rPr>
                        <a:t>United Kingdom</a:t>
                      </a:r>
                      <a:endParaRPr lang="ru-RU" dirty="0">
                        <a:latin typeface="Calibri" pitchFamily="34" charset="0"/>
                      </a:endParaRPr>
                    </a:p>
                  </a:txBody>
                  <a:tcPr/>
                </a:tc>
                <a:tc>
                  <a:txBody>
                    <a:bodyPr/>
                    <a:lstStyle/>
                    <a:p>
                      <a:pPr algn="ctr"/>
                      <a:r>
                        <a:rPr lang="en-US" dirty="0" smtClean="0">
                          <a:latin typeface="Calibri" pitchFamily="34" charset="0"/>
                        </a:rPr>
                        <a:t>90</a:t>
                      </a:r>
                      <a:endParaRPr lang="ru-RU" dirty="0">
                        <a:latin typeface="Calibri" pitchFamily="34" charset="0"/>
                      </a:endParaRPr>
                    </a:p>
                  </a:txBody>
                  <a:tcPr/>
                </a:tc>
              </a:tr>
              <a:tr h="370840">
                <a:tc>
                  <a:txBody>
                    <a:bodyPr/>
                    <a:lstStyle/>
                    <a:p>
                      <a:r>
                        <a:rPr lang="en-US" dirty="0" smtClean="0">
                          <a:latin typeface="Calibri" pitchFamily="34" charset="0"/>
                        </a:rPr>
                        <a:t>….</a:t>
                      </a:r>
                      <a:endParaRPr lang="ru-RU" dirty="0">
                        <a:latin typeface="Calibri" pitchFamily="34" charset="0"/>
                      </a:endParaRPr>
                    </a:p>
                  </a:txBody>
                  <a:tcPr/>
                </a:tc>
                <a:tc>
                  <a:txBody>
                    <a:bodyPr/>
                    <a:lstStyle/>
                    <a:p>
                      <a:pPr algn="ctr"/>
                      <a:r>
                        <a:rPr lang="en-US" dirty="0" smtClean="0">
                          <a:latin typeface="Calibri" pitchFamily="34" charset="0"/>
                        </a:rPr>
                        <a:t>~ 70</a:t>
                      </a:r>
                      <a:endParaRPr lang="ru-RU" dirty="0">
                        <a:latin typeface="Calibri" pitchFamily="34" charset="0"/>
                      </a:endParaRPr>
                    </a:p>
                  </a:txBody>
                  <a:tcPr/>
                </a:tc>
              </a:tr>
            </a:tbl>
          </a:graphicData>
        </a:graphic>
      </p:graphicFrame>
      <p:sp>
        <p:nvSpPr>
          <p:cNvPr id="10" name="Rectangle 2"/>
          <p:cNvSpPr txBox="1">
            <a:spLocks noChangeArrowheads="1"/>
          </p:cNvSpPr>
          <p:nvPr/>
        </p:nvSpPr>
        <p:spPr>
          <a:xfrm>
            <a:off x="0" y="214290"/>
            <a:ext cx="9144000" cy="553998"/>
          </a:xfrm>
          <a:prstGeom prst="rect">
            <a:avLst/>
          </a:prstGeom>
          <a:noFill/>
        </p:spPr>
        <p:txBody>
          <a:bodyPr anchor="ctr">
            <a:spAutoFit/>
          </a:bodyPr>
          <a:lstStyle/>
          <a:p>
            <a:pPr algn="ctr" fontAlgn="auto">
              <a:spcAft>
                <a:spcPts val="0"/>
              </a:spcAft>
              <a:defRPr/>
            </a:pPr>
            <a:r>
              <a:rPr lang="en-US" altLang="ru-RU" sz="3000" b="1" dirty="0" err="1" smtClean="0">
                <a:solidFill>
                  <a:srgbClr val="376092"/>
                </a:solidFill>
                <a:latin typeface="Calibri" pitchFamily="34" charset="0"/>
              </a:rPr>
              <a:t>BaP</a:t>
            </a:r>
            <a:r>
              <a:rPr lang="en-US" altLang="ru-RU" sz="3000" b="1" dirty="0" smtClean="0">
                <a:solidFill>
                  <a:srgbClr val="376092"/>
                </a:solidFill>
                <a:latin typeface="Calibri" pitchFamily="34" charset="0"/>
              </a:rPr>
              <a:t> emissions from different source categories</a:t>
            </a:r>
            <a:endParaRPr lang="ru-RU" altLang="ru-RU" sz="3000" b="1" dirty="0">
              <a:solidFill>
                <a:srgbClr val="376092"/>
              </a:solidFill>
              <a:latin typeface="Calibri" pitchFamily="34" charset="0"/>
            </a:endParaRPr>
          </a:p>
        </p:txBody>
      </p:sp>
      <p:grpSp>
        <p:nvGrpSpPr>
          <p:cNvPr id="37" name="Группа 36"/>
          <p:cNvGrpSpPr/>
          <p:nvPr/>
        </p:nvGrpSpPr>
        <p:grpSpPr>
          <a:xfrm>
            <a:off x="428596" y="4357694"/>
            <a:ext cx="3786214" cy="2221200"/>
            <a:chOff x="5357818" y="707734"/>
            <a:chExt cx="3786214" cy="2221200"/>
          </a:xfrm>
        </p:grpSpPr>
        <p:pic>
          <p:nvPicPr>
            <p:cNvPr id="40978" name="Picture 18"/>
            <p:cNvPicPr>
              <a:picLocks noChangeAspect="1" noChangeArrowheads="1"/>
            </p:cNvPicPr>
            <p:nvPr/>
          </p:nvPicPr>
          <p:blipFill>
            <a:blip r:embed="rId2"/>
            <a:srcRect/>
            <a:stretch>
              <a:fillRect/>
            </a:stretch>
          </p:blipFill>
          <p:spPr bwMode="auto">
            <a:xfrm>
              <a:off x="5594539" y="707734"/>
              <a:ext cx="3549493" cy="2221200"/>
            </a:xfrm>
            <a:prstGeom prst="rect">
              <a:avLst/>
            </a:prstGeom>
            <a:noFill/>
            <a:ln w="9525">
              <a:noFill/>
              <a:miter lim="800000"/>
              <a:headEnd/>
              <a:tailEnd/>
            </a:ln>
            <a:effectLst/>
          </p:spPr>
        </p:pic>
        <p:sp>
          <p:nvSpPr>
            <p:cNvPr id="24" name="TextBox 23"/>
            <p:cNvSpPr txBox="1"/>
            <p:nvPr/>
          </p:nvSpPr>
          <p:spPr>
            <a:xfrm>
              <a:off x="5357818" y="987966"/>
              <a:ext cx="2428892" cy="369332"/>
            </a:xfrm>
            <a:prstGeom prst="rect">
              <a:avLst/>
            </a:prstGeom>
            <a:noFill/>
          </p:spPr>
          <p:txBody>
            <a:bodyPr wrap="square" rtlCol="0">
              <a:spAutoFit/>
            </a:bodyPr>
            <a:lstStyle/>
            <a:p>
              <a:r>
                <a:rPr lang="en-US" b="1" i="1" dirty="0" smtClean="0">
                  <a:solidFill>
                    <a:srgbClr val="993366"/>
                  </a:solidFill>
                  <a:latin typeface="Calibri" pitchFamily="34" charset="0"/>
                </a:rPr>
                <a:t>France</a:t>
              </a:r>
              <a:endParaRPr lang="ru-RU" b="1" i="1" dirty="0">
                <a:solidFill>
                  <a:srgbClr val="993366"/>
                </a:solidFill>
                <a:latin typeface="Calibri" pitchFamily="34" charset="0"/>
              </a:endParaRPr>
            </a:p>
          </p:txBody>
        </p:sp>
        <p:sp>
          <p:nvSpPr>
            <p:cNvPr id="26" name="TextBox 25"/>
            <p:cNvSpPr txBox="1"/>
            <p:nvPr/>
          </p:nvSpPr>
          <p:spPr>
            <a:xfrm>
              <a:off x="6334440" y="2129845"/>
              <a:ext cx="1214446" cy="584775"/>
            </a:xfrm>
            <a:prstGeom prst="rect">
              <a:avLst/>
            </a:prstGeom>
            <a:noFill/>
          </p:spPr>
          <p:txBody>
            <a:bodyPr wrap="square" rtlCol="0">
              <a:spAutoFit/>
            </a:bodyPr>
            <a:lstStyle/>
            <a:p>
              <a:r>
                <a:rPr lang="en-US" sz="1600" dirty="0" smtClean="0">
                  <a:latin typeface="Calibri" pitchFamily="34" charset="0"/>
                </a:rPr>
                <a:t>Residential combustion</a:t>
              </a:r>
              <a:endParaRPr lang="ru-RU" sz="1600" dirty="0">
                <a:latin typeface="Calibri" pitchFamily="34" charset="0"/>
              </a:endParaRPr>
            </a:p>
          </p:txBody>
        </p:sp>
      </p:grpSp>
      <p:grpSp>
        <p:nvGrpSpPr>
          <p:cNvPr id="38" name="Группа 37"/>
          <p:cNvGrpSpPr/>
          <p:nvPr/>
        </p:nvGrpSpPr>
        <p:grpSpPr>
          <a:xfrm>
            <a:off x="2928926" y="4357694"/>
            <a:ext cx="3901258" cy="2221200"/>
            <a:chOff x="5242774" y="2500306"/>
            <a:chExt cx="3901258" cy="2221200"/>
          </a:xfrm>
        </p:grpSpPr>
        <p:pic>
          <p:nvPicPr>
            <p:cNvPr id="40977" name="Picture 17"/>
            <p:cNvPicPr>
              <a:picLocks noChangeAspect="1" noChangeArrowheads="1"/>
            </p:cNvPicPr>
            <p:nvPr/>
          </p:nvPicPr>
          <p:blipFill>
            <a:blip r:embed="rId3"/>
            <a:srcRect/>
            <a:stretch>
              <a:fillRect/>
            </a:stretch>
          </p:blipFill>
          <p:spPr bwMode="auto">
            <a:xfrm>
              <a:off x="5594540" y="2500306"/>
              <a:ext cx="3549492" cy="2221200"/>
            </a:xfrm>
            <a:prstGeom prst="rect">
              <a:avLst/>
            </a:prstGeom>
            <a:noFill/>
            <a:ln w="9525">
              <a:noFill/>
              <a:miter lim="800000"/>
              <a:headEnd/>
              <a:tailEnd/>
            </a:ln>
            <a:effectLst/>
          </p:spPr>
        </p:pic>
        <p:sp>
          <p:nvSpPr>
            <p:cNvPr id="29" name="TextBox 28"/>
            <p:cNvSpPr txBox="1"/>
            <p:nvPr/>
          </p:nvSpPr>
          <p:spPr>
            <a:xfrm>
              <a:off x="5242774" y="2779718"/>
              <a:ext cx="2428892" cy="369332"/>
            </a:xfrm>
            <a:prstGeom prst="rect">
              <a:avLst/>
            </a:prstGeom>
            <a:noFill/>
          </p:spPr>
          <p:txBody>
            <a:bodyPr wrap="square" rtlCol="0">
              <a:spAutoFit/>
            </a:bodyPr>
            <a:lstStyle/>
            <a:p>
              <a:r>
                <a:rPr lang="en-US" b="1" i="1" dirty="0" smtClean="0">
                  <a:solidFill>
                    <a:srgbClr val="993366"/>
                  </a:solidFill>
                  <a:latin typeface="Calibri" pitchFamily="34" charset="0"/>
                </a:rPr>
                <a:t>Norway</a:t>
              </a:r>
              <a:endParaRPr lang="ru-RU" b="1" i="1" dirty="0">
                <a:solidFill>
                  <a:srgbClr val="993366"/>
                </a:solidFill>
                <a:latin typeface="Calibri" pitchFamily="34" charset="0"/>
              </a:endParaRPr>
            </a:p>
          </p:txBody>
        </p:sp>
        <p:sp>
          <p:nvSpPr>
            <p:cNvPr id="30" name="TextBox 29"/>
            <p:cNvSpPr txBox="1"/>
            <p:nvPr/>
          </p:nvSpPr>
          <p:spPr>
            <a:xfrm>
              <a:off x="6242906" y="3929066"/>
              <a:ext cx="1214446" cy="338554"/>
            </a:xfrm>
            <a:prstGeom prst="rect">
              <a:avLst/>
            </a:prstGeom>
            <a:noFill/>
          </p:spPr>
          <p:txBody>
            <a:bodyPr wrap="square" rtlCol="0">
              <a:spAutoFit/>
            </a:bodyPr>
            <a:lstStyle/>
            <a:p>
              <a:r>
                <a:rPr lang="en-US" sz="1600" dirty="0" smtClean="0">
                  <a:latin typeface="Calibri" pitchFamily="34" charset="0"/>
                </a:rPr>
                <a:t>Industry</a:t>
              </a:r>
              <a:endParaRPr lang="ru-RU" sz="1600" dirty="0">
                <a:latin typeface="Calibri" pitchFamily="34" charset="0"/>
              </a:endParaRPr>
            </a:p>
          </p:txBody>
        </p:sp>
      </p:grpSp>
      <p:sp>
        <p:nvSpPr>
          <p:cNvPr id="47" name="Прямоугольник 46"/>
          <p:cNvSpPr/>
          <p:nvPr/>
        </p:nvSpPr>
        <p:spPr>
          <a:xfrm>
            <a:off x="6715140" y="4929198"/>
            <a:ext cx="1106906" cy="338554"/>
          </a:xfrm>
          <a:prstGeom prst="rect">
            <a:avLst/>
          </a:prstGeom>
        </p:spPr>
        <p:txBody>
          <a:bodyPr wrap="none">
            <a:spAutoFit/>
          </a:bodyPr>
          <a:lstStyle/>
          <a:p>
            <a:r>
              <a:rPr lang="en-US" sz="1600" dirty="0" smtClean="0">
                <a:latin typeface="Calibri" pitchFamily="34" charset="0"/>
              </a:rPr>
              <a:t>Agriculture</a:t>
            </a:r>
            <a:endParaRPr lang="ru-RU" sz="160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Группа 57"/>
          <p:cNvGrpSpPr/>
          <p:nvPr/>
        </p:nvGrpSpPr>
        <p:grpSpPr>
          <a:xfrm>
            <a:off x="1285852" y="1285860"/>
            <a:ext cx="1928826" cy="1855801"/>
            <a:chOff x="1285852" y="1357298"/>
            <a:chExt cx="1928826" cy="1855801"/>
          </a:xfrm>
        </p:grpSpPr>
        <p:sp>
          <p:nvSpPr>
            <p:cNvPr id="36873" name="Freeform 9"/>
            <p:cNvSpPr>
              <a:spLocks/>
            </p:cNvSpPr>
            <p:nvPr/>
          </p:nvSpPr>
          <p:spPr bwMode="auto">
            <a:xfrm rot="10800000">
              <a:off x="1356146" y="1357298"/>
              <a:ext cx="1858532" cy="1839217"/>
            </a:xfrm>
            <a:custGeom>
              <a:avLst/>
              <a:gdLst/>
              <a:ahLst/>
              <a:cxnLst>
                <a:cxn ang="0">
                  <a:pos x="1866" y="0"/>
                </a:cxn>
                <a:cxn ang="0">
                  <a:pos x="27" y="1944"/>
                </a:cxn>
                <a:cxn ang="0">
                  <a:pos x="1963" y="3791"/>
                </a:cxn>
                <a:cxn ang="0">
                  <a:pos x="3733" y="2404"/>
                </a:cxn>
                <a:cxn ang="0">
                  <a:pos x="1914" y="1895"/>
                </a:cxn>
                <a:cxn ang="0">
                  <a:pos x="1866" y="0"/>
                </a:cxn>
              </a:cxnLst>
              <a:rect l="0" t="0" r="r" b="b"/>
              <a:pathLst>
                <a:path w="3733" h="3818">
                  <a:moveTo>
                    <a:pt x="1866" y="0"/>
                  </a:moveTo>
                  <a:cubicBezTo>
                    <a:pt x="824" y="27"/>
                    <a:pt x="0" y="897"/>
                    <a:pt x="27" y="1944"/>
                  </a:cubicBezTo>
                  <a:cubicBezTo>
                    <a:pt x="54" y="2991"/>
                    <a:pt x="920" y="3818"/>
                    <a:pt x="1963" y="3791"/>
                  </a:cubicBezTo>
                  <a:cubicBezTo>
                    <a:pt x="2792" y="3770"/>
                    <a:pt x="3511" y="3207"/>
                    <a:pt x="3733" y="2404"/>
                  </a:cubicBezTo>
                  <a:lnTo>
                    <a:pt x="1914" y="1895"/>
                  </a:lnTo>
                  <a:lnTo>
                    <a:pt x="1866" y="0"/>
                  </a:lnTo>
                  <a:close/>
                </a:path>
              </a:pathLst>
            </a:custGeom>
            <a:solidFill>
              <a:srgbClr val="B3A2C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70" name="Freeform 6"/>
            <p:cNvSpPr>
              <a:spLocks/>
            </p:cNvSpPr>
            <p:nvPr/>
          </p:nvSpPr>
          <p:spPr bwMode="auto">
            <a:xfrm rot="10800000">
              <a:off x="1738483" y="2304270"/>
              <a:ext cx="498923" cy="908829"/>
            </a:xfrm>
            <a:custGeom>
              <a:avLst/>
              <a:gdLst/>
              <a:ahLst/>
              <a:cxnLst>
                <a:cxn ang="0">
                  <a:pos x="1001" y="288"/>
                </a:cxn>
                <a:cxn ang="0">
                  <a:pos x="0" y="0"/>
                </a:cxn>
                <a:cxn ang="0">
                  <a:pos x="0" y="1888"/>
                </a:cxn>
                <a:cxn ang="0">
                  <a:pos x="1001" y="288"/>
                </a:cxn>
              </a:cxnLst>
              <a:rect l="0" t="0" r="r" b="b"/>
              <a:pathLst>
                <a:path w="1001" h="1888">
                  <a:moveTo>
                    <a:pt x="1001" y="288"/>
                  </a:moveTo>
                  <a:cubicBezTo>
                    <a:pt x="701" y="100"/>
                    <a:pt x="354" y="0"/>
                    <a:pt x="0" y="0"/>
                  </a:cubicBezTo>
                  <a:lnTo>
                    <a:pt x="0" y="1888"/>
                  </a:lnTo>
                  <a:lnTo>
                    <a:pt x="1001" y="288"/>
                  </a:lnTo>
                  <a:close/>
                </a:path>
              </a:pathLst>
            </a:custGeom>
            <a:solidFill>
              <a:srgbClr val="FAC09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71" name="Freeform 7"/>
            <p:cNvSpPr>
              <a:spLocks/>
            </p:cNvSpPr>
            <p:nvPr/>
          </p:nvSpPr>
          <p:spPr bwMode="auto">
            <a:xfrm rot="10800000">
              <a:off x="1285852" y="2272760"/>
              <a:ext cx="951554" cy="801029"/>
            </a:xfrm>
            <a:custGeom>
              <a:avLst/>
              <a:gdLst/>
              <a:ahLst/>
              <a:cxnLst>
                <a:cxn ang="0">
                  <a:pos x="1887" y="1664"/>
                </a:cxn>
                <a:cxn ang="0">
                  <a:pos x="1001" y="0"/>
                </a:cxn>
                <a:cxn ang="0">
                  <a:pos x="0" y="1600"/>
                </a:cxn>
                <a:cxn ang="0">
                  <a:pos x="1887" y="1664"/>
                </a:cxn>
              </a:cxnLst>
              <a:rect l="0" t="0" r="r" b="b"/>
              <a:pathLst>
                <a:path w="1910" h="1664">
                  <a:moveTo>
                    <a:pt x="1887" y="1664"/>
                  </a:moveTo>
                  <a:cubicBezTo>
                    <a:pt x="1910" y="991"/>
                    <a:pt x="1573" y="357"/>
                    <a:pt x="1001" y="0"/>
                  </a:cubicBezTo>
                  <a:lnTo>
                    <a:pt x="0" y="1600"/>
                  </a:lnTo>
                  <a:lnTo>
                    <a:pt x="1887" y="1664"/>
                  </a:lnTo>
                  <a:close/>
                </a:path>
              </a:pathLst>
            </a:custGeom>
            <a:solidFill>
              <a:srgbClr val="D996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72" name="Freeform 8"/>
            <p:cNvSpPr>
              <a:spLocks/>
            </p:cNvSpPr>
            <p:nvPr/>
          </p:nvSpPr>
          <p:spPr bwMode="auto">
            <a:xfrm rot="10800000">
              <a:off x="1297853" y="2058820"/>
              <a:ext cx="939553" cy="245450"/>
            </a:xfrm>
            <a:custGeom>
              <a:avLst/>
              <a:gdLst/>
              <a:ahLst/>
              <a:cxnLst>
                <a:cxn ang="0">
                  <a:pos x="1819" y="509"/>
                </a:cxn>
                <a:cxn ang="0">
                  <a:pos x="1887" y="64"/>
                </a:cxn>
                <a:cxn ang="0">
                  <a:pos x="0" y="0"/>
                </a:cxn>
                <a:cxn ang="0">
                  <a:pos x="1819" y="509"/>
                </a:cxn>
              </a:cxnLst>
              <a:rect l="0" t="0" r="r" b="b"/>
              <a:pathLst>
                <a:path w="1887" h="509">
                  <a:moveTo>
                    <a:pt x="1819" y="509"/>
                  </a:moveTo>
                  <a:cubicBezTo>
                    <a:pt x="1859" y="364"/>
                    <a:pt x="1882" y="215"/>
                    <a:pt x="1887" y="64"/>
                  </a:cubicBezTo>
                  <a:lnTo>
                    <a:pt x="0" y="0"/>
                  </a:lnTo>
                  <a:lnTo>
                    <a:pt x="1819" y="509"/>
                  </a:lnTo>
                  <a:close/>
                </a:path>
              </a:pathLst>
            </a:custGeom>
            <a:solidFill>
              <a:srgbClr val="95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74" name="Freeform 10"/>
            <p:cNvSpPr>
              <a:spLocks/>
            </p:cNvSpPr>
            <p:nvPr/>
          </p:nvSpPr>
          <p:spPr bwMode="auto">
            <a:xfrm rot="10800000">
              <a:off x="2237406" y="2304270"/>
              <a:ext cx="24003" cy="908829"/>
            </a:xfrm>
            <a:custGeom>
              <a:avLst/>
              <a:gdLst/>
              <a:ahLst/>
              <a:cxnLst>
                <a:cxn ang="0">
                  <a:pos x="14" y="548"/>
                </a:cxn>
                <a:cxn ang="0">
                  <a:pos x="14" y="0"/>
                </a:cxn>
                <a:cxn ang="0">
                  <a:pos x="0" y="0"/>
                </a:cxn>
                <a:cxn ang="0">
                  <a:pos x="14" y="548"/>
                </a:cxn>
              </a:cxnLst>
              <a:rect l="0" t="0" r="r" b="b"/>
              <a:pathLst>
                <a:path w="14" h="548">
                  <a:moveTo>
                    <a:pt x="14" y="548"/>
                  </a:moveTo>
                  <a:lnTo>
                    <a:pt x="14" y="0"/>
                  </a:lnTo>
                  <a:lnTo>
                    <a:pt x="0" y="0"/>
                  </a:lnTo>
                  <a:lnTo>
                    <a:pt x="14" y="548"/>
                  </a:lnTo>
                  <a:close/>
                </a:path>
              </a:pathLst>
            </a:custGeom>
            <a:solidFill>
              <a:srgbClr val="C3D69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67" name="Text Box 2"/>
          <p:cNvSpPr txBox="1">
            <a:spLocks noChangeArrowheads="1"/>
          </p:cNvSpPr>
          <p:nvPr/>
        </p:nvSpPr>
        <p:spPr bwMode="auto">
          <a:xfrm>
            <a:off x="152400" y="85725"/>
            <a:ext cx="8839200" cy="1077218"/>
          </a:xfrm>
          <a:prstGeom prst="rect">
            <a:avLst/>
          </a:prstGeom>
          <a:noFill/>
          <a:ln w="9525">
            <a:noFill/>
            <a:miter lim="800000"/>
            <a:headEnd/>
            <a:tailEnd/>
          </a:ln>
        </p:spPr>
        <p:txBody>
          <a:bodyPr>
            <a:spAutoFit/>
          </a:bodyPr>
          <a:lstStyle/>
          <a:p>
            <a:pPr algn="ctr">
              <a:spcBef>
                <a:spcPct val="50000"/>
              </a:spcBef>
            </a:pPr>
            <a:r>
              <a:rPr lang="en-US" altLang="ru-RU" sz="3200" b="1" dirty="0" smtClean="0">
                <a:solidFill>
                  <a:srgbClr val="376092"/>
                </a:solidFill>
                <a:latin typeface="Calibri" pitchFamily="34" charset="0"/>
              </a:rPr>
              <a:t>Peculiarities of PAH (</a:t>
            </a:r>
            <a:r>
              <a:rPr lang="en-US" altLang="ru-RU" sz="3200" b="1" dirty="0" err="1" smtClean="0">
                <a:solidFill>
                  <a:srgbClr val="376092"/>
                </a:solidFill>
                <a:latin typeface="Calibri" pitchFamily="34" charset="0"/>
              </a:rPr>
              <a:t>BaP</a:t>
            </a:r>
            <a:r>
              <a:rPr lang="en-US" altLang="ru-RU" sz="3200" b="1" dirty="0" smtClean="0">
                <a:solidFill>
                  <a:srgbClr val="376092"/>
                </a:solidFill>
                <a:latin typeface="Calibri" pitchFamily="34" charset="0"/>
              </a:rPr>
              <a:t>) </a:t>
            </a:r>
            <a:r>
              <a:rPr lang="en-US" altLang="ru-RU" sz="3200" b="1" dirty="0">
                <a:solidFill>
                  <a:srgbClr val="376092"/>
                </a:solidFill>
                <a:latin typeface="Calibri" pitchFamily="34" charset="0"/>
              </a:rPr>
              <a:t>emissions in Spain: </a:t>
            </a:r>
            <a:r>
              <a:rPr lang="en-US" altLang="ru-RU" sz="3200" b="1" dirty="0" smtClean="0">
                <a:solidFill>
                  <a:srgbClr val="376092"/>
                </a:solidFill>
                <a:latin typeface="Calibri" pitchFamily="34" charset="0"/>
              </a:rPr>
              <a:t/>
            </a:r>
            <a:br>
              <a:rPr lang="en-US" altLang="ru-RU" sz="3200" b="1" dirty="0" smtClean="0">
                <a:solidFill>
                  <a:srgbClr val="376092"/>
                </a:solidFill>
                <a:latin typeface="Calibri" pitchFamily="34" charset="0"/>
              </a:rPr>
            </a:br>
            <a:r>
              <a:rPr lang="en-US" altLang="ru-RU" sz="3200" b="1" dirty="0" smtClean="0">
                <a:solidFill>
                  <a:srgbClr val="376092"/>
                </a:solidFill>
                <a:latin typeface="Calibri" pitchFamily="34" charset="0"/>
              </a:rPr>
              <a:t>recent inventories - 2017</a:t>
            </a:r>
            <a:endParaRPr lang="ru-RU" altLang="ru-RU" sz="3200" b="1" dirty="0">
              <a:solidFill>
                <a:srgbClr val="376092"/>
              </a:solidFill>
              <a:latin typeface="Calibri" pitchFamily="34" charset="0"/>
            </a:endParaRPr>
          </a:p>
        </p:txBody>
      </p:sp>
      <p:sp>
        <p:nvSpPr>
          <p:cNvPr id="13" name="Text Box 8"/>
          <p:cNvSpPr txBox="1">
            <a:spLocks noChangeArrowheads="1"/>
          </p:cNvSpPr>
          <p:nvPr/>
        </p:nvSpPr>
        <p:spPr bwMode="auto">
          <a:xfrm>
            <a:off x="285720" y="3071810"/>
            <a:ext cx="2571768" cy="646331"/>
          </a:xfrm>
          <a:prstGeom prst="rect">
            <a:avLst/>
          </a:prstGeom>
          <a:noFill/>
          <a:ln w="9525">
            <a:noFill/>
            <a:miter lim="800000"/>
            <a:headEnd/>
            <a:tailEnd/>
          </a:ln>
        </p:spPr>
        <p:txBody>
          <a:bodyPr wrap="square">
            <a:spAutoFit/>
          </a:bodyPr>
          <a:lstStyle/>
          <a:p>
            <a:pPr>
              <a:spcBef>
                <a:spcPct val="50000"/>
              </a:spcBef>
            </a:pPr>
            <a:r>
              <a:rPr lang="en-US" b="1" dirty="0">
                <a:latin typeface="Calibri" pitchFamily="34" charset="0"/>
                <a:cs typeface="Arial" charset="0"/>
              </a:rPr>
              <a:t>Residential </a:t>
            </a:r>
            <a:r>
              <a:rPr lang="en-US" b="1" dirty="0" smtClean="0">
                <a:latin typeface="Calibri" pitchFamily="34" charset="0"/>
                <a:cs typeface="Arial" charset="0"/>
              </a:rPr>
              <a:t/>
            </a:r>
            <a:br>
              <a:rPr lang="en-US" b="1" dirty="0" smtClean="0">
                <a:latin typeface="Calibri" pitchFamily="34" charset="0"/>
                <a:cs typeface="Arial" charset="0"/>
              </a:rPr>
            </a:br>
            <a:r>
              <a:rPr lang="en-US" b="1" dirty="0" smtClean="0">
                <a:latin typeface="Calibri" pitchFamily="34" charset="0"/>
                <a:cs typeface="Arial" charset="0"/>
              </a:rPr>
              <a:t>combustion</a:t>
            </a:r>
            <a:endParaRPr lang="ru-RU" b="1" dirty="0">
              <a:latin typeface="Calibri" pitchFamily="34" charset="0"/>
              <a:cs typeface="Arial" charset="0"/>
            </a:endParaRPr>
          </a:p>
        </p:txBody>
      </p:sp>
      <p:pic>
        <p:nvPicPr>
          <p:cNvPr id="12" name="Picture 7" descr="c_comb"/>
          <p:cNvPicPr>
            <a:picLocks noChangeAspect="1" noChangeArrowheads="1"/>
          </p:cNvPicPr>
          <p:nvPr/>
        </p:nvPicPr>
        <p:blipFill>
          <a:blip r:embed="rId2"/>
          <a:srcRect/>
          <a:stretch>
            <a:fillRect/>
          </a:stretch>
        </p:blipFill>
        <p:spPr bwMode="auto">
          <a:xfrm>
            <a:off x="428596" y="3857628"/>
            <a:ext cx="2786082" cy="2305723"/>
          </a:xfrm>
          <a:prstGeom prst="rect">
            <a:avLst/>
          </a:prstGeom>
          <a:noFill/>
          <a:ln w="9525">
            <a:solidFill>
              <a:schemeClr val="tx1"/>
            </a:solidFill>
            <a:miter lim="800000"/>
            <a:headEnd/>
            <a:tailEnd/>
          </a:ln>
        </p:spPr>
      </p:pic>
      <p:sp>
        <p:nvSpPr>
          <p:cNvPr id="11" name="Text Box 4"/>
          <p:cNvSpPr txBox="1">
            <a:spLocks noChangeArrowheads="1"/>
          </p:cNvSpPr>
          <p:nvPr/>
        </p:nvSpPr>
        <p:spPr bwMode="auto">
          <a:xfrm>
            <a:off x="3357554" y="1714488"/>
            <a:ext cx="1428760" cy="366712"/>
          </a:xfrm>
          <a:prstGeom prst="rect">
            <a:avLst/>
          </a:prstGeom>
          <a:noFill/>
          <a:ln w="9525">
            <a:noFill/>
            <a:miter lim="800000"/>
            <a:headEnd/>
            <a:tailEnd/>
          </a:ln>
        </p:spPr>
        <p:txBody>
          <a:bodyPr wrap="square">
            <a:spAutoFit/>
          </a:bodyPr>
          <a:lstStyle/>
          <a:p>
            <a:pPr>
              <a:spcBef>
                <a:spcPct val="50000"/>
              </a:spcBef>
            </a:pPr>
            <a:r>
              <a:rPr lang="en-US" b="1" dirty="0" smtClean="0">
                <a:latin typeface="Calibri" pitchFamily="34" charset="0"/>
                <a:cs typeface="Arial" charset="0"/>
              </a:rPr>
              <a:t>Agriculture</a:t>
            </a:r>
            <a:endParaRPr lang="ru-RU" b="1" dirty="0">
              <a:latin typeface="Calibri" pitchFamily="34" charset="0"/>
              <a:cs typeface="Arial" charset="0"/>
            </a:endParaRPr>
          </a:p>
        </p:txBody>
      </p:sp>
      <p:pic>
        <p:nvPicPr>
          <p:cNvPr id="10" name="Picture 3" descr="l_agr"/>
          <p:cNvPicPr>
            <a:picLocks noChangeAspect="1" noChangeArrowheads="1"/>
          </p:cNvPicPr>
          <p:nvPr/>
        </p:nvPicPr>
        <p:blipFill>
          <a:blip r:embed="rId3"/>
          <a:srcRect/>
          <a:stretch>
            <a:fillRect/>
          </a:stretch>
        </p:blipFill>
        <p:spPr bwMode="auto">
          <a:xfrm>
            <a:off x="4643438" y="1500174"/>
            <a:ext cx="2500331" cy="2069240"/>
          </a:xfrm>
          <a:prstGeom prst="rect">
            <a:avLst/>
          </a:prstGeom>
          <a:noFill/>
          <a:ln w="9525">
            <a:solidFill>
              <a:schemeClr val="tx1"/>
            </a:solidFill>
            <a:miter lim="800000"/>
            <a:headEnd/>
            <a:tailEnd/>
          </a:ln>
        </p:spPr>
      </p:pic>
      <p:sp>
        <p:nvSpPr>
          <p:cNvPr id="25" name="Стрелка вниз 24"/>
          <p:cNvSpPr/>
          <p:nvPr/>
        </p:nvSpPr>
        <p:spPr>
          <a:xfrm rot="1049664">
            <a:off x="1682574" y="3221678"/>
            <a:ext cx="285752" cy="504575"/>
          </a:xfrm>
          <a:prstGeom prst="downArrow">
            <a:avLst/>
          </a:prstGeom>
          <a:solidFill>
            <a:srgbClr val="FFCC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a:off x="3357554" y="2071678"/>
            <a:ext cx="1138055" cy="285752"/>
          </a:xfrm>
          <a:prstGeom prst="rightArrow">
            <a:avLst/>
          </a:prstGeom>
          <a:solidFill>
            <a:srgbClr val="B3A2C7"/>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7" name="Группа 56"/>
          <p:cNvGrpSpPr/>
          <p:nvPr/>
        </p:nvGrpSpPr>
        <p:grpSpPr>
          <a:xfrm>
            <a:off x="4214810" y="4000504"/>
            <a:ext cx="4570415" cy="2454131"/>
            <a:chOff x="4286248" y="3975100"/>
            <a:chExt cx="4570415" cy="2454131"/>
          </a:xfrm>
        </p:grpSpPr>
        <p:sp>
          <p:nvSpPr>
            <p:cNvPr id="36882" name="Freeform 18"/>
            <p:cNvSpPr>
              <a:spLocks noEditPoints="1"/>
            </p:cNvSpPr>
            <p:nvPr/>
          </p:nvSpPr>
          <p:spPr bwMode="auto">
            <a:xfrm>
              <a:off x="5214942" y="4338638"/>
              <a:ext cx="2239958" cy="1470025"/>
            </a:xfrm>
            <a:custGeom>
              <a:avLst/>
              <a:gdLst/>
              <a:ahLst/>
              <a:cxnLst>
                <a:cxn ang="0">
                  <a:pos x="0" y="0"/>
                </a:cxn>
                <a:cxn ang="0">
                  <a:pos x="144" y="0"/>
                </a:cxn>
                <a:cxn ang="0">
                  <a:pos x="144" y="926"/>
                </a:cxn>
                <a:cxn ang="0">
                  <a:pos x="0" y="926"/>
                </a:cxn>
                <a:cxn ang="0">
                  <a:pos x="0" y="0"/>
                </a:cxn>
                <a:cxn ang="0">
                  <a:pos x="507" y="920"/>
                </a:cxn>
                <a:cxn ang="0">
                  <a:pos x="651" y="920"/>
                </a:cxn>
                <a:cxn ang="0">
                  <a:pos x="651" y="926"/>
                </a:cxn>
                <a:cxn ang="0">
                  <a:pos x="507" y="926"/>
                </a:cxn>
                <a:cxn ang="0">
                  <a:pos x="507" y="920"/>
                </a:cxn>
                <a:cxn ang="0">
                  <a:pos x="1008" y="494"/>
                </a:cxn>
                <a:cxn ang="0">
                  <a:pos x="1152" y="494"/>
                </a:cxn>
                <a:cxn ang="0">
                  <a:pos x="1152" y="926"/>
                </a:cxn>
                <a:cxn ang="0">
                  <a:pos x="1008" y="926"/>
                </a:cxn>
                <a:cxn ang="0">
                  <a:pos x="1008" y="494"/>
                </a:cxn>
              </a:cxnLst>
              <a:rect l="0" t="0" r="r" b="b"/>
              <a:pathLst>
                <a:path w="1152" h="926">
                  <a:moveTo>
                    <a:pt x="0" y="0"/>
                  </a:moveTo>
                  <a:lnTo>
                    <a:pt x="144" y="0"/>
                  </a:lnTo>
                  <a:lnTo>
                    <a:pt x="144" y="926"/>
                  </a:lnTo>
                  <a:lnTo>
                    <a:pt x="0" y="926"/>
                  </a:lnTo>
                  <a:lnTo>
                    <a:pt x="0" y="0"/>
                  </a:lnTo>
                  <a:close/>
                  <a:moveTo>
                    <a:pt x="507" y="920"/>
                  </a:moveTo>
                  <a:lnTo>
                    <a:pt x="651" y="920"/>
                  </a:lnTo>
                  <a:lnTo>
                    <a:pt x="651" y="926"/>
                  </a:lnTo>
                  <a:lnTo>
                    <a:pt x="507" y="926"/>
                  </a:lnTo>
                  <a:lnTo>
                    <a:pt x="507" y="920"/>
                  </a:lnTo>
                  <a:close/>
                  <a:moveTo>
                    <a:pt x="1008" y="494"/>
                  </a:moveTo>
                  <a:lnTo>
                    <a:pt x="1152" y="494"/>
                  </a:lnTo>
                  <a:lnTo>
                    <a:pt x="1152" y="926"/>
                  </a:lnTo>
                  <a:lnTo>
                    <a:pt x="1008" y="926"/>
                  </a:lnTo>
                  <a:lnTo>
                    <a:pt x="1008" y="49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83" name="Freeform 19"/>
            <p:cNvSpPr>
              <a:spLocks noEditPoints="1"/>
            </p:cNvSpPr>
            <p:nvPr/>
          </p:nvSpPr>
          <p:spPr bwMode="auto">
            <a:xfrm>
              <a:off x="5500694" y="4357688"/>
              <a:ext cx="2233625" cy="1450975"/>
            </a:xfrm>
            <a:custGeom>
              <a:avLst/>
              <a:gdLst/>
              <a:ahLst/>
              <a:cxnLst>
                <a:cxn ang="0">
                  <a:pos x="0" y="777"/>
                </a:cxn>
                <a:cxn ang="0">
                  <a:pos x="144" y="777"/>
                </a:cxn>
                <a:cxn ang="0">
                  <a:pos x="144" y="914"/>
                </a:cxn>
                <a:cxn ang="0">
                  <a:pos x="0" y="914"/>
                </a:cxn>
                <a:cxn ang="0">
                  <a:pos x="0" y="777"/>
                </a:cxn>
                <a:cxn ang="0">
                  <a:pos x="507" y="0"/>
                </a:cxn>
                <a:cxn ang="0">
                  <a:pos x="651" y="0"/>
                </a:cxn>
                <a:cxn ang="0">
                  <a:pos x="651" y="914"/>
                </a:cxn>
                <a:cxn ang="0">
                  <a:pos x="507" y="914"/>
                </a:cxn>
                <a:cxn ang="0">
                  <a:pos x="507" y="0"/>
                </a:cxn>
                <a:cxn ang="0">
                  <a:pos x="1008" y="608"/>
                </a:cxn>
                <a:cxn ang="0">
                  <a:pos x="1158" y="608"/>
                </a:cxn>
                <a:cxn ang="0">
                  <a:pos x="1158" y="914"/>
                </a:cxn>
                <a:cxn ang="0">
                  <a:pos x="1008" y="914"/>
                </a:cxn>
                <a:cxn ang="0">
                  <a:pos x="1008" y="608"/>
                </a:cxn>
              </a:cxnLst>
              <a:rect l="0" t="0" r="r" b="b"/>
              <a:pathLst>
                <a:path w="1158" h="914">
                  <a:moveTo>
                    <a:pt x="0" y="777"/>
                  </a:moveTo>
                  <a:lnTo>
                    <a:pt x="144" y="777"/>
                  </a:lnTo>
                  <a:lnTo>
                    <a:pt x="144" y="914"/>
                  </a:lnTo>
                  <a:lnTo>
                    <a:pt x="0" y="914"/>
                  </a:lnTo>
                  <a:lnTo>
                    <a:pt x="0" y="777"/>
                  </a:lnTo>
                  <a:close/>
                  <a:moveTo>
                    <a:pt x="507" y="0"/>
                  </a:moveTo>
                  <a:lnTo>
                    <a:pt x="651" y="0"/>
                  </a:lnTo>
                  <a:lnTo>
                    <a:pt x="651" y="914"/>
                  </a:lnTo>
                  <a:lnTo>
                    <a:pt x="507" y="914"/>
                  </a:lnTo>
                  <a:lnTo>
                    <a:pt x="507" y="0"/>
                  </a:lnTo>
                  <a:close/>
                  <a:moveTo>
                    <a:pt x="1008" y="608"/>
                  </a:moveTo>
                  <a:lnTo>
                    <a:pt x="1158" y="608"/>
                  </a:lnTo>
                  <a:lnTo>
                    <a:pt x="1158" y="914"/>
                  </a:lnTo>
                  <a:lnTo>
                    <a:pt x="1008" y="914"/>
                  </a:lnTo>
                  <a:lnTo>
                    <a:pt x="1008" y="608"/>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84" name="Rectangle 20"/>
            <p:cNvSpPr>
              <a:spLocks noChangeArrowheads="1"/>
            </p:cNvSpPr>
            <p:nvPr/>
          </p:nvSpPr>
          <p:spPr bwMode="auto">
            <a:xfrm>
              <a:off x="5062541" y="4075113"/>
              <a:ext cx="9525" cy="1739900"/>
            </a:xfrm>
            <a:prstGeom prst="rect">
              <a:avLst/>
            </a:pr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sz="1600">
                <a:latin typeface="Calibri" pitchFamily="34" charset="0"/>
              </a:endParaRPr>
            </a:p>
          </p:txBody>
        </p:sp>
        <p:sp>
          <p:nvSpPr>
            <p:cNvPr id="36885" name="Freeform 21"/>
            <p:cNvSpPr>
              <a:spLocks noEditPoints="1"/>
            </p:cNvSpPr>
            <p:nvPr/>
          </p:nvSpPr>
          <p:spPr bwMode="auto">
            <a:xfrm>
              <a:off x="5016504" y="4070350"/>
              <a:ext cx="50800" cy="1749425"/>
            </a:xfrm>
            <a:custGeom>
              <a:avLst/>
              <a:gdLst/>
              <a:ahLst/>
              <a:cxnLst>
                <a:cxn ang="0">
                  <a:pos x="0" y="1095"/>
                </a:cxn>
                <a:cxn ang="0">
                  <a:pos x="32" y="1095"/>
                </a:cxn>
                <a:cxn ang="0">
                  <a:pos x="32" y="1102"/>
                </a:cxn>
                <a:cxn ang="0">
                  <a:pos x="0" y="1102"/>
                </a:cxn>
                <a:cxn ang="0">
                  <a:pos x="0" y="1095"/>
                </a:cxn>
                <a:cxn ang="0">
                  <a:pos x="0" y="820"/>
                </a:cxn>
                <a:cxn ang="0">
                  <a:pos x="32" y="820"/>
                </a:cxn>
                <a:cxn ang="0">
                  <a:pos x="32" y="826"/>
                </a:cxn>
                <a:cxn ang="0">
                  <a:pos x="0" y="826"/>
                </a:cxn>
                <a:cxn ang="0">
                  <a:pos x="0" y="820"/>
                </a:cxn>
                <a:cxn ang="0">
                  <a:pos x="0" y="545"/>
                </a:cxn>
                <a:cxn ang="0">
                  <a:pos x="32" y="545"/>
                </a:cxn>
                <a:cxn ang="0">
                  <a:pos x="32" y="551"/>
                </a:cxn>
                <a:cxn ang="0">
                  <a:pos x="0" y="551"/>
                </a:cxn>
                <a:cxn ang="0">
                  <a:pos x="0" y="545"/>
                </a:cxn>
                <a:cxn ang="0">
                  <a:pos x="0" y="275"/>
                </a:cxn>
                <a:cxn ang="0">
                  <a:pos x="32" y="275"/>
                </a:cxn>
                <a:cxn ang="0">
                  <a:pos x="32" y="282"/>
                </a:cxn>
                <a:cxn ang="0">
                  <a:pos x="0" y="282"/>
                </a:cxn>
                <a:cxn ang="0">
                  <a:pos x="0" y="275"/>
                </a:cxn>
                <a:cxn ang="0">
                  <a:pos x="0" y="0"/>
                </a:cxn>
                <a:cxn ang="0">
                  <a:pos x="32" y="0"/>
                </a:cxn>
                <a:cxn ang="0">
                  <a:pos x="32" y="6"/>
                </a:cxn>
                <a:cxn ang="0">
                  <a:pos x="0" y="6"/>
                </a:cxn>
                <a:cxn ang="0">
                  <a:pos x="0" y="0"/>
                </a:cxn>
              </a:cxnLst>
              <a:rect l="0" t="0" r="r" b="b"/>
              <a:pathLst>
                <a:path w="32" h="1102">
                  <a:moveTo>
                    <a:pt x="0" y="1095"/>
                  </a:moveTo>
                  <a:lnTo>
                    <a:pt x="32" y="1095"/>
                  </a:lnTo>
                  <a:lnTo>
                    <a:pt x="32" y="1102"/>
                  </a:lnTo>
                  <a:lnTo>
                    <a:pt x="0" y="1102"/>
                  </a:lnTo>
                  <a:lnTo>
                    <a:pt x="0" y="1095"/>
                  </a:lnTo>
                  <a:close/>
                  <a:moveTo>
                    <a:pt x="0" y="820"/>
                  </a:moveTo>
                  <a:lnTo>
                    <a:pt x="32" y="820"/>
                  </a:lnTo>
                  <a:lnTo>
                    <a:pt x="32" y="826"/>
                  </a:lnTo>
                  <a:lnTo>
                    <a:pt x="0" y="826"/>
                  </a:lnTo>
                  <a:lnTo>
                    <a:pt x="0" y="820"/>
                  </a:lnTo>
                  <a:close/>
                  <a:moveTo>
                    <a:pt x="0" y="545"/>
                  </a:moveTo>
                  <a:lnTo>
                    <a:pt x="32" y="545"/>
                  </a:lnTo>
                  <a:lnTo>
                    <a:pt x="32" y="551"/>
                  </a:lnTo>
                  <a:lnTo>
                    <a:pt x="0" y="551"/>
                  </a:lnTo>
                  <a:lnTo>
                    <a:pt x="0" y="545"/>
                  </a:lnTo>
                  <a:close/>
                  <a:moveTo>
                    <a:pt x="0" y="275"/>
                  </a:moveTo>
                  <a:lnTo>
                    <a:pt x="32" y="275"/>
                  </a:lnTo>
                  <a:lnTo>
                    <a:pt x="32" y="282"/>
                  </a:lnTo>
                  <a:lnTo>
                    <a:pt x="0" y="282"/>
                  </a:lnTo>
                  <a:lnTo>
                    <a:pt x="0" y="275"/>
                  </a:lnTo>
                  <a:close/>
                  <a:moveTo>
                    <a:pt x="0" y="0"/>
                  </a:moveTo>
                  <a:lnTo>
                    <a:pt x="32" y="0"/>
                  </a:lnTo>
                  <a:lnTo>
                    <a:pt x="32" y="6"/>
                  </a:lnTo>
                  <a:lnTo>
                    <a:pt x="0" y="6"/>
                  </a:lnTo>
                  <a:lnTo>
                    <a:pt x="0" y="0"/>
                  </a:lnTo>
                  <a:close/>
                </a:path>
              </a:pathLst>
            </a:cu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sz="1600">
                <a:latin typeface="Calibri" pitchFamily="34" charset="0"/>
              </a:endParaRPr>
            </a:p>
          </p:txBody>
        </p:sp>
        <p:grpSp>
          <p:nvGrpSpPr>
            <p:cNvPr id="56" name="Группа 55"/>
            <p:cNvGrpSpPr/>
            <p:nvPr/>
          </p:nvGrpSpPr>
          <p:grpSpPr>
            <a:xfrm>
              <a:off x="5072066" y="5808663"/>
              <a:ext cx="2880000" cy="65088"/>
              <a:chOff x="5448300" y="5808663"/>
              <a:chExt cx="2414588" cy="65088"/>
            </a:xfrm>
          </p:grpSpPr>
          <p:sp>
            <p:nvSpPr>
              <p:cNvPr id="36886" name="Rectangle 22"/>
              <p:cNvSpPr>
                <a:spLocks noChangeArrowheads="1"/>
              </p:cNvSpPr>
              <p:nvPr/>
            </p:nvSpPr>
            <p:spPr bwMode="auto">
              <a:xfrm>
                <a:off x="5453063" y="5808663"/>
                <a:ext cx="2405063" cy="11113"/>
              </a:xfrm>
              <a:prstGeom prst="rect">
                <a:avLst/>
              </a:pr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36887" name="Freeform 23"/>
              <p:cNvSpPr>
                <a:spLocks noEditPoints="1"/>
              </p:cNvSpPr>
              <p:nvPr/>
            </p:nvSpPr>
            <p:spPr bwMode="auto">
              <a:xfrm>
                <a:off x="5448300" y="5815013"/>
                <a:ext cx="2414588" cy="58738"/>
              </a:xfrm>
              <a:custGeom>
                <a:avLst/>
                <a:gdLst/>
                <a:ahLst/>
                <a:cxnLst>
                  <a:cxn ang="0">
                    <a:pos x="6" y="0"/>
                  </a:cxn>
                  <a:cxn ang="0">
                    <a:pos x="6" y="37"/>
                  </a:cxn>
                  <a:cxn ang="0">
                    <a:pos x="0" y="37"/>
                  </a:cxn>
                  <a:cxn ang="0">
                    <a:pos x="0" y="0"/>
                  </a:cxn>
                  <a:cxn ang="0">
                    <a:pos x="6" y="0"/>
                  </a:cxn>
                  <a:cxn ang="0">
                    <a:pos x="513" y="0"/>
                  </a:cxn>
                  <a:cxn ang="0">
                    <a:pos x="513" y="37"/>
                  </a:cxn>
                  <a:cxn ang="0">
                    <a:pos x="507" y="37"/>
                  </a:cxn>
                  <a:cxn ang="0">
                    <a:pos x="507" y="0"/>
                  </a:cxn>
                  <a:cxn ang="0">
                    <a:pos x="513" y="0"/>
                  </a:cxn>
                  <a:cxn ang="0">
                    <a:pos x="1020" y="0"/>
                  </a:cxn>
                  <a:cxn ang="0">
                    <a:pos x="1020" y="37"/>
                  </a:cxn>
                  <a:cxn ang="0">
                    <a:pos x="1014" y="37"/>
                  </a:cxn>
                  <a:cxn ang="0">
                    <a:pos x="1014" y="0"/>
                  </a:cxn>
                  <a:cxn ang="0">
                    <a:pos x="1020" y="0"/>
                  </a:cxn>
                  <a:cxn ang="0">
                    <a:pos x="1521" y="0"/>
                  </a:cxn>
                  <a:cxn ang="0">
                    <a:pos x="1521" y="37"/>
                  </a:cxn>
                  <a:cxn ang="0">
                    <a:pos x="1515" y="37"/>
                  </a:cxn>
                  <a:cxn ang="0">
                    <a:pos x="1515" y="0"/>
                  </a:cxn>
                  <a:cxn ang="0">
                    <a:pos x="1521" y="0"/>
                  </a:cxn>
                </a:cxnLst>
                <a:rect l="0" t="0" r="r" b="b"/>
                <a:pathLst>
                  <a:path w="1521" h="37">
                    <a:moveTo>
                      <a:pt x="6" y="0"/>
                    </a:moveTo>
                    <a:lnTo>
                      <a:pt x="6" y="37"/>
                    </a:lnTo>
                    <a:lnTo>
                      <a:pt x="0" y="37"/>
                    </a:lnTo>
                    <a:lnTo>
                      <a:pt x="0" y="0"/>
                    </a:lnTo>
                    <a:lnTo>
                      <a:pt x="6" y="0"/>
                    </a:lnTo>
                    <a:close/>
                    <a:moveTo>
                      <a:pt x="513" y="0"/>
                    </a:moveTo>
                    <a:lnTo>
                      <a:pt x="513" y="37"/>
                    </a:lnTo>
                    <a:lnTo>
                      <a:pt x="507" y="37"/>
                    </a:lnTo>
                    <a:lnTo>
                      <a:pt x="507" y="0"/>
                    </a:lnTo>
                    <a:lnTo>
                      <a:pt x="513" y="0"/>
                    </a:lnTo>
                    <a:close/>
                    <a:moveTo>
                      <a:pt x="1020" y="0"/>
                    </a:moveTo>
                    <a:lnTo>
                      <a:pt x="1020" y="37"/>
                    </a:lnTo>
                    <a:lnTo>
                      <a:pt x="1014" y="37"/>
                    </a:lnTo>
                    <a:lnTo>
                      <a:pt x="1014" y="0"/>
                    </a:lnTo>
                    <a:lnTo>
                      <a:pt x="1020" y="0"/>
                    </a:lnTo>
                    <a:close/>
                    <a:moveTo>
                      <a:pt x="1521" y="0"/>
                    </a:moveTo>
                    <a:lnTo>
                      <a:pt x="1521" y="37"/>
                    </a:lnTo>
                    <a:lnTo>
                      <a:pt x="1515" y="37"/>
                    </a:lnTo>
                    <a:lnTo>
                      <a:pt x="1515" y="0"/>
                    </a:lnTo>
                    <a:lnTo>
                      <a:pt x="1521" y="0"/>
                    </a:lnTo>
                    <a:close/>
                  </a:path>
                </a:pathLst>
              </a:custGeom>
              <a:solidFill>
                <a:srgbClr val="000000"/>
              </a:solidFill>
              <a:ln w="6"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grpSp>
        <p:sp>
          <p:nvSpPr>
            <p:cNvPr id="36888" name="Rectangle 24"/>
            <p:cNvSpPr>
              <a:spLocks noChangeArrowheads="1"/>
            </p:cNvSpPr>
            <p:nvPr/>
          </p:nvSpPr>
          <p:spPr bwMode="auto">
            <a:xfrm>
              <a:off x="4803779" y="5716588"/>
              <a:ext cx="1041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rPr>
                <a:t>0</a:t>
              </a:r>
              <a:endParaRPr kumimoji="0" lang="ru-RU" sz="1600" b="0" i="0" u="none" strike="noStrike" cap="none" normalizeH="0" baseline="0" smtClean="0">
                <a:ln>
                  <a:noFill/>
                </a:ln>
                <a:solidFill>
                  <a:schemeClr val="tx1"/>
                </a:solidFill>
                <a:effectLst/>
                <a:latin typeface="Calibri" pitchFamily="34" charset="0"/>
              </a:endParaRPr>
            </a:p>
          </p:txBody>
        </p:sp>
        <p:sp>
          <p:nvSpPr>
            <p:cNvPr id="36889" name="Rectangle 25"/>
            <p:cNvSpPr>
              <a:spLocks noChangeArrowheads="1"/>
            </p:cNvSpPr>
            <p:nvPr/>
          </p:nvSpPr>
          <p:spPr bwMode="auto">
            <a:xfrm>
              <a:off x="4702179" y="528002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rPr>
                <a:t>20</a:t>
              </a:r>
              <a:endParaRPr kumimoji="0" lang="ru-RU" sz="1600" b="0" i="0" u="none" strike="noStrike" cap="none" normalizeH="0" baseline="0" smtClean="0">
                <a:ln>
                  <a:noFill/>
                </a:ln>
                <a:solidFill>
                  <a:schemeClr val="tx1"/>
                </a:solidFill>
                <a:effectLst/>
                <a:latin typeface="Calibri" pitchFamily="34" charset="0"/>
              </a:endParaRPr>
            </a:p>
          </p:txBody>
        </p:sp>
        <p:sp>
          <p:nvSpPr>
            <p:cNvPr id="36890" name="Rectangle 26"/>
            <p:cNvSpPr>
              <a:spLocks noChangeArrowheads="1"/>
            </p:cNvSpPr>
            <p:nvPr/>
          </p:nvSpPr>
          <p:spPr bwMode="auto">
            <a:xfrm>
              <a:off x="4702179" y="4845050"/>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rPr>
                <a:t>40</a:t>
              </a:r>
              <a:endParaRPr kumimoji="0" lang="ru-RU" sz="1600" b="0" i="0" u="none" strike="noStrike" cap="none" normalizeH="0" baseline="0" smtClean="0">
                <a:ln>
                  <a:noFill/>
                </a:ln>
                <a:solidFill>
                  <a:schemeClr val="tx1"/>
                </a:solidFill>
                <a:effectLst/>
                <a:latin typeface="Calibri" pitchFamily="34" charset="0"/>
              </a:endParaRPr>
            </a:p>
          </p:txBody>
        </p:sp>
        <p:sp>
          <p:nvSpPr>
            <p:cNvPr id="36891" name="Rectangle 27"/>
            <p:cNvSpPr>
              <a:spLocks noChangeArrowheads="1"/>
            </p:cNvSpPr>
            <p:nvPr/>
          </p:nvSpPr>
          <p:spPr bwMode="auto">
            <a:xfrm>
              <a:off x="4702179" y="4410075"/>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rPr>
                <a:t>60</a:t>
              </a:r>
              <a:endParaRPr kumimoji="0" lang="ru-RU" sz="1600" b="0" i="0" u="none" strike="noStrike" cap="none" normalizeH="0" baseline="0" smtClean="0">
                <a:ln>
                  <a:noFill/>
                </a:ln>
                <a:solidFill>
                  <a:schemeClr val="tx1"/>
                </a:solidFill>
                <a:effectLst/>
                <a:latin typeface="Calibri" pitchFamily="34" charset="0"/>
              </a:endParaRPr>
            </a:p>
          </p:txBody>
        </p:sp>
        <p:sp>
          <p:nvSpPr>
            <p:cNvPr id="36892" name="Rectangle 28"/>
            <p:cNvSpPr>
              <a:spLocks noChangeArrowheads="1"/>
            </p:cNvSpPr>
            <p:nvPr/>
          </p:nvSpPr>
          <p:spPr bwMode="auto">
            <a:xfrm>
              <a:off x="4702179" y="3975100"/>
              <a:ext cx="2083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rPr>
                <a:t>80</a:t>
              </a:r>
              <a:endParaRPr kumimoji="0" lang="ru-RU" sz="1600" b="0" i="0" u="none" strike="noStrike" cap="none" normalizeH="0" baseline="0" smtClean="0">
                <a:ln>
                  <a:noFill/>
                </a:ln>
                <a:solidFill>
                  <a:schemeClr val="tx1"/>
                </a:solidFill>
                <a:effectLst/>
                <a:latin typeface="Calibri" pitchFamily="34" charset="0"/>
              </a:endParaRPr>
            </a:p>
          </p:txBody>
        </p:sp>
        <p:sp>
          <p:nvSpPr>
            <p:cNvPr id="36896" name="Rectangle 32"/>
            <p:cNvSpPr>
              <a:spLocks noChangeArrowheads="1"/>
            </p:cNvSpPr>
            <p:nvPr/>
          </p:nvSpPr>
          <p:spPr bwMode="auto">
            <a:xfrm rot="16200000">
              <a:off x="3879566" y="4764376"/>
              <a:ext cx="105958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Calibri" pitchFamily="34" charset="0"/>
                </a:rPr>
                <a:t>E</a:t>
              </a:r>
              <a:r>
                <a:rPr kumimoji="0" lang="en-US" sz="1600" i="0" u="none" strike="noStrike" cap="none" normalizeH="0" baseline="0" dirty="0" smtClean="0">
                  <a:ln>
                    <a:noFill/>
                  </a:ln>
                  <a:solidFill>
                    <a:srgbClr val="000000"/>
                  </a:solidFill>
                  <a:effectLst/>
                  <a:latin typeface="Calibri" pitchFamily="34" charset="0"/>
                </a:rPr>
                <a:t>m</a:t>
              </a:r>
              <a:r>
                <a:rPr kumimoji="0" lang="ru-RU" sz="1600" i="0" u="none" strike="noStrike" cap="none" normalizeH="0" baseline="0" dirty="0" err="1" smtClean="0">
                  <a:ln>
                    <a:noFill/>
                  </a:ln>
                  <a:solidFill>
                    <a:srgbClr val="000000"/>
                  </a:solidFill>
                  <a:effectLst/>
                  <a:latin typeface="Calibri" pitchFamily="34" charset="0"/>
                </a:rPr>
                <a:t>ission</a:t>
              </a:r>
              <a:r>
                <a:rPr kumimoji="0" lang="en-US" sz="1600" i="0" u="none" strike="noStrike" cap="none" normalizeH="0" baseline="0" dirty="0" smtClean="0">
                  <a:ln>
                    <a:noFill/>
                  </a:ln>
                  <a:solidFill>
                    <a:srgbClr val="000000"/>
                  </a:solidFill>
                  <a:effectLst/>
                  <a:latin typeface="Calibri" pitchFamily="34" charset="0"/>
                </a:rPr>
                <a:t>s</a:t>
              </a:r>
              <a:r>
                <a:rPr kumimoji="0" lang="ru-RU" sz="1600" i="0" u="none" strike="noStrike" cap="none" normalizeH="0" baseline="0" dirty="0" smtClean="0">
                  <a:ln>
                    <a:noFill/>
                  </a:ln>
                  <a:solidFill>
                    <a:srgbClr val="000000"/>
                  </a:solidFill>
                  <a:effectLst/>
                  <a:latin typeface="Calibri" pitchFamily="34" charset="0"/>
                </a:rPr>
                <a:t>, %</a:t>
              </a:r>
              <a:endParaRPr kumimoji="0" lang="ru-RU" sz="1600" i="0" u="none" strike="noStrike" cap="none" normalizeH="0" baseline="0" dirty="0" smtClean="0">
                <a:ln>
                  <a:noFill/>
                </a:ln>
                <a:solidFill>
                  <a:schemeClr val="tx1"/>
                </a:solidFill>
                <a:effectLst/>
                <a:latin typeface="Calibri" pitchFamily="34" charset="0"/>
              </a:endParaRPr>
            </a:p>
          </p:txBody>
        </p:sp>
        <p:sp>
          <p:nvSpPr>
            <p:cNvPr id="36897" name="Rectangle 33"/>
            <p:cNvSpPr>
              <a:spLocks noChangeArrowheads="1"/>
            </p:cNvSpPr>
            <p:nvPr/>
          </p:nvSpPr>
          <p:spPr bwMode="auto">
            <a:xfrm>
              <a:off x="7991475" y="4646613"/>
              <a:ext cx="865188" cy="844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1600" b="1">
                <a:latin typeface="Calibri" pitchFamily="34" charset="0"/>
              </a:endParaRPr>
            </a:p>
          </p:txBody>
        </p:sp>
        <p:sp>
          <p:nvSpPr>
            <p:cNvPr id="36898" name="Rectangle 34"/>
            <p:cNvSpPr>
              <a:spLocks noChangeArrowheads="1"/>
            </p:cNvSpPr>
            <p:nvPr/>
          </p:nvSpPr>
          <p:spPr bwMode="auto">
            <a:xfrm>
              <a:off x="8051800" y="4795838"/>
              <a:ext cx="119063" cy="119063"/>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6899" name="Rectangle 35"/>
            <p:cNvSpPr>
              <a:spLocks noChangeArrowheads="1"/>
            </p:cNvSpPr>
            <p:nvPr/>
          </p:nvSpPr>
          <p:spPr bwMode="auto">
            <a:xfrm>
              <a:off x="8212138" y="4743450"/>
              <a:ext cx="54021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000000"/>
                  </a:solidFill>
                  <a:effectLst/>
                  <a:latin typeface="Calibri" pitchFamily="34" charset="0"/>
                </a:rPr>
                <a:t>EMEP</a:t>
              </a:r>
              <a:endParaRPr kumimoji="0" lang="ru-RU" i="0" u="none" strike="noStrike" cap="none" normalizeH="0" baseline="0" dirty="0" smtClean="0">
                <a:ln>
                  <a:noFill/>
                </a:ln>
                <a:solidFill>
                  <a:schemeClr val="tx1"/>
                </a:solidFill>
                <a:effectLst/>
                <a:latin typeface="Calibri" pitchFamily="34" charset="0"/>
              </a:endParaRPr>
            </a:p>
          </p:txBody>
        </p:sp>
        <p:sp>
          <p:nvSpPr>
            <p:cNvPr id="36900" name="Rectangle 36"/>
            <p:cNvSpPr>
              <a:spLocks noChangeArrowheads="1"/>
            </p:cNvSpPr>
            <p:nvPr/>
          </p:nvSpPr>
          <p:spPr bwMode="auto">
            <a:xfrm>
              <a:off x="8051800" y="5222875"/>
              <a:ext cx="119063" cy="119063"/>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6901" name="Rectangle 37"/>
            <p:cNvSpPr>
              <a:spLocks noChangeArrowheads="1"/>
            </p:cNvSpPr>
            <p:nvPr/>
          </p:nvSpPr>
          <p:spPr bwMode="auto">
            <a:xfrm>
              <a:off x="8212138" y="5112266"/>
              <a:ext cx="51296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err="1" smtClean="0">
                  <a:ln>
                    <a:noFill/>
                  </a:ln>
                  <a:solidFill>
                    <a:srgbClr val="000000"/>
                  </a:solidFill>
                  <a:effectLst/>
                  <a:latin typeface="Calibri" pitchFamily="34" charset="0"/>
                </a:rPr>
                <a:t>Spain</a:t>
              </a:r>
              <a:endParaRPr kumimoji="0" lang="ru-RU" sz="2000" i="0" u="none" strike="noStrike" cap="none" normalizeH="0" baseline="0" dirty="0" smtClean="0">
                <a:ln>
                  <a:noFill/>
                </a:ln>
                <a:solidFill>
                  <a:schemeClr val="tx1"/>
                </a:solidFill>
                <a:effectLst/>
                <a:latin typeface="Calibri" pitchFamily="34" charset="0"/>
              </a:endParaRPr>
            </a:p>
          </p:txBody>
        </p:sp>
        <p:sp>
          <p:nvSpPr>
            <p:cNvPr id="53" name="Rectangle 37"/>
            <p:cNvSpPr>
              <a:spLocks noChangeArrowheads="1"/>
            </p:cNvSpPr>
            <p:nvPr/>
          </p:nvSpPr>
          <p:spPr bwMode="auto">
            <a:xfrm>
              <a:off x="7358082" y="5929330"/>
              <a:ext cx="516167" cy="261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dirty="0" smtClean="0">
                  <a:ln>
                    <a:noFill/>
                  </a:ln>
                  <a:solidFill>
                    <a:srgbClr val="000000"/>
                  </a:solidFill>
                  <a:effectLst/>
                  <a:latin typeface="Calibri" pitchFamily="34" charset="0"/>
                </a:rPr>
                <a:t>Other</a:t>
              </a:r>
              <a:endParaRPr kumimoji="0" lang="ru-RU" sz="1700" i="0" u="none" strike="noStrike" cap="none" normalizeH="0" baseline="0" dirty="0" smtClean="0">
                <a:ln>
                  <a:noFill/>
                </a:ln>
                <a:solidFill>
                  <a:schemeClr val="tx1"/>
                </a:solidFill>
                <a:effectLst/>
                <a:latin typeface="Calibri" pitchFamily="34" charset="0"/>
              </a:endParaRPr>
            </a:p>
          </p:txBody>
        </p:sp>
        <p:sp>
          <p:nvSpPr>
            <p:cNvPr id="54" name="Rectangle 37"/>
            <p:cNvSpPr>
              <a:spLocks noChangeArrowheads="1"/>
            </p:cNvSpPr>
            <p:nvPr/>
          </p:nvSpPr>
          <p:spPr bwMode="auto">
            <a:xfrm>
              <a:off x="6124642" y="5929330"/>
              <a:ext cx="979755" cy="2616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dirty="0" smtClean="0">
                  <a:ln>
                    <a:noFill/>
                  </a:ln>
                  <a:solidFill>
                    <a:srgbClr val="000000"/>
                  </a:solidFill>
                  <a:effectLst/>
                  <a:latin typeface="Calibri" pitchFamily="34" charset="0"/>
                </a:rPr>
                <a:t>Agriculture</a:t>
              </a:r>
              <a:endParaRPr kumimoji="0" lang="ru-RU" sz="1700" i="0" u="none" strike="noStrike" cap="none" normalizeH="0" baseline="0" dirty="0" smtClean="0">
                <a:ln>
                  <a:noFill/>
                </a:ln>
                <a:solidFill>
                  <a:schemeClr val="tx1"/>
                </a:solidFill>
                <a:effectLst/>
                <a:latin typeface="Calibri" pitchFamily="34" charset="0"/>
              </a:endParaRPr>
            </a:p>
          </p:txBody>
        </p:sp>
        <p:sp>
          <p:nvSpPr>
            <p:cNvPr id="55" name="Rectangle 37"/>
            <p:cNvSpPr>
              <a:spLocks noChangeArrowheads="1"/>
            </p:cNvSpPr>
            <p:nvPr/>
          </p:nvSpPr>
          <p:spPr bwMode="auto">
            <a:xfrm>
              <a:off x="4919142" y="5906011"/>
              <a:ext cx="1044132" cy="5232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dirty="0" smtClean="0">
                  <a:ln>
                    <a:noFill/>
                  </a:ln>
                  <a:solidFill>
                    <a:srgbClr val="000000"/>
                  </a:solidFill>
                  <a:effectLst/>
                  <a:latin typeface="Calibri" pitchFamily="34" charset="0"/>
                </a:rPr>
                <a:t>Residential</a:t>
              </a:r>
              <a:br>
                <a:rPr kumimoji="0" lang="en-US" sz="1700" i="0" u="none" strike="noStrike" cap="none" normalizeH="0" baseline="0" dirty="0" smtClean="0">
                  <a:ln>
                    <a:noFill/>
                  </a:ln>
                  <a:solidFill>
                    <a:srgbClr val="000000"/>
                  </a:solidFill>
                  <a:effectLst/>
                  <a:latin typeface="Calibri" pitchFamily="34" charset="0"/>
                </a:rPr>
              </a:br>
              <a:r>
                <a:rPr kumimoji="0" lang="en-US" sz="1700" i="0" u="none" strike="noStrike" cap="none" normalizeH="0" baseline="0" dirty="0" smtClean="0">
                  <a:ln>
                    <a:noFill/>
                  </a:ln>
                  <a:solidFill>
                    <a:srgbClr val="000000"/>
                  </a:solidFill>
                  <a:effectLst/>
                  <a:latin typeface="Calibri" pitchFamily="34" charset="0"/>
                </a:rPr>
                <a:t>combustion</a:t>
              </a:r>
              <a:endParaRPr kumimoji="0" lang="ru-RU" sz="1700" i="0" u="none" strike="noStrike" cap="none" normalizeH="0" baseline="0" dirty="0" smtClean="0">
                <a:ln>
                  <a:noFill/>
                </a:ln>
                <a:solidFill>
                  <a:schemeClr val="tx1"/>
                </a:solidFill>
                <a:effectLst/>
                <a:latin typeface="Calibri"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 map"/>
          <p:cNvPicPr>
            <a:picLocks noChangeAspect="1" noChangeArrowheads="1"/>
          </p:cNvPicPr>
          <p:nvPr/>
        </p:nvPicPr>
        <p:blipFill>
          <a:blip r:embed="rId2"/>
          <a:srcRect/>
          <a:stretch>
            <a:fillRect/>
          </a:stretch>
        </p:blipFill>
        <p:spPr bwMode="auto">
          <a:xfrm>
            <a:off x="785818" y="1928802"/>
            <a:ext cx="3500437" cy="3500437"/>
          </a:xfrm>
          <a:prstGeom prst="rect">
            <a:avLst/>
          </a:prstGeom>
          <a:solidFill>
            <a:srgbClr val="FFCC99"/>
          </a:solidFill>
          <a:ln w="9525">
            <a:solidFill>
              <a:schemeClr val="accent1"/>
            </a:solidFill>
            <a:miter lim="800000"/>
            <a:headEnd/>
            <a:tailEnd/>
          </a:ln>
        </p:spPr>
      </p:pic>
      <p:sp>
        <p:nvSpPr>
          <p:cNvPr id="27652" name="Прямоугольник 5"/>
          <p:cNvSpPr>
            <a:spLocks noChangeArrowheads="1"/>
          </p:cNvSpPr>
          <p:nvPr/>
        </p:nvSpPr>
        <p:spPr bwMode="auto">
          <a:xfrm>
            <a:off x="357190" y="5640189"/>
            <a:ext cx="4572000" cy="400110"/>
          </a:xfrm>
          <a:prstGeom prst="rect">
            <a:avLst/>
          </a:prstGeom>
          <a:solidFill>
            <a:schemeClr val="bg1"/>
          </a:solidFill>
          <a:ln w="9525">
            <a:solidFill>
              <a:schemeClr val="bg1"/>
            </a:solidFill>
            <a:miter lim="800000"/>
            <a:headEnd/>
            <a:tailEnd/>
          </a:ln>
        </p:spPr>
        <p:txBody>
          <a:bodyPr>
            <a:spAutoFit/>
          </a:bodyPr>
          <a:lstStyle/>
          <a:p>
            <a:pPr algn="ctr"/>
            <a:r>
              <a:rPr lang="en-GB" sz="2000" dirty="0" err="1" smtClean="0">
                <a:latin typeface="Calibri" pitchFamily="34" charset="0"/>
              </a:rPr>
              <a:t>BaP</a:t>
            </a:r>
            <a:r>
              <a:rPr lang="en-GB" sz="2000" dirty="0" smtClean="0">
                <a:latin typeface="Calibri" pitchFamily="34" charset="0"/>
              </a:rPr>
              <a:t> </a:t>
            </a:r>
            <a:r>
              <a:rPr lang="en-GB" sz="2000" dirty="0">
                <a:solidFill>
                  <a:srgbClr val="10253F"/>
                </a:solidFill>
                <a:latin typeface="Calibri" pitchFamily="34" charset="0"/>
              </a:rPr>
              <a:t>air </a:t>
            </a:r>
            <a:r>
              <a:rPr lang="en-GB" sz="2000" dirty="0" smtClean="0">
                <a:solidFill>
                  <a:srgbClr val="10253F"/>
                </a:solidFill>
                <a:latin typeface="Calibri" pitchFamily="34" charset="0"/>
              </a:rPr>
              <a:t>concentrations</a:t>
            </a:r>
            <a:endParaRPr lang="ru-RU" sz="2000" dirty="0">
              <a:solidFill>
                <a:srgbClr val="10253F"/>
              </a:solidFill>
              <a:latin typeface="Calibri" pitchFamily="34" charset="0"/>
            </a:endParaRPr>
          </a:p>
        </p:txBody>
      </p:sp>
      <p:sp>
        <p:nvSpPr>
          <p:cNvPr id="27653" name="Прямоугольник 6"/>
          <p:cNvSpPr>
            <a:spLocks noChangeArrowheads="1"/>
          </p:cNvSpPr>
          <p:nvPr/>
        </p:nvSpPr>
        <p:spPr bwMode="auto">
          <a:xfrm>
            <a:off x="2643192" y="3881212"/>
            <a:ext cx="947737" cy="369887"/>
          </a:xfrm>
          <a:prstGeom prst="rect">
            <a:avLst/>
          </a:prstGeom>
          <a:noFill/>
          <a:ln w="9525">
            <a:noFill/>
            <a:miter lim="800000"/>
            <a:headEnd/>
            <a:tailEnd/>
          </a:ln>
        </p:spPr>
        <p:txBody>
          <a:bodyPr wrap="none">
            <a:spAutoFit/>
          </a:bodyPr>
          <a:lstStyle/>
          <a:p>
            <a:r>
              <a:rPr lang="en-GB" dirty="0">
                <a:solidFill>
                  <a:srgbClr val="C00000"/>
                </a:solidFill>
                <a:latin typeface="Calibri" pitchFamily="34" charset="0"/>
              </a:rPr>
              <a:t>Ostrava </a:t>
            </a:r>
            <a:endParaRPr lang="ru-RU" dirty="0">
              <a:solidFill>
                <a:srgbClr val="C00000"/>
              </a:solidFill>
              <a:latin typeface="Calibri" pitchFamily="34" charset="0"/>
            </a:endParaRPr>
          </a:p>
        </p:txBody>
      </p:sp>
      <p:sp>
        <p:nvSpPr>
          <p:cNvPr id="27654" name="Прямоугольник 7"/>
          <p:cNvSpPr>
            <a:spLocks noChangeArrowheads="1"/>
          </p:cNvSpPr>
          <p:nvPr/>
        </p:nvSpPr>
        <p:spPr bwMode="auto">
          <a:xfrm>
            <a:off x="1285884" y="2357430"/>
            <a:ext cx="889000" cy="369887"/>
          </a:xfrm>
          <a:prstGeom prst="rect">
            <a:avLst/>
          </a:prstGeom>
          <a:noFill/>
          <a:ln w="9525">
            <a:noFill/>
            <a:miter lim="800000"/>
            <a:headEnd/>
            <a:tailEnd/>
          </a:ln>
        </p:spPr>
        <p:txBody>
          <a:bodyPr wrap="none">
            <a:spAutoFit/>
          </a:bodyPr>
          <a:lstStyle/>
          <a:p>
            <a:r>
              <a:rPr lang="en-GB" dirty="0">
                <a:solidFill>
                  <a:srgbClr val="C00000"/>
                </a:solidFill>
                <a:latin typeface="Calibri" pitchFamily="34" charset="0"/>
              </a:rPr>
              <a:t>Prague </a:t>
            </a:r>
            <a:endParaRPr lang="ru-RU" dirty="0">
              <a:solidFill>
                <a:srgbClr val="C00000"/>
              </a:solidFill>
              <a:latin typeface="Calibri" pitchFamily="34" charset="0"/>
            </a:endParaRPr>
          </a:p>
        </p:txBody>
      </p:sp>
      <p:sp>
        <p:nvSpPr>
          <p:cNvPr id="10" name="Rectangle 2"/>
          <p:cNvSpPr txBox="1">
            <a:spLocks noChangeArrowheads="1"/>
          </p:cNvSpPr>
          <p:nvPr/>
        </p:nvSpPr>
        <p:spPr>
          <a:xfrm>
            <a:off x="0" y="142852"/>
            <a:ext cx="9144000" cy="1077218"/>
          </a:xfrm>
          <a:prstGeom prst="rect">
            <a:avLst/>
          </a:prstGeom>
          <a:noFill/>
        </p:spPr>
        <p:txBody>
          <a:bodyPr anchor="ctr">
            <a:spAutoFit/>
          </a:bodyPr>
          <a:lstStyle/>
          <a:p>
            <a:pPr algn="ctr" fontAlgn="auto">
              <a:spcAft>
                <a:spcPts val="0"/>
              </a:spcAft>
              <a:defRPr/>
            </a:pPr>
            <a:r>
              <a:rPr lang="en-US" altLang="ru-RU" sz="3200" b="1" dirty="0">
                <a:solidFill>
                  <a:srgbClr val="376092"/>
                </a:solidFill>
                <a:latin typeface="Calibri" pitchFamily="34" charset="0"/>
              </a:rPr>
              <a:t>Pollution of cities by </a:t>
            </a:r>
            <a:r>
              <a:rPr lang="en-US" altLang="ru-RU" sz="3200" b="1" dirty="0" err="1" smtClean="0">
                <a:solidFill>
                  <a:srgbClr val="376092"/>
                </a:solidFill>
                <a:latin typeface="Calibri" pitchFamily="34" charset="0"/>
              </a:rPr>
              <a:t>BaP</a:t>
            </a:r>
            <a:r>
              <a:rPr lang="en-US" altLang="ru-RU" sz="3200" b="1" dirty="0" smtClean="0">
                <a:solidFill>
                  <a:srgbClr val="376092"/>
                </a:solidFill>
                <a:latin typeface="Calibri" pitchFamily="34" charset="0"/>
              </a:rPr>
              <a:t> from different source categories – Czech Republic</a:t>
            </a:r>
            <a:endParaRPr lang="ru-RU" altLang="ru-RU" sz="3200" b="1" dirty="0">
              <a:solidFill>
                <a:srgbClr val="376092"/>
              </a:solidFill>
              <a:latin typeface="Calibri" pitchFamily="34" charset="0"/>
            </a:endParaRPr>
          </a:p>
        </p:txBody>
      </p:sp>
      <p:grpSp>
        <p:nvGrpSpPr>
          <p:cNvPr id="2" name="Группа 30"/>
          <p:cNvGrpSpPr/>
          <p:nvPr/>
        </p:nvGrpSpPr>
        <p:grpSpPr>
          <a:xfrm>
            <a:off x="5143504" y="1606555"/>
            <a:ext cx="2928933" cy="2608263"/>
            <a:chOff x="5286380" y="3859214"/>
            <a:chExt cx="2928933" cy="2608263"/>
          </a:xfrm>
        </p:grpSpPr>
        <p:grpSp>
          <p:nvGrpSpPr>
            <p:cNvPr id="3" name="Group 4"/>
            <p:cNvGrpSpPr>
              <a:grpSpLocks noChangeAspect="1"/>
            </p:cNvGrpSpPr>
            <p:nvPr/>
          </p:nvGrpSpPr>
          <p:grpSpPr bwMode="auto">
            <a:xfrm>
              <a:off x="5572125" y="3859214"/>
              <a:ext cx="2643188" cy="2608263"/>
              <a:chOff x="3510" y="2431"/>
              <a:chExt cx="1665" cy="1643"/>
            </a:xfrm>
          </p:grpSpPr>
          <p:sp>
            <p:nvSpPr>
              <p:cNvPr id="2051" name="AutoShape 3"/>
              <p:cNvSpPr>
                <a:spLocks noChangeAspect="1" noChangeArrowheads="1" noTextEdit="1"/>
              </p:cNvSpPr>
              <p:nvPr/>
            </p:nvSpPr>
            <p:spPr bwMode="auto">
              <a:xfrm>
                <a:off x="3510" y="2431"/>
                <a:ext cx="1665" cy="1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53" name="Rectangle 5"/>
              <p:cNvSpPr>
                <a:spLocks noChangeArrowheads="1"/>
              </p:cNvSpPr>
              <p:nvPr/>
            </p:nvSpPr>
            <p:spPr bwMode="auto">
              <a:xfrm>
                <a:off x="3513" y="2434"/>
                <a:ext cx="1659" cy="16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54" name="Freeform 6"/>
              <p:cNvSpPr>
                <a:spLocks/>
              </p:cNvSpPr>
              <p:nvPr/>
            </p:nvSpPr>
            <p:spPr bwMode="auto">
              <a:xfrm>
                <a:off x="4452" y="2684"/>
                <a:ext cx="28" cy="534"/>
              </a:xfrm>
              <a:custGeom>
                <a:avLst/>
                <a:gdLst/>
                <a:ahLst/>
                <a:cxnLst>
                  <a:cxn ang="0">
                    <a:pos x="0" y="534"/>
                  </a:cxn>
                  <a:cxn ang="0">
                    <a:pos x="28" y="1"/>
                  </a:cxn>
                  <a:cxn ang="0">
                    <a:pos x="0" y="0"/>
                  </a:cxn>
                  <a:cxn ang="0">
                    <a:pos x="0" y="534"/>
                  </a:cxn>
                </a:cxnLst>
                <a:rect l="0" t="0" r="r" b="b"/>
                <a:pathLst>
                  <a:path w="28" h="534">
                    <a:moveTo>
                      <a:pt x="0" y="534"/>
                    </a:moveTo>
                    <a:lnTo>
                      <a:pt x="28" y="1"/>
                    </a:lnTo>
                    <a:lnTo>
                      <a:pt x="0" y="0"/>
                    </a:lnTo>
                    <a:lnTo>
                      <a:pt x="0" y="534"/>
                    </a:lnTo>
                    <a:close/>
                  </a:path>
                </a:pathLst>
              </a:custGeom>
              <a:solidFill>
                <a:srgbClr val="9BBB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5" name="Freeform 7"/>
              <p:cNvSpPr>
                <a:spLocks/>
              </p:cNvSpPr>
              <p:nvPr/>
            </p:nvSpPr>
            <p:spPr bwMode="auto">
              <a:xfrm>
                <a:off x="3870" y="2925"/>
                <a:ext cx="1220" cy="1149"/>
              </a:xfrm>
              <a:custGeom>
                <a:avLst/>
                <a:gdLst/>
                <a:ahLst/>
                <a:cxnLst>
                  <a:cxn ang="0">
                    <a:pos x="1038" y="162"/>
                  </a:cxn>
                  <a:cxn ang="0">
                    <a:pos x="376" y="2193"/>
                  </a:cxn>
                  <a:cxn ang="0">
                    <a:pos x="2397" y="2859"/>
                  </a:cxn>
                  <a:cxn ang="0">
                    <a:pos x="3059" y="827"/>
                  </a:cxn>
                  <a:cxn ang="0">
                    <a:pos x="1794" y="0"/>
                  </a:cxn>
                  <a:cxn ang="0">
                    <a:pos x="1717" y="1510"/>
                  </a:cxn>
                  <a:cxn ang="0">
                    <a:pos x="1038" y="162"/>
                  </a:cxn>
                </a:cxnLst>
                <a:rect l="0" t="0" r="r" b="b"/>
                <a:pathLst>
                  <a:path w="3434" h="3237">
                    <a:moveTo>
                      <a:pt x="1038" y="162"/>
                    </a:moveTo>
                    <a:cubicBezTo>
                      <a:pt x="297" y="539"/>
                      <a:pt x="0" y="1448"/>
                      <a:pt x="376" y="2193"/>
                    </a:cubicBezTo>
                    <a:cubicBezTo>
                      <a:pt x="751" y="2938"/>
                      <a:pt x="1656" y="3237"/>
                      <a:pt x="2397" y="2859"/>
                    </a:cubicBezTo>
                    <a:cubicBezTo>
                      <a:pt x="3138" y="2482"/>
                      <a:pt x="3434" y="1573"/>
                      <a:pt x="3059" y="827"/>
                    </a:cubicBezTo>
                    <a:cubicBezTo>
                      <a:pt x="2816" y="344"/>
                      <a:pt x="2333" y="28"/>
                      <a:pt x="1794" y="0"/>
                    </a:cubicBezTo>
                    <a:lnTo>
                      <a:pt x="1717" y="1510"/>
                    </a:lnTo>
                    <a:lnTo>
                      <a:pt x="1038" y="162"/>
                    </a:lnTo>
                    <a:close/>
                  </a:path>
                </a:pathLst>
              </a:custGeom>
              <a:solidFill>
                <a:srgbClr val="FAC09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6" name="Freeform 8"/>
              <p:cNvSpPr>
                <a:spLocks/>
              </p:cNvSpPr>
              <p:nvPr/>
            </p:nvSpPr>
            <p:spPr bwMode="auto">
              <a:xfrm>
                <a:off x="4177" y="2684"/>
                <a:ext cx="241" cy="537"/>
              </a:xfrm>
              <a:custGeom>
                <a:avLst/>
                <a:gdLst/>
                <a:ahLst/>
                <a:cxnLst>
                  <a:cxn ang="0">
                    <a:pos x="679" y="0"/>
                  </a:cxn>
                  <a:cxn ang="0">
                    <a:pos x="0" y="164"/>
                  </a:cxn>
                  <a:cxn ang="0">
                    <a:pos x="679" y="1512"/>
                  </a:cxn>
                  <a:cxn ang="0">
                    <a:pos x="679" y="0"/>
                  </a:cxn>
                </a:cxnLst>
                <a:rect l="0" t="0" r="r" b="b"/>
                <a:pathLst>
                  <a:path w="679" h="1512">
                    <a:moveTo>
                      <a:pt x="679" y="0"/>
                    </a:moveTo>
                    <a:cubicBezTo>
                      <a:pt x="443" y="0"/>
                      <a:pt x="211" y="56"/>
                      <a:pt x="0" y="164"/>
                    </a:cubicBezTo>
                    <a:lnTo>
                      <a:pt x="679" y="1512"/>
                    </a:lnTo>
                    <a:lnTo>
                      <a:pt x="679" y="0"/>
                    </a:lnTo>
                    <a:close/>
                  </a:path>
                </a:pathLst>
              </a:custGeom>
              <a:solidFill>
                <a:srgbClr val="4F81B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7" name="Rectangle 9"/>
              <p:cNvSpPr>
                <a:spLocks noChangeArrowheads="1"/>
              </p:cNvSpPr>
              <p:nvPr/>
            </p:nvSpPr>
            <p:spPr bwMode="auto">
              <a:xfrm>
                <a:off x="4545" y="2610"/>
                <a:ext cx="405" cy="2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Industry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0.8%</a:t>
                </a:r>
                <a:endParaRPr kumimoji="0" lang="ru-RU" sz="2400" b="0" i="0" u="none" strike="noStrike" cap="none" normalizeH="0" baseline="0" dirty="0" smtClean="0">
                  <a:ln>
                    <a:noFill/>
                  </a:ln>
                  <a:solidFill>
                    <a:schemeClr val="tx1"/>
                  </a:solidFill>
                  <a:effectLst/>
                  <a:latin typeface="Arial" pitchFamily="34" charset="0"/>
                </a:endParaRPr>
              </a:p>
            </p:txBody>
          </p:sp>
          <p:sp>
            <p:nvSpPr>
              <p:cNvPr id="2059" name="Rectangle 11"/>
              <p:cNvSpPr>
                <a:spLocks noChangeArrowheads="1"/>
              </p:cNvSpPr>
              <p:nvPr/>
            </p:nvSpPr>
            <p:spPr bwMode="auto">
              <a:xfrm>
                <a:off x="4185" y="3444"/>
                <a:ext cx="542" cy="4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lgn="ctr"/>
                <a:r>
                  <a:rPr lang="en-US" sz="1400" dirty="0" smtClean="0">
                    <a:solidFill>
                      <a:schemeClr val="tx2">
                        <a:lumMod val="75000"/>
                      </a:schemeClr>
                    </a:solidFill>
                    <a:latin typeface="Calibri" pitchFamily="34" charset="0"/>
                  </a:rPr>
                  <a:t>Residential </a:t>
                </a:r>
                <a:br>
                  <a:rPr lang="en-US" sz="1400" dirty="0" smtClean="0">
                    <a:solidFill>
                      <a:schemeClr val="tx2">
                        <a:lumMod val="75000"/>
                      </a:schemeClr>
                    </a:solidFill>
                    <a:latin typeface="Calibri" pitchFamily="34" charset="0"/>
                  </a:rPr>
                </a:br>
                <a:r>
                  <a:rPr lang="en-US" sz="1400" dirty="0" smtClean="0">
                    <a:solidFill>
                      <a:schemeClr val="tx2">
                        <a:lumMod val="75000"/>
                      </a:schemeClr>
                    </a:solidFill>
                    <a:latin typeface="Calibri" pitchFamily="34" charset="0"/>
                  </a:rPr>
                  <a:t>combustion</a:t>
                </a:r>
                <a:br>
                  <a:rPr lang="en-US" sz="1400" dirty="0" smtClean="0">
                    <a:solidFill>
                      <a:schemeClr val="tx2">
                        <a:lumMod val="75000"/>
                      </a:schemeClr>
                    </a:solidFill>
                    <a:latin typeface="Calibri" pitchFamily="34" charset="0"/>
                  </a:rPr>
                </a:br>
                <a:r>
                  <a:rPr lang="en-US" sz="1400" dirty="0" smtClean="0">
                    <a:solidFill>
                      <a:schemeClr val="tx2">
                        <a:lumMod val="75000"/>
                      </a:schemeClr>
                    </a:solidFill>
                    <a:latin typeface="Calibri" pitchFamily="34" charset="0"/>
                  </a:rPr>
                  <a:t>91.8%</a:t>
                </a:r>
                <a:endParaRPr kumimoji="0" lang="ru-RU" sz="2400" b="0" i="0" u="none" strike="noStrike" cap="none" normalizeH="0" baseline="0" dirty="0" smtClean="0">
                  <a:ln>
                    <a:noFill/>
                  </a:ln>
                  <a:solidFill>
                    <a:schemeClr val="tx1"/>
                  </a:solidFill>
                  <a:effectLst/>
                  <a:latin typeface="Calibri" pitchFamily="34" charset="0"/>
                </a:endParaRPr>
              </a:p>
            </p:txBody>
          </p:sp>
          <p:sp>
            <p:nvSpPr>
              <p:cNvPr id="2061" name="Rectangle 13"/>
              <p:cNvSpPr>
                <a:spLocks noChangeArrowheads="1"/>
              </p:cNvSpPr>
              <p:nvPr/>
            </p:nvSpPr>
            <p:spPr bwMode="auto">
              <a:xfrm>
                <a:off x="3735" y="2634"/>
                <a:ext cx="456" cy="4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Road </a:t>
                </a:r>
                <a:br>
                  <a:rPr kumimoji="0" lang="en-US" sz="1400" b="0" i="0" u="none" strike="noStrike" cap="none" normalizeH="0" baseline="0" dirty="0" smtClean="0">
                    <a:ln>
                      <a:noFill/>
                    </a:ln>
                    <a:solidFill>
                      <a:srgbClr val="000000"/>
                    </a:solidFill>
                    <a:effectLst/>
                    <a:latin typeface="Calibri" pitchFamily="34" charset="0"/>
                  </a:rPr>
                </a:br>
                <a:r>
                  <a:rPr kumimoji="0" lang="en-US" sz="1400" b="0" i="0" u="none" strike="noStrike" cap="none" normalizeH="0" baseline="0" dirty="0" smtClean="0">
                    <a:ln>
                      <a:noFill/>
                    </a:ln>
                    <a:solidFill>
                      <a:srgbClr val="000000"/>
                    </a:solidFill>
                    <a:effectLst/>
                    <a:latin typeface="Calibri" pitchFamily="34" charset="0"/>
                  </a:rPr>
                  <a:t>transport </a:t>
                </a:r>
                <a:br>
                  <a:rPr kumimoji="0" lang="en-US" sz="1400" b="0" i="0" u="none" strike="noStrike" cap="none" normalizeH="0" baseline="0" dirty="0" smtClean="0">
                    <a:ln>
                      <a:noFill/>
                    </a:ln>
                    <a:solidFill>
                      <a:srgbClr val="000000"/>
                    </a:solidFill>
                    <a:effectLst/>
                    <a:latin typeface="Calibri" pitchFamily="34" charset="0"/>
                  </a:rPr>
                </a:br>
                <a:r>
                  <a:rPr kumimoji="0" lang="en-US" sz="1400" b="0" i="0" u="none" strike="noStrike" cap="none" normalizeH="0" baseline="0" dirty="0" smtClean="0">
                    <a:ln>
                      <a:noFill/>
                    </a:ln>
                    <a:solidFill>
                      <a:srgbClr val="000000"/>
                    </a:solidFill>
                    <a:effectLst/>
                    <a:latin typeface="Calibri" pitchFamily="34" charset="0"/>
                  </a:rPr>
                  <a:t> 7.4 %</a:t>
                </a:r>
                <a:endParaRPr kumimoji="0" lang="ru-RU" sz="2400" b="0" i="0" u="none" strike="noStrike" cap="none" normalizeH="0" baseline="0" dirty="0" smtClean="0">
                  <a:ln>
                    <a:noFill/>
                  </a:ln>
                  <a:solidFill>
                    <a:schemeClr val="tx1"/>
                  </a:solidFill>
                  <a:effectLst/>
                  <a:latin typeface="Arial" pitchFamily="34" charset="0"/>
                </a:endParaRPr>
              </a:p>
            </p:txBody>
          </p:sp>
        </p:grpSp>
        <p:sp>
          <p:nvSpPr>
            <p:cNvPr id="30" name="TextBox 29"/>
            <p:cNvSpPr txBox="1"/>
            <p:nvPr/>
          </p:nvSpPr>
          <p:spPr>
            <a:xfrm>
              <a:off x="5286380" y="4038585"/>
              <a:ext cx="857256" cy="369332"/>
            </a:xfrm>
            <a:prstGeom prst="rect">
              <a:avLst/>
            </a:prstGeom>
            <a:noFill/>
          </p:spPr>
          <p:txBody>
            <a:bodyPr wrap="square" rtlCol="0">
              <a:spAutoFit/>
            </a:bodyPr>
            <a:lstStyle/>
            <a:p>
              <a:endParaRPr lang="ru-RU" dirty="0">
                <a:solidFill>
                  <a:srgbClr val="C00000"/>
                </a:solidFill>
                <a:latin typeface="Calibri" pitchFamily="34" charset="0"/>
              </a:endParaRPr>
            </a:p>
          </p:txBody>
        </p:sp>
      </p:grpSp>
      <p:grpSp>
        <p:nvGrpSpPr>
          <p:cNvPr id="4" name="Group 32"/>
          <p:cNvGrpSpPr>
            <a:grpSpLocks noChangeAspect="1"/>
          </p:cNvGrpSpPr>
          <p:nvPr/>
        </p:nvGrpSpPr>
        <p:grpSpPr bwMode="auto">
          <a:xfrm>
            <a:off x="5357818" y="3786190"/>
            <a:ext cx="3148015" cy="2757493"/>
            <a:chOff x="3420" y="2340"/>
            <a:chExt cx="1983" cy="1737"/>
          </a:xfrm>
        </p:grpSpPr>
        <p:sp>
          <p:nvSpPr>
            <p:cNvPr id="2079" name="AutoShape 31"/>
            <p:cNvSpPr>
              <a:spLocks noChangeAspect="1" noChangeArrowheads="1" noTextEdit="1"/>
            </p:cNvSpPr>
            <p:nvPr/>
          </p:nvSpPr>
          <p:spPr bwMode="auto">
            <a:xfrm>
              <a:off x="3645" y="2340"/>
              <a:ext cx="1758" cy="1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2082" name="Freeform 34"/>
            <p:cNvSpPr>
              <a:spLocks/>
            </p:cNvSpPr>
            <p:nvPr/>
          </p:nvSpPr>
          <p:spPr bwMode="auto">
            <a:xfrm>
              <a:off x="3894" y="2889"/>
              <a:ext cx="1248" cy="1188"/>
            </a:xfrm>
            <a:custGeom>
              <a:avLst/>
              <a:gdLst/>
              <a:ahLst/>
              <a:cxnLst>
                <a:cxn ang="0">
                  <a:pos x="1290" y="48"/>
                </a:cxn>
                <a:cxn ang="0">
                  <a:pos x="207" y="1878"/>
                </a:cxn>
                <a:cxn ang="0">
                  <a:pos x="2037" y="2961"/>
                </a:cxn>
                <a:cxn ang="0">
                  <a:pos x="3120" y="1131"/>
                </a:cxn>
                <a:cxn ang="0">
                  <a:pos x="1663" y="0"/>
                </a:cxn>
                <a:cxn ang="0">
                  <a:pos x="1663" y="1504"/>
                </a:cxn>
                <a:cxn ang="0">
                  <a:pos x="1290" y="48"/>
                </a:cxn>
              </a:cxnLst>
              <a:rect l="0" t="0" r="r" b="b"/>
              <a:pathLst>
                <a:path w="3327" h="3168">
                  <a:moveTo>
                    <a:pt x="1290" y="48"/>
                  </a:moveTo>
                  <a:cubicBezTo>
                    <a:pt x="486" y="254"/>
                    <a:pt x="0" y="1073"/>
                    <a:pt x="207" y="1878"/>
                  </a:cubicBezTo>
                  <a:cubicBezTo>
                    <a:pt x="413" y="2682"/>
                    <a:pt x="1232" y="3168"/>
                    <a:pt x="2037" y="2961"/>
                  </a:cubicBezTo>
                  <a:cubicBezTo>
                    <a:pt x="2841" y="2755"/>
                    <a:pt x="3327" y="1936"/>
                    <a:pt x="3120" y="1131"/>
                  </a:cubicBezTo>
                  <a:cubicBezTo>
                    <a:pt x="2950" y="466"/>
                    <a:pt x="2350" y="0"/>
                    <a:pt x="1663" y="0"/>
                  </a:cubicBezTo>
                  <a:lnTo>
                    <a:pt x="1663" y="1504"/>
                  </a:lnTo>
                  <a:lnTo>
                    <a:pt x="1290" y="48"/>
                  </a:lnTo>
                  <a:close/>
                </a:path>
              </a:pathLst>
            </a:custGeom>
            <a:solidFill>
              <a:srgbClr val="D996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83" name="Freeform 35"/>
            <p:cNvSpPr>
              <a:spLocks/>
            </p:cNvSpPr>
            <p:nvPr/>
          </p:nvSpPr>
          <p:spPr bwMode="auto">
            <a:xfrm>
              <a:off x="4342" y="2607"/>
              <a:ext cx="140" cy="564"/>
            </a:xfrm>
            <a:custGeom>
              <a:avLst/>
              <a:gdLst/>
              <a:ahLst/>
              <a:cxnLst>
                <a:cxn ang="0">
                  <a:pos x="345" y="0"/>
                </a:cxn>
                <a:cxn ang="0">
                  <a:pos x="0" y="47"/>
                </a:cxn>
                <a:cxn ang="0">
                  <a:pos x="373" y="1503"/>
                </a:cxn>
                <a:cxn ang="0">
                  <a:pos x="345" y="0"/>
                </a:cxn>
              </a:cxnLst>
              <a:rect l="0" t="0" r="r" b="b"/>
              <a:pathLst>
                <a:path w="373" h="1503">
                  <a:moveTo>
                    <a:pt x="345" y="0"/>
                  </a:moveTo>
                  <a:cubicBezTo>
                    <a:pt x="229" y="2"/>
                    <a:pt x="113" y="18"/>
                    <a:pt x="0" y="47"/>
                  </a:cubicBezTo>
                  <a:lnTo>
                    <a:pt x="373" y="1503"/>
                  </a:lnTo>
                  <a:lnTo>
                    <a:pt x="345" y="0"/>
                  </a:lnTo>
                  <a:close/>
                </a:path>
              </a:pathLst>
            </a:custGeom>
            <a:solidFill>
              <a:srgbClr val="FAC09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84" name="Freeform 36"/>
            <p:cNvSpPr>
              <a:spLocks/>
            </p:cNvSpPr>
            <p:nvPr/>
          </p:nvSpPr>
          <p:spPr bwMode="auto">
            <a:xfrm>
              <a:off x="4490" y="2607"/>
              <a:ext cx="10" cy="564"/>
            </a:xfrm>
            <a:custGeom>
              <a:avLst/>
              <a:gdLst/>
              <a:ahLst/>
              <a:cxnLst>
                <a:cxn ang="0">
                  <a:pos x="10" y="564"/>
                </a:cxn>
                <a:cxn ang="0">
                  <a:pos x="10" y="0"/>
                </a:cxn>
                <a:cxn ang="0">
                  <a:pos x="0" y="0"/>
                </a:cxn>
                <a:cxn ang="0">
                  <a:pos x="10" y="564"/>
                </a:cxn>
              </a:cxnLst>
              <a:rect l="0" t="0" r="r" b="b"/>
              <a:pathLst>
                <a:path w="10" h="564">
                  <a:moveTo>
                    <a:pt x="10" y="564"/>
                  </a:moveTo>
                  <a:lnTo>
                    <a:pt x="10" y="0"/>
                  </a:lnTo>
                  <a:lnTo>
                    <a:pt x="0" y="0"/>
                  </a:lnTo>
                  <a:lnTo>
                    <a:pt x="10" y="564"/>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85" name="Rectangle 37"/>
            <p:cNvSpPr>
              <a:spLocks noChangeArrowheads="1"/>
            </p:cNvSpPr>
            <p:nvPr/>
          </p:nvSpPr>
          <p:spPr bwMode="auto">
            <a:xfrm>
              <a:off x="4442" y="356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086" name="Rectangle 38"/>
            <p:cNvSpPr>
              <a:spLocks noChangeArrowheads="1"/>
            </p:cNvSpPr>
            <p:nvPr/>
          </p:nvSpPr>
          <p:spPr bwMode="auto">
            <a:xfrm>
              <a:off x="4275" y="3510"/>
              <a:ext cx="380" cy="2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Industry</a:t>
              </a:r>
              <a:br>
                <a:rPr kumimoji="0" lang="en-US" sz="1400" b="0" i="0" u="none" strike="noStrike" cap="none" normalizeH="0" baseline="0" dirty="0" smtClean="0">
                  <a:ln>
                    <a:noFill/>
                  </a:ln>
                  <a:solidFill>
                    <a:srgbClr val="000000"/>
                  </a:solidFill>
                  <a:effectLst/>
                  <a:latin typeface="Calibri" pitchFamily="34" charset="0"/>
                </a:rPr>
              </a:br>
              <a:r>
                <a:rPr kumimoji="0" lang="ru-RU" sz="1400" b="0" i="0" u="none" strike="noStrike" cap="none" normalizeH="0" baseline="0" dirty="0" smtClean="0">
                  <a:ln>
                    <a:noFill/>
                  </a:ln>
                  <a:solidFill>
                    <a:srgbClr val="000000"/>
                  </a:solidFill>
                  <a:effectLst/>
                  <a:latin typeface="Calibri" pitchFamily="34" charset="0"/>
                </a:rPr>
                <a:t>96.0</a:t>
              </a:r>
              <a:r>
                <a:rPr kumimoji="0" lang="en-US" sz="1400" b="0" i="0" u="none" strike="noStrike" cap="none" normalizeH="0" baseline="0" dirty="0" smtClean="0">
                  <a:ln>
                    <a:noFill/>
                  </a:ln>
                  <a:solidFill>
                    <a:srgbClr val="000000"/>
                  </a:solidFill>
                  <a:effectLst/>
                  <a:latin typeface="Calibri" pitchFamily="34" charset="0"/>
                </a:rPr>
                <a:t> </a:t>
              </a:r>
              <a:r>
                <a:rPr kumimoji="0" lang="ru-RU" sz="1400" b="0" i="0" u="none" strike="noStrike" cap="none" normalizeH="0" baseline="0" dirty="0" smtClean="0">
                  <a:ln>
                    <a:noFill/>
                  </a:ln>
                  <a:solidFill>
                    <a:srgbClr val="000000"/>
                  </a:solidFill>
                  <a:effectLst/>
                  <a:latin typeface="Calibri" pitchFamily="34" charset="0"/>
                </a:rPr>
                <a:t>%</a:t>
              </a:r>
              <a:endParaRPr kumimoji="0" lang="ru-RU" sz="2000" b="0" i="0" u="none" strike="noStrike" cap="none" normalizeH="0" baseline="0" dirty="0" smtClean="0">
                <a:ln>
                  <a:noFill/>
                </a:ln>
                <a:solidFill>
                  <a:schemeClr val="tx1"/>
                </a:solidFill>
                <a:effectLst/>
                <a:latin typeface="Arial" pitchFamily="34" charset="0"/>
              </a:endParaRPr>
            </a:p>
          </p:txBody>
        </p:sp>
        <p:sp>
          <p:nvSpPr>
            <p:cNvPr id="2087" name="Rectangle 39"/>
            <p:cNvSpPr>
              <a:spLocks noChangeArrowheads="1"/>
            </p:cNvSpPr>
            <p:nvPr/>
          </p:nvSpPr>
          <p:spPr bwMode="auto">
            <a:xfrm>
              <a:off x="4073" y="267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088" name="Rectangle 40"/>
            <p:cNvSpPr>
              <a:spLocks noChangeArrowheads="1"/>
            </p:cNvSpPr>
            <p:nvPr/>
          </p:nvSpPr>
          <p:spPr bwMode="auto">
            <a:xfrm>
              <a:off x="3782" y="2565"/>
              <a:ext cx="654" cy="4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en-US" sz="1400" dirty="0" smtClean="0">
                  <a:solidFill>
                    <a:schemeClr val="tx2">
                      <a:lumMod val="75000"/>
                    </a:schemeClr>
                  </a:solidFill>
                  <a:latin typeface="Calibri" pitchFamily="34" charset="0"/>
                </a:rPr>
                <a:t>Residential </a:t>
              </a:r>
              <a:br>
                <a:rPr lang="en-US" sz="1400" dirty="0" smtClean="0">
                  <a:solidFill>
                    <a:schemeClr val="tx2">
                      <a:lumMod val="75000"/>
                    </a:schemeClr>
                  </a:solidFill>
                  <a:latin typeface="Calibri" pitchFamily="34" charset="0"/>
                </a:rPr>
              </a:br>
              <a:r>
                <a:rPr lang="en-US" sz="1400" dirty="0" smtClean="0">
                  <a:solidFill>
                    <a:schemeClr val="tx2">
                      <a:lumMod val="75000"/>
                    </a:schemeClr>
                  </a:solidFill>
                  <a:latin typeface="Calibri" pitchFamily="34" charset="0"/>
                </a:rPr>
                <a:t>combustion</a:t>
              </a:r>
            </a:p>
            <a:p>
              <a:pPr lvl="0" algn="ctr"/>
              <a:r>
                <a:rPr kumimoji="0" lang="ru-RU" sz="1400" b="0" i="0" u="none" strike="noStrike" cap="none" normalizeH="0" baseline="0" dirty="0" smtClean="0">
                  <a:ln>
                    <a:noFill/>
                  </a:ln>
                  <a:solidFill>
                    <a:srgbClr val="000000"/>
                  </a:solidFill>
                  <a:effectLst/>
                  <a:latin typeface="Calibri" pitchFamily="34" charset="0"/>
                </a:rPr>
                <a:t>3.7%</a:t>
              </a:r>
              <a:endParaRPr kumimoji="0" lang="ru-RU" sz="2000" b="0" i="0" u="none" strike="noStrike" cap="none" normalizeH="0" baseline="0" dirty="0" smtClean="0">
                <a:ln>
                  <a:noFill/>
                </a:ln>
                <a:solidFill>
                  <a:schemeClr val="tx1"/>
                </a:solidFill>
                <a:effectLst/>
                <a:latin typeface="Arial" pitchFamily="34" charset="0"/>
              </a:endParaRPr>
            </a:p>
          </p:txBody>
        </p:sp>
        <p:sp>
          <p:nvSpPr>
            <p:cNvPr id="2089" name="Rectangle 41"/>
            <p:cNvSpPr>
              <a:spLocks noChangeArrowheads="1"/>
            </p:cNvSpPr>
            <p:nvPr/>
          </p:nvSpPr>
          <p:spPr bwMode="auto">
            <a:xfrm>
              <a:off x="4538" y="2520"/>
              <a:ext cx="431" cy="4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lgn="ctr"/>
              <a:r>
                <a:rPr lang="en-US" sz="1400" dirty="0" smtClean="0">
                  <a:solidFill>
                    <a:schemeClr val="tx2">
                      <a:lumMod val="75000"/>
                    </a:schemeClr>
                  </a:solidFill>
                  <a:latin typeface="Calibri" pitchFamily="34" charset="0"/>
                </a:rPr>
                <a:t>Road </a:t>
              </a:r>
              <a:br>
                <a:rPr lang="en-US" sz="1400" dirty="0" smtClean="0">
                  <a:solidFill>
                    <a:schemeClr val="tx2">
                      <a:lumMod val="75000"/>
                    </a:schemeClr>
                  </a:solidFill>
                  <a:latin typeface="Calibri" pitchFamily="34" charset="0"/>
                </a:rPr>
              </a:br>
              <a:r>
                <a:rPr lang="en-US" sz="1400" dirty="0" smtClean="0">
                  <a:solidFill>
                    <a:schemeClr val="tx2">
                      <a:lumMod val="75000"/>
                    </a:schemeClr>
                  </a:solidFill>
                  <a:latin typeface="Calibri" pitchFamily="34" charset="0"/>
                </a:rPr>
                <a:t>transport</a:t>
              </a:r>
            </a:p>
            <a:p>
              <a:pPr lvl="0" algn="ctr"/>
              <a:r>
                <a:rPr kumimoji="0" lang="en-US" sz="1400" b="0" i="0" u="none" strike="noStrike" cap="none" normalizeH="0" baseline="0" dirty="0" smtClean="0">
                  <a:ln>
                    <a:noFill/>
                  </a:ln>
                  <a:solidFill>
                    <a:schemeClr val="tx2">
                      <a:lumMod val="75000"/>
                    </a:schemeClr>
                  </a:solidFill>
                  <a:effectLst/>
                  <a:latin typeface="Calibri" pitchFamily="34" charset="0"/>
                </a:rPr>
                <a:t>0.3 %</a:t>
              </a:r>
              <a:endParaRPr kumimoji="0" lang="ru-RU" sz="2000" b="0" i="0" u="none" strike="noStrike" cap="none" normalizeH="0" baseline="0" dirty="0" smtClean="0">
                <a:ln>
                  <a:noFill/>
                </a:ln>
                <a:solidFill>
                  <a:schemeClr val="tx1"/>
                </a:solidFill>
                <a:effectLst/>
                <a:latin typeface="Arial" pitchFamily="34" charset="0"/>
              </a:endParaRPr>
            </a:p>
          </p:txBody>
        </p:sp>
        <p:sp>
          <p:nvSpPr>
            <p:cNvPr id="2090" name="Rectangle 42"/>
            <p:cNvSpPr>
              <a:spLocks noChangeArrowheads="1"/>
            </p:cNvSpPr>
            <p:nvPr/>
          </p:nvSpPr>
          <p:spPr bwMode="auto">
            <a:xfrm>
              <a:off x="4594" y="2710"/>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091" name="Rectangle 43"/>
            <p:cNvSpPr>
              <a:spLocks noChangeArrowheads="1"/>
            </p:cNvSpPr>
            <p:nvPr/>
          </p:nvSpPr>
          <p:spPr bwMode="auto">
            <a:xfrm>
              <a:off x="3420" y="2367"/>
              <a:ext cx="0" cy="2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i="0" u="none" strike="noStrike" cap="none" normalizeH="0" baseline="0" dirty="0" smtClean="0">
                <a:ln>
                  <a:noFill/>
                </a:ln>
                <a:solidFill>
                  <a:srgbClr val="C00000"/>
                </a:solidFill>
                <a:effectLst/>
                <a:latin typeface="Arial" pitchFamily="34" charset="0"/>
              </a:endParaRPr>
            </a:p>
          </p:txBody>
        </p:sp>
      </p:grpSp>
      <p:sp>
        <p:nvSpPr>
          <p:cNvPr id="31" name="Прямоугольник 30"/>
          <p:cNvSpPr/>
          <p:nvPr/>
        </p:nvSpPr>
        <p:spPr>
          <a:xfrm>
            <a:off x="285720" y="1285860"/>
            <a:ext cx="8715436" cy="400110"/>
          </a:xfrm>
          <a:prstGeom prst="rect">
            <a:avLst/>
          </a:prstGeom>
        </p:spPr>
        <p:txBody>
          <a:bodyPr wrap="square">
            <a:spAutoFit/>
          </a:bodyPr>
          <a:lstStyle/>
          <a:p>
            <a:pPr algn="ctr"/>
            <a:r>
              <a:rPr lang="en-US" sz="2000" dirty="0" smtClean="0">
                <a:solidFill>
                  <a:schemeClr val="tx2">
                    <a:lumMod val="75000"/>
                  </a:schemeClr>
                </a:solidFill>
                <a:latin typeface="Calibri" pitchFamily="34" charset="0"/>
              </a:rPr>
              <a:t>Main sector of </a:t>
            </a:r>
            <a:r>
              <a:rPr lang="en-US" sz="2000" dirty="0" err="1" smtClean="0">
                <a:solidFill>
                  <a:schemeClr val="tx2">
                    <a:lumMod val="75000"/>
                  </a:schemeClr>
                </a:solidFill>
                <a:latin typeface="Calibri" pitchFamily="34" charset="0"/>
              </a:rPr>
              <a:t>BaP</a:t>
            </a:r>
            <a:r>
              <a:rPr lang="en-US" sz="2000" dirty="0" smtClean="0">
                <a:solidFill>
                  <a:schemeClr val="tx2">
                    <a:lumMod val="75000"/>
                  </a:schemeClr>
                </a:solidFill>
                <a:latin typeface="Calibri" pitchFamily="34" charset="0"/>
              </a:rPr>
              <a:t> emissions in Czech Republic – Residential combustion (97 %)</a:t>
            </a:r>
            <a:endParaRPr lang="ru-RU" sz="2000" dirty="0"/>
          </a:p>
        </p:txBody>
      </p:sp>
      <p:sp>
        <p:nvSpPr>
          <p:cNvPr id="32" name="Стрелка вправо 31"/>
          <p:cNvSpPr/>
          <p:nvPr/>
        </p:nvSpPr>
        <p:spPr>
          <a:xfrm>
            <a:off x="2714612" y="3071810"/>
            <a:ext cx="2857520" cy="142876"/>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право 32"/>
          <p:cNvSpPr/>
          <p:nvPr/>
        </p:nvSpPr>
        <p:spPr>
          <a:xfrm>
            <a:off x="4143372" y="4643446"/>
            <a:ext cx="1428760" cy="139569"/>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5"/>
          <p:cNvSpPr>
            <a:spLocks noChangeArrowheads="1"/>
          </p:cNvSpPr>
          <p:nvPr/>
        </p:nvSpPr>
        <p:spPr bwMode="auto">
          <a:xfrm>
            <a:off x="4929190" y="6457890"/>
            <a:ext cx="4214810" cy="400110"/>
          </a:xfrm>
          <a:prstGeom prst="rect">
            <a:avLst/>
          </a:prstGeom>
          <a:solidFill>
            <a:schemeClr val="bg1"/>
          </a:solidFill>
          <a:ln w="9525">
            <a:solidFill>
              <a:schemeClr val="bg1"/>
            </a:solidFill>
            <a:miter lim="800000"/>
            <a:headEnd/>
            <a:tailEnd/>
          </a:ln>
        </p:spPr>
        <p:txBody>
          <a:bodyPr wrap="square">
            <a:spAutoFit/>
          </a:bodyPr>
          <a:lstStyle/>
          <a:p>
            <a:pPr algn="ctr"/>
            <a:r>
              <a:rPr lang="en-GB" sz="2000" dirty="0" err="1" smtClean="0">
                <a:latin typeface="Calibri" pitchFamily="34" charset="0"/>
              </a:rPr>
              <a:t>BaP</a:t>
            </a:r>
            <a:r>
              <a:rPr lang="en-GB" sz="2000" dirty="0" smtClean="0">
                <a:latin typeface="Calibri" pitchFamily="34" charset="0"/>
              </a:rPr>
              <a:t> </a:t>
            </a:r>
            <a:r>
              <a:rPr lang="en-GB" sz="2000" dirty="0" smtClean="0">
                <a:solidFill>
                  <a:srgbClr val="10253F"/>
                </a:solidFill>
                <a:latin typeface="Calibri" pitchFamily="34" charset="0"/>
              </a:rPr>
              <a:t>emission from sectors</a:t>
            </a:r>
            <a:endParaRPr lang="ru-RU" sz="2000" dirty="0">
              <a:solidFill>
                <a:srgbClr val="10253F"/>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7013</TotalTime>
  <Words>1059</Words>
  <Application>Microsoft Office PowerPoint</Application>
  <PresentationFormat>Экран (4:3)</PresentationFormat>
  <Paragraphs>230</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MSCE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iilyin</dc:creator>
  <cp:lastModifiedBy>Strijkina</cp:lastModifiedBy>
  <cp:revision>617</cp:revision>
  <dcterms:created xsi:type="dcterms:W3CDTF">2017-02-28T09:07:39Z</dcterms:created>
  <dcterms:modified xsi:type="dcterms:W3CDTF">2017-10-17T09:03:37Z</dcterms:modified>
</cp:coreProperties>
</file>