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96" r:id="rId2"/>
    <p:sldId id="397" r:id="rId3"/>
    <p:sldId id="264" r:id="rId4"/>
    <p:sldId id="372" r:id="rId5"/>
    <p:sldId id="388" r:id="rId6"/>
    <p:sldId id="407" r:id="rId7"/>
    <p:sldId id="398" r:id="rId8"/>
    <p:sldId id="409" r:id="rId9"/>
    <p:sldId id="411" r:id="rId10"/>
    <p:sldId id="412" r:id="rId11"/>
    <p:sldId id="367" r:id="rId12"/>
    <p:sldId id="371" r:id="rId13"/>
    <p:sldId id="414" r:id="rId14"/>
    <p:sldId id="415" r:id="rId15"/>
    <p:sldId id="420" r:id="rId16"/>
    <p:sldId id="418" r:id="rId17"/>
    <p:sldId id="419" r:id="rId18"/>
    <p:sldId id="307" r:id="rId19"/>
    <p:sldId id="390" r:id="rId20"/>
    <p:sldId id="403" r:id="rId21"/>
    <p:sldId id="355" r:id="rId22"/>
    <p:sldId id="389" r:id="rId23"/>
    <p:sldId id="381" r:id="rId24"/>
    <p:sldId id="368" r:id="rId25"/>
    <p:sldId id="416" r:id="rId26"/>
    <p:sldId id="417" r:id="rId27"/>
    <p:sldId id="413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339933"/>
    <a:srgbClr val="333399"/>
    <a:srgbClr val="66FF33"/>
    <a:srgbClr val="2243CE"/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6176" autoAdjust="0"/>
  </p:normalViewPr>
  <p:slideViewPr>
    <p:cSldViewPr snapToGrid="0">
      <p:cViewPr varScale="1">
        <p:scale>
          <a:sx n="93" d="100"/>
          <a:sy n="93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C46E05-C5BC-46B2-9A81-9092C35B6E19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C4A644-DBA4-4B19-A891-F48DC107A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F15801-1EF3-473A-8712-FD23D16A3367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73D41C-B2F6-43E8-BF5E-F2133A2D3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56D40F5-DD26-4C8A-9E62-6C96589CCDBC}" type="slidenum">
              <a:rPr lang="ru-RU" sz="1200">
                <a:latin typeface="+mn-lt"/>
                <a:cs typeface="+mn-cs"/>
              </a:rPr>
              <a:pPr algn="r">
                <a:defRPr/>
              </a:pPr>
              <a:t>20</a:t>
            </a:fld>
            <a:endParaRPr lang="ru-RU" sz="1200">
              <a:latin typeface="+mn-lt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40363" cy="44656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72C2B-6E91-401F-9EA8-4F33DBFA23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07DFAE-9815-40E8-B491-FD9B788BC3C7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EDC7A5-FCAE-4274-8C97-88CE253811A0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D52477-0BCA-4C46-9D33-1FD2C0FA9A0E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C80146-AED1-49DA-A85B-01797CCFEC18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29BCC-B0D7-4F19-9D2E-7688F2F3CA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40363" cy="44656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 userDrawn="1"/>
        </p:nvGrpSpPr>
        <p:grpSpPr bwMode="auto">
          <a:xfrm>
            <a:off x="71438" y="6357938"/>
            <a:ext cx="500062" cy="431800"/>
            <a:chOff x="92" y="3959"/>
            <a:chExt cx="384" cy="333"/>
          </a:xfrm>
        </p:grpSpPr>
        <p:sp>
          <p:nvSpPr>
            <p:cNvPr id="5" name="Oval 6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pic>
          <p:nvPicPr>
            <p:cNvPr id="6" name="Picture 7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6121400" y="6583363"/>
            <a:ext cx="302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altLang="ru-RU" sz="1200" i="1">
                <a:latin typeface="Tahoma" pitchFamily="34" charset="0"/>
              </a:rPr>
              <a:t>17</a:t>
            </a:r>
            <a:r>
              <a:rPr lang="en-US" altLang="ru-RU" sz="1200" i="1" baseline="30000">
                <a:latin typeface="Tahoma" pitchFamily="34" charset="0"/>
              </a:rPr>
              <a:t>th</a:t>
            </a:r>
            <a:r>
              <a:rPr lang="en-US" altLang="ru-RU" sz="1200" i="1">
                <a:latin typeface="Tahoma" pitchFamily="34" charset="0"/>
              </a:rPr>
              <a:t> TFMM Meeting, 17 – 20 May, 2016</a:t>
            </a:r>
            <a:endParaRPr lang="ru-RU" altLang="ru-RU" sz="1200" i="1">
              <a:latin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1B96-FD79-4F53-9C0B-D0E594EE8E6F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C346-CEA6-42EF-A02E-8BA47CE92AC6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D26F5-EECB-405E-99C0-32C4C969F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44CD-F2B4-4949-B758-8FF15626D437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33C7-A071-45A4-B29B-5A2D1AAD9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71438" y="6357938"/>
            <a:ext cx="500062" cy="431800"/>
            <a:chOff x="92" y="3959"/>
            <a:chExt cx="384" cy="333"/>
          </a:xfrm>
        </p:grpSpPr>
        <p:sp>
          <p:nvSpPr>
            <p:cNvPr id="4" name="Oval 6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pic>
          <p:nvPicPr>
            <p:cNvPr id="5" name="Picture 7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6121400" y="6583363"/>
            <a:ext cx="302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altLang="ru-RU" sz="1200" i="1">
                <a:latin typeface="Tahoma" pitchFamily="34" charset="0"/>
              </a:rPr>
              <a:t>17</a:t>
            </a:r>
            <a:r>
              <a:rPr lang="en-US" altLang="ru-RU" sz="1200" i="1" baseline="30000">
                <a:latin typeface="Tahoma" pitchFamily="34" charset="0"/>
              </a:rPr>
              <a:t>th</a:t>
            </a:r>
            <a:r>
              <a:rPr lang="en-US" altLang="ru-RU" sz="1200" i="1">
                <a:latin typeface="Tahoma" pitchFamily="34" charset="0"/>
              </a:rPr>
              <a:t> TFMM Meeting, 17 – 20 May, 2016</a:t>
            </a:r>
            <a:endParaRPr lang="ru-RU" altLang="ru-RU" sz="1200" i="1">
              <a:latin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0503-1910-4FDF-8886-888F9F281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BBC7-180B-4AA2-B5AC-7336FB6D8DA5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5822-DA14-4DA1-9F25-AA9DBCFA5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A51F75-EBE3-44A0-B2B7-76205A0752AC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F5007-EB9D-4B51-ACD2-EC07789A6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5"/>
          <p:cNvGrpSpPr>
            <a:grpSpLocks noChangeAspect="1"/>
          </p:cNvGrpSpPr>
          <p:nvPr userDrawn="1"/>
        </p:nvGrpSpPr>
        <p:grpSpPr bwMode="auto">
          <a:xfrm>
            <a:off x="71438" y="6357938"/>
            <a:ext cx="500062" cy="431800"/>
            <a:chOff x="92" y="3959"/>
            <a:chExt cx="384" cy="333"/>
          </a:xfrm>
        </p:grpSpPr>
        <p:sp>
          <p:nvSpPr>
            <p:cNvPr id="10" name="Oval 6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pic>
          <p:nvPicPr>
            <p:cNvPr id="2" name="Picture 7" descr="Logo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" name="Text Box 12"/>
          <p:cNvSpPr txBox="1">
            <a:spLocks noChangeArrowheads="1"/>
          </p:cNvSpPr>
          <p:nvPr userDrawn="1"/>
        </p:nvSpPr>
        <p:spPr bwMode="auto">
          <a:xfrm>
            <a:off x="6121400" y="6583363"/>
            <a:ext cx="302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altLang="ru-RU" sz="1200" i="1">
                <a:latin typeface="Tahoma" pitchFamily="34" charset="0"/>
              </a:rPr>
              <a:t>17</a:t>
            </a:r>
            <a:r>
              <a:rPr lang="en-US" altLang="ru-RU" sz="1200" i="1" baseline="30000">
                <a:latin typeface="Tahoma" pitchFamily="34" charset="0"/>
              </a:rPr>
              <a:t>th</a:t>
            </a:r>
            <a:r>
              <a:rPr lang="en-US" altLang="ru-RU" sz="1200" i="1">
                <a:latin typeface="Tahoma" pitchFamily="34" charset="0"/>
              </a:rPr>
              <a:t> TFMM Meeting, 17 – 20 May, 2016</a:t>
            </a:r>
            <a:endParaRPr lang="ru-RU" altLang="ru-RU" sz="1200" i="1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52" r:id="rId3"/>
    <p:sldLayoutId id="2147483655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>
            <a:spLocks noChangeArrowheads="1"/>
          </p:cNvSpPr>
          <p:nvPr/>
        </p:nvSpPr>
        <p:spPr bwMode="auto">
          <a:xfrm>
            <a:off x="0" y="1412875"/>
            <a:ext cx="9036050" cy="133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>
              <a:solidFill>
                <a:srgbClr val="333399"/>
              </a:solidFill>
              <a:latin typeface="Tahoma" pitchFamily="34" charset="0"/>
              <a:ea typeface="PMingLiU" pitchFamily="18" charset="-120"/>
            </a:endParaRPr>
          </a:p>
          <a:p>
            <a:pPr algn="ctr"/>
            <a:r>
              <a:rPr lang="en-US" sz="3200" b="1">
                <a:solidFill>
                  <a:srgbClr val="376092"/>
                </a:solidFill>
                <a:latin typeface="Calibri" pitchFamily="34" charset="0"/>
              </a:rPr>
              <a:t>Progress of HM and POP modelling:</a:t>
            </a:r>
            <a:br>
              <a:rPr lang="en-US" sz="32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3200" b="1">
                <a:solidFill>
                  <a:srgbClr val="376092"/>
                </a:solidFill>
                <a:latin typeface="Calibri" pitchFamily="34" charset="0"/>
              </a:rPr>
              <a:t>main activities and results</a:t>
            </a:r>
            <a:endParaRPr lang="ru-RU" sz="3200" b="1">
              <a:solidFill>
                <a:srgbClr val="376092"/>
              </a:solidFill>
              <a:latin typeface="Calibri" pitchFamily="34" charset="0"/>
            </a:endParaRPr>
          </a:p>
          <a:p>
            <a:pPr algn="ctr"/>
            <a:endParaRPr lang="ru-RU" sz="3200">
              <a:solidFill>
                <a:schemeClr val="hlink"/>
              </a:solidFill>
              <a:latin typeface="Tahoma" pitchFamily="34" charset="0"/>
              <a:ea typeface="PMingLiU" pitchFamily="18" charset="-120"/>
            </a:endParaRPr>
          </a:p>
        </p:txBody>
      </p:sp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350963" y="3213100"/>
            <a:ext cx="63309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spcAft>
                <a:spcPct val="60000"/>
              </a:spcAft>
              <a:buClr>
                <a:schemeClr val="hlink"/>
              </a:buClr>
              <a:buSzPct val="120000"/>
              <a:defRPr/>
            </a:pPr>
            <a:r>
              <a:rPr lang="en-US" altLang="ru-RU" sz="2400" u="sng">
                <a:latin typeface="+mn-lt"/>
              </a:rPr>
              <a:t>Alexey Gusev</a:t>
            </a:r>
            <a:r>
              <a:rPr lang="en-US" altLang="ru-RU" sz="2400">
                <a:latin typeface="+mn-lt"/>
              </a:rPr>
              <a:t>, Ilia Ilyin, Olga Rozovskaya, Victor Shatalov, Oleg Travnikov</a:t>
            </a:r>
          </a:p>
          <a:p>
            <a:pPr algn="ctr" eaLnBrk="0" hangingPunct="0">
              <a:spcBef>
                <a:spcPct val="20000"/>
              </a:spcBef>
              <a:spcAft>
                <a:spcPct val="60000"/>
              </a:spcAft>
              <a:buClr>
                <a:schemeClr val="hlink"/>
              </a:buClr>
              <a:buSzPct val="120000"/>
              <a:defRPr/>
            </a:pPr>
            <a:r>
              <a:rPr lang="ru-RU" altLang="ru-RU" sz="2400">
                <a:latin typeface="+mn-lt"/>
              </a:rPr>
              <a:t>M</a:t>
            </a:r>
            <a:r>
              <a:rPr lang="en-US" altLang="ru-RU" sz="2400">
                <a:latin typeface="+mn-lt"/>
              </a:rPr>
              <a:t>eteorological Synthesizing Centre - East</a:t>
            </a:r>
            <a:endParaRPr lang="ru-RU" altLang="ru-RU" sz="2400">
              <a:latin typeface="+mn-lt"/>
            </a:endParaRPr>
          </a:p>
        </p:txBody>
      </p:sp>
      <p:grpSp>
        <p:nvGrpSpPr>
          <p:cNvPr id="9219" name="Group 10"/>
          <p:cNvGrpSpPr>
            <a:grpSpLocks noChangeAspect="1"/>
          </p:cNvGrpSpPr>
          <p:nvPr/>
        </p:nvGrpSpPr>
        <p:grpSpPr bwMode="auto">
          <a:xfrm>
            <a:off x="4067175" y="5157788"/>
            <a:ext cx="998538" cy="863600"/>
            <a:chOff x="92" y="3959"/>
            <a:chExt cx="384" cy="333"/>
          </a:xfrm>
        </p:grpSpPr>
        <p:sp>
          <p:nvSpPr>
            <p:cNvPr id="9220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2000">
                <a:latin typeface="Tahoma" pitchFamily="34" charset="0"/>
              </a:endParaRPr>
            </a:p>
          </p:txBody>
        </p:sp>
        <p:pic>
          <p:nvPicPr>
            <p:cNvPr id="9221" name="Picture 12" descr="Logo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492125" y="1482725"/>
            <a:ext cx="439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Hg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air concentration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40"/>
          <p:cNvSpPr txBox="1">
            <a:spLocks noChangeArrowheads="1"/>
          </p:cNvSpPr>
          <p:nvPr/>
        </p:nvSpPr>
        <p:spPr>
          <a:xfrm>
            <a:off x="0" y="142875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76092"/>
                </a:solidFill>
                <a:latin typeface="+mj-lt"/>
              </a:rPr>
              <a:t>Transition to the new EMEP grid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0" y="825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10253F"/>
                </a:solidFill>
                <a:latin typeface="Calibri" pitchFamily="34" charset="0"/>
                <a:ea typeface="宋体" pitchFamily="2" charset="-122"/>
              </a:rPr>
              <a:t>Evaluation of modelling results vs. EMEP measurements</a:t>
            </a:r>
            <a:endParaRPr lang="ru-RU" sz="2400">
              <a:solidFill>
                <a:srgbClr val="10253F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8" y="1747838"/>
            <a:ext cx="3433762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211763" y="1487488"/>
            <a:ext cx="308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Hg wet deposition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1548" name="Group 44"/>
          <p:cNvGraphicFramePr>
            <a:graphicFrameLocks noGrp="1"/>
          </p:cNvGraphicFramePr>
          <p:nvPr/>
        </p:nvGraphicFramePr>
        <p:xfrm>
          <a:off x="5210175" y="5419725"/>
          <a:ext cx="3057525" cy="1006475"/>
        </p:xfrm>
        <a:graphic>
          <a:graphicData uri="http://schemas.openxmlformats.org/drawingml/2006/table">
            <a:tbl>
              <a:tblPr/>
              <a:tblGrid>
                <a:gridCol w="1119188"/>
                <a:gridCol w="987425"/>
                <a:gridCol w="950912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Old grid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243C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 grid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2243CE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Correlation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0.72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43C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0.92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43CE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Regression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43C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1.35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43CE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49" name="Group 45"/>
          <p:cNvGraphicFramePr>
            <a:graphicFrameLocks noGrp="1"/>
          </p:cNvGraphicFramePr>
          <p:nvPr/>
        </p:nvGraphicFramePr>
        <p:xfrm>
          <a:off x="1082675" y="5435600"/>
          <a:ext cx="3057525" cy="1006475"/>
        </p:xfrm>
        <a:graphic>
          <a:graphicData uri="http://schemas.openxmlformats.org/drawingml/2006/table">
            <a:tbl>
              <a:tblPr/>
              <a:tblGrid>
                <a:gridCol w="1119188"/>
                <a:gridCol w="987425"/>
                <a:gridCol w="950912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Old grid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243C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 grid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2243CE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Correlation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0.63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43C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43CE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Regression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43C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243CE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46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25" y="1743075"/>
            <a:ext cx="3429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35" name="Group 71"/>
          <p:cNvGraphicFramePr>
            <a:graphicFrameLocks noGrp="1"/>
          </p:cNvGraphicFramePr>
          <p:nvPr/>
        </p:nvGraphicFramePr>
        <p:xfrm>
          <a:off x="322263" y="1714500"/>
          <a:ext cx="8572500" cy="4460875"/>
        </p:xfrm>
        <a:graphic>
          <a:graphicData uri="http://schemas.openxmlformats.org/drawingml/2006/table">
            <a:tbl>
              <a:tblPr/>
              <a:tblGrid>
                <a:gridCol w="5055619"/>
                <a:gridCol w="1685216"/>
                <a:gridCol w="1831726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Information on HM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Hg) and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 (PAHs, HCB, PCBs, PCDD/Fs) emissions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Official  emission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data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CEIP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Emission data required for  modeling 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MSC-E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Time-series of national total emissions (annually)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Gridded sectoral emissions (once in five years)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Emissions of Large Point Sources (once in five years)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Gridded total emissions for the latest reported year generated by CEIP (except PCBs) (annually)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Time-series of gridded annual emissions 1990-2012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Vertical distribution of emissions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Speciation of Hg forms (Hg˚, Hg(II)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Hg(II)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Congener composition for POPs (PCDD/Fs – 17 congeners, PCBs)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Temporal variation of emissions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Historical emissions of PCBs, HCB, PCDD/Fs up to 1990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Emissions to other environmental compartments (PCDD/Fs, HCB)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Emissions for non-EMEP countries within the EMEP domain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(North Africa and Middle East)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Natural emissions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Re-suspension, re-emissions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Global emission inventories (PCDD/Fs, HCB, PCBs, Hg)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0"/>
          <p:cNvSpPr txBox="1">
            <a:spLocks noChangeArrowheads="1"/>
          </p:cNvSpPr>
          <p:nvPr/>
        </p:nvSpPr>
        <p:spPr>
          <a:xfrm>
            <a:off x="0" y="142875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620" name="Text Box 71"/>
          <p:cNvSpPr txBox="1">
            <a:spLocks noChangeArrowheads="1"/>
          </p:cNvSpPr>
          <p:nvPr/>
        </p:nvSpPr>
        <p:spPr bwMode="auto">
          <a:xfrm>
            <a:off x="254000" y="1273175"/>
            <a:ext cx="813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Emission data required for model assessment of pollution:</a:t>
            </a:r>
            <a:endParaRPr lang="ru-RU" sz="2000" dirty="0">
              <a:latin typeface="+mn-lt"/>
            </a:endParaRPr>
          </a:p>
        </p:txBody>
      </p:sp>
      <p:sp>
        <p:nvSpPr>
          <p:cNvPr id="23621" name="Text Box 71"/>
          <p:cNvSpPr txBox="1">
            <a:spLocks noChangeArrowheads="1"/>
          </p:cNvSpPr>
          <p:nvPr/>
        </p:nvSpPr>
        <p:spPr bwMode="auto">
          <a:xfrm>
            <a:off x="1023938" y="6311900"/>
            <a:ext cx="5332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FF0000"/>
                </a:solidFill>
              </a:rPr>
              <a:t>(MSC-E contribution to the joint CEIP/MSC-E technical report)</a:t>
            </a:r>
            <a:endParaRPr lang="ru-RU" sz="1400" i="1">
              <a:solidFill>
                <a:srgbClr val="FF0000"/>
              </a:solidFill>
            </a:endParaRPr>
          </a:p>
        </p:txBody>
      </p:sp>
      <p:sp>
        <p:nvSpPr>
          <p:cNvPr id="23622" name="Rectangle 40"/>
          <p:cNvSpPr txBox="1">
            <a:spLocks noChangeArrowheads="1"/>
          </p:cNvSpPr>
          <p:nvPr/>
        </p:nvSpPr>
        <p:spPr bwMode="auto">
          <a:xfrm>
            <a:off x="0" y="2921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Development of emission preparation strategy: 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co-operation with CEIP and TFEIP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5948363" y="2368550"/>
            <a:ext cx="550862" cy="13112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7716838" y="3322638"/>
            <a:ext cx="550862" cy="300672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4" grpId="0" animBg="1"/>
      <p:bldP spid="236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0568" y="1500177"/>
          <a:ext cx="8740103" cy="3071831"/>
        </p:xfrm>
        <a:graphic>
          <a:graphicData uri="http://schemas.openxmlformats.org/drawingml/2006/table">
            <a:tbl>
              <a:tblPr/>
              <a:tblGrid>
                <a:gridCol w="3547047"/>
                <a:gridCol w="1037960"/>
                <a:gridCol w="1038774"/>
                <a:gridCol w="1038774"/>
                <a:gridCol w="1038774"/>
                <a:gridCol w="1038774"/>
              </a:tblGrid>
              <a:tr h="60998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Emission parameter</a:t>
                      </a:r>
                      <a:endParaRPr lang="ru-RU" sz="15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en-US" sz="16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Cd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Hg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PAHs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PCDD/Fs and PCBs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HCB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Quality of gridded anthropogenic emissions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Chemical composition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latin typeface="+mn-lt"/>
                          <a:ea typeface="Times New Roman"/>
                          <a:cs typeface="Times New Roman"/>
                        </a:rPr>
                        <a:t>Temporal variation</a:t>
                      </a:r>
                      <a:endParaRPr lang="ru-RU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Vertical distribution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latin typeface="+mn-lt"/>
                          <a:ea typeface="Times New Roman"/>
                          <a:cs typeface="Times New Roman"/>
                        </a:rPr>
                        <a:t>Global emissions inventory</a:t>
                      </a:r>
                      <a:endParaRPr lang="ru-RU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latin typeface="+mn-lt"/>
                          <a:ea typeface="Times New Roman"/>
                          <a:cs typeface="Times New Roman"/>
                        </a:rPr>
                        <a:t>Historical emissions</a:t>
                      </a:r>
                      <a:endParaRPr lang="ru-RU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latin typeface="+mn-lt"/>
                          <a:ea typeface="Times New Roman"/>
                          <a:cs typeface="Times New Roman"/>
                        </a:rPr>
                        <a:t>Emissions to other media</a:t>
                      </a:r>
                      <a:endParaRPr lang="ru-RU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994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 - First </a:t>
                      </a:r>
                      <a:r>
                        <a:rPr lang="en-US" sz="1500" dirty="0" smtClean="0">
                          <a:latin typeface="+mn-lt"/>
                          <a:ea typeface="Times New Roman"/>
                          <a:cs typeface="Times New Roman"/>
                        </a:rPr>
                        <a:t>priority                      - </a:t>
                      </a: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Second </a:t>
                      </a:r>
                      <a:r>
                        <a:rPr lang="en-US" sz="1500" dirty="0" smtClean="0">
                          <a:latin typeface="+mn-lt"/>
                          <a:ea typeface="Times New Roman"/>
                          <a:cs typeface="Times New Roman"/>
                        </a:rPr>
                        <a:t>priority                    - </a:t>
                      </a: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Third priority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593850" y="4400550"/>
            <a:ext cx="263525" cy="142875"/>
          </a:xfrm>
          <a:prstGeom prst="rect">
            <a:avLst/>
          </a:prstGeom>
          <a:solidFill>
            <a:srgbClr val="FF535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594100" y="4389438"/>
            <a:ext cx="263525" cy="1539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5737225" y="4400550"/>
            <a:ext cx="263525" cy="14287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25" y="5072063"/>
            <a:ext cx="7715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+mn-cs"/>
              </a:rPr>
              <a:t>Key emission parameters affecting quality of model estimates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82" name="Rectangle 40"/>
          <p:cNvSpPr txBox="1">
            <a:spLocks noChangeArrowheads="1"/>
          </p:cNvSpPr>
          <p:nvPr/>
        </p:nvSpPr>
        <p:spPr bwMode="auto">
          <a:xfrm>
            <a:off x="0" y="2921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Priorities for emission data preparation for modelling 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9"/>
          <p:cNvSpPr txBox="1">
            <a:spLocks noChangeArrowheads="1"/>
          </p:cNvSpPr>
          <p:nvPr/>
        </p:nvSpPr>
        <p:spPr bwMode="auto">
          <a:xfrm>
            <a:off x="776288" y="1855788"/>
            <a:ext cx="68183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dirty="0">
                <a:latin typeface="+mn-lt"/>
              </a:rPr>
              <a:t>Hg </a:t>
            </a:r>
            <a:r>
              <a:rPr lang="en-GB" dirty="0">
                <a:solidFill>
                  <a:srgbClr val="8A0000"/>
                </a:solidFill>
                <a:latin typeface="+mn-lt"/>
              </a:rPr>
              <a:t>measurement data</a:t>
            </a:r>
            <a:r>
              <a:rPr lang="en-GB" dirty="0">
                <a:latin typeface="+mn-lt"/>
              </a:rPr>
              <a:t> from various monitoring networks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(GMOS, NADP/MDN, </a:t>
            </a:r>
            <a:r>
              <a:rPr lang="en-GB" dirty="0" err="1">
                <a:latin typeface="+mn-lt"/>
              </a:rPr>
              <a:t>AMNet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NAtChem</a:t>
            </a:r>
            <a:r>
              <a:rPr lang="en-GB" dirty="0">
                <a:latin typeface="+mn-lt"/>
              </a:rPr>
              <a:t>)</a:t>
            </a:r>
          </a:p>
          <a:p>
            <a:pPr marL="361950" indent="-361950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dirty="0">
                <a:latin typeface="+mn-lt"/>
              </a:rPr>
              <a:t>Hg </a:t>
            </a:r>
            <a:r>
              <a:rPr lang="en-US" dirty="0">
                <a:solidFill>
                  <a:srgbClr val="8A0000"/>
                </a:solidFill>
                <a:latin typeface="+mn-lt"/>
              </a:rPr>
              <a:t>emissions data</a:t>
            </a:r>
            <a:r>
              <a:rPr lang="en-US" dirty="0">
                <a:latin typeface="+mn-lt"/>
              </a:rPr>
              <a:t> (AMAP/UNEP global Hg inventory for 2010,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EGDARv4 global Hg inventory for 1970-2008)</a:t>
            </a:r>
          </a:p>
        </p:txBody>
      </p:sp>
      <p:grpSp>
        <p:nvGrpSpPr>
          <p:cNvPr id="25602" name="Group 16"/>
          <p:cNvGrpSpPr>
            <a:grpSpLocks/>
          </p:cNvGrpSpPr>
          <p:nvPr/>
        </p:nvGrpSpPr>
        <p:grpSpPr bwMode="auto">
          <a:xfrm>
            <a:off x="377825" y="3452813"/>
            <a:ext cx="3640138" cy="2997200"/>
            <a:chOff x="238" y="2433"/>
            <a:chExt cx="2293" cy="1888"/>
          </a:xfrm>
        </p:grpSpPr>
        <p:pic>
          <p:nvPicPr>
            <p:cNvPr id="25609" name="Picture 32" descr="hg_sit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" y="2662"/>
              <a:ext cx="2293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Text Box 67"/>
            <p:cNvSpPr txBox="1">
              <a:spLocks noChangeArrowheads="1"/>
            </p:cNvSpPr>
            <p:nvPr/>
          </p:nvSpPr>
          <p:spPr bwMode="auto">
            <a:xfrm>
              <a:off x="521" y="2433"/>
              <a:ext cx="15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Location of monitoring sites</a:t>
              </a:r>
              <a:endParaRPr lang="ru-RU" sz="1600">
                <a:latin typeface="+mn-lt"/>
              </a:endParaRPr>
            </a:p>
          </p:txBody>
        </p:sp>
        <p:sp>
          <p:nvSpPr>
            <p:cNvPr id="25611" name="Oval 24"/>
            <p:cNvSpPr>
              <a:spLocks noChangeAspect="1" noChangeArrowheads="1"/>
            </p:cNvSpPr>
            <p:nvPr/>
          </p:nvSpPr>
          <p:spPr bwMode="auto">
            <a:xfrm>
              <a:off x="882" y="3900"/>
              <a:ext cx="73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sz="1200">
                <a:latin typeface="+mn-lt"/>
              </a:endParaRPr>
            </a:p>
          </p:txBody>
        </p:sp>
        <p:sp>
          <p:nvSpPr>
            <p:cNvPr id="25612" name="Text Box 25"/>
            <p:cNvSpPr txBox="1">
              <a:spLocks noChangeAspect="1" noChangeArrowheads="1"/>
            </p:cNvSpPr>
            <p:nvPr/>
          </p:nvSpPr>
          <p:spPr bwMode="auto">
            <a:xfrm>
              <a:off x="1037" y="3909"/>
              <a:ext cx="9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+mn-lt"/>
                </a:rPr>
                <a:t>Hg</a:t>
              </a:r>
              <a:r>
                <a:rPr lang="en-US" sz="1200" baseline="30000">
                  <a:latin typeface="+mn-lt"/>
                </a:rPr>
                <a:t>0</a:t>
              </a:r>
              <a:r>
                <a:rPr lang="en-US" sz="1200">
                  <a:latin typeface="+mn-lt"/>
                </a:rPr>
                <a:t> concentration in air</a:t>
              </a:r>
              <a:endParaRPr lang="ru-RU" sz="1200">
                <a:latin typeface="+mn-lt"/>
              </a:endParaRPr>
            </a:p>
          </p:txBody>
        </p:sp>
        <p:sp>
          <p:nvSpPr>
            <p:cNvPr id="25613" name="Text Box 22"/>
            <p:cNvSpPr txBox="1">
              <a:spLocks noChangeAspect="1" noChangeArrowheads="1"/>
            </p:cNvSpPr>
            <p:nvPr/>
          </p:nvSpPr>
          <p:spPr bwMode="auto">
            <a:xfrm>
              <a:off x="1043" y="4205"/>
              <a:ext cx="6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+mn-lt"/>
                </a:rPr>
                <a:t>Wet deposition</a:t>
              </a:r>
              <a:endParaRPr lang="ru-RU" sz="1200">
                <a:latin typeface="+mn-lt"/>
              </a:endParaRPr>
            </a:p>
          </p:txBody>
        </p:sp>
        <p:sp>
          <p:nvSpPr>
            <p:cNvPr id="25614" name="Oval 29"/>
            <p:cNvSpPr>
              <a:spLocks noChangeAspect="1" noChangeArrowheads="1"/>
            </p:cNvSpPr>
            <p:nvPr/>
          </p:nvSpPr>
          <p:spPr bwMode="auto">
            <a:xfrm>
              <a:off x="882" y="4196"/>
              <a:ext cx="73" cy="7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sz="1400">
                <a:latin typeface="+mn-lt"/>
              </a:endParaRPr>
            </a:p>
          </p:txBody>
        </p:sp>
        <p:sp>
          <p:nvSpPr>
            <p:cNvPr id="25615" name="Rectangle 11"/>
            <p:cNvSpPr>
              <a:spLocks noChangeAspect="1" noChangeArrowheads="1"/>
            </p:cNvSpPr>
            <p:nvPr/>
          </p:nvSpPr>
          <p:spPr bwMode="auto">
            <a:xfrm>
              <a:off x="879" y="4042"/>
              <a:ext cx="79" cy="7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sz="1400">
                <a:latin typeface="+mn-lt"/>
              </a:endParaRPr>
            </a:p>
          </p:txBody>
        </p:sp>
        <p:sp>
          <p:nvSpPr>
            <p:cNvPr id="25616" name="Text Box 12"/>
            <p:cNvSpPr txBox="1">
              <a:spLocks noChangeAspect="1" noChangeArrowheads="1"/>
            </p:cNvSpPr>
            <p:nvPr/>
          </p:nvSpPr>
          <p:spPr bwMode="auto">
            <a:xfrm>
              <a:off x="1031" y="4054"/>
              <a:ext cx="9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+mn-lt"/>
                </a:rPr>
                <a:t>Hg oxidized species in air</a:t>
              </a:r>
              <a:endParaRPr lang="ru-RU" sz="1200">
                <a:latin typeface="+mn-lt"/>
              </a:endParaRPr>
            </a:p>
          </p:txBody>
        </p:sp>
      </p:grpSp>
      <p:grpSp>
        <p:nvGrpSpPr>
          <p:cNvPr id="25603" name="Group 17"/>
          <p:cNvGrpSpPr>
            <a:grpSpLocks/>
          </p:cNvGrpSpPr>
          <p:nvPr/>
        </p:nvGrpSpPr>
        <p:grpSpPr bwMode="auto">
          <a:xfrm>
            <a:off x="4400550" y="3462338"/>
            <a:ext cx="4189413" cy="2601912"/>
            <a:chOff x="2772" y="2403"/>
            <a:chExt cx="2639" cy="1639"/>
          </a:xfrm>
        </p:grpSpPr>
        <p:pic>
          <p:nvPicPr>
            <p:cNvPr id="25606" name="Picture 49" descr="hg_emis_20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7" y="2649"/>
              <a:ext cx="2494" cy="12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607" name="Picture 50" descr="hg_emis_legen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6" y="3906"/>
              <a:ext cx="158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Text Box 67"/>
            <p:cNvSpPr txBox="1">
              <a:spLocks noChangeArrowheads="1"/>
            </p:cNvSpPr>
            <p:nvPr/>
          </p:nvSpPr>
          <p:spPr bwMode="auto">
            <a:xfrm>
              <a:off x="2772" y="2403"/>
              <a:ext cx="23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n-lt"/>
                </a:rPr>
                <a:t>Hg anthropogenic emission in 2010 (UNEP) </a:t>
              </a:r>
              <a:endParaRPr lang="ru-RU" sz="1600" dirty="0">
                <a:latin typeface="+mn-lt"/>
              </a:endParaRPr>
            </a:p>
          </p:txBody>
        </p:sp>
      </p:grp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295275" y="1406525"/>
            <a:ext cx="771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latin typeface="+mn-lt"/>
                <a:cs typeface="Times New Roman" pitchFamily="18" charset="0"/>
              </a:rPr>
              <a:t>Global data on mercury emissions and pollution:</a:t>
            </a:r>
            <a:endParaRPr lang="ru-RU" sz="2000" i="1" dirty="0">
              <a:latin typeface="+mn-lt"/>
            </a:endParaRPr>
          </a:p>
        </p:txBody>
      </p:sp>
      <p:sp>
        <p:nvSpPr>
          <p:cNvPr id="25605" name="Rectangle 40"/>
          <p:cNvSpPr txBox="1">
            <a:spLocks noChangeArrowheads="1"/>
          </p:cNvSpPr>
          <p:nvPr/>
        </p:nvSpPr>
        <p:spPr bwMode="auto">
          <a:xfrm>
            <a:off x="0" y="2921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Assessment of mercury pollution in the EMEP region: 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co-operation with international bodies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5"/>
          <p:cNvSpPr>
            <a:spLocks noChangeArrowheads="1"/>
          </p:cNvSpPr>
          <p:nvPr/>
        </p:nvSpPr>
        <p:spPr bwMode="auto">
          <a:xfrm>
            <a:off x="285750" y="4643438"/>
            <a:ext cx="5281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TF HTAP Workshop, Potsdam, Germany, February 2016</a:t>
            </a:r>
            <a:endParaRPr lang="ru-RU" i="1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4383" name="Group 47"/>
          <p:cNvGraphicFramePr>
            <a:graphicFrameLocks noGrp="1"/>
          </p:cNvGraphicFramePr>
          <p:nvPr/>
        </p:nvGraphicFramePr>
        <p:xfrm>
          <a:off x="357188" y="1071563"/>
          <a:ext cx="3914775" cy="3351212"/>
        </p:xfrm>
        <a:graphic>
          <a:graphicData uri="http://schemas.openxmlformats.org/drawingml/2006/table">
            <a:tbl>
              <a:tblPr/>
              <a:tblGrid>
                <a:gridCol w="1685925"/>
                <a:gridCol w="2228850"/>
              </a:tblGrid>
              <a:tr h="247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Participating models: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experts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GLEMOS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EMEP/MSC-E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ECHMERIT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CNR-IIA (Italy)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CMAQ-Hg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HZG (Germany)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WRF-Chem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CNR-IIA (Italy)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GEOS-Chem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MIT (USA)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GEM-MACH-Hg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Environment Canada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p-TOMCAT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Cambridge (UK)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671" name="Group 5"/>
          <p:cNvGrpSpPr>
            <a:grpSpLocks noChangeAspect="1"/>
          </p:cNvGrpSpPr>
          <p:nvPr/>
        </p:nvGrpSpPr>
        <p:grpSpPr bwMode="auto">
          <a:xfrm>
            <a:off x="1042988" y="5703888"/>
            <a:ext cx="784225" cy="677862"/>
            <a:chOff x="92" y="3959"/>
            <a:chExt cx="384" cy="333"/>
          </a:xfrm>
        </p:grpSpPr>
        <p:sp>
          <p:nvSpPr>
            <p:cNvPr id="27692" name="Oval 6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pic>
          <p:nvPicPr>
            <p:cNvPr id="27693" name="Picture 7" descr="Logo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72" name="Picture 11" descr="HZ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3588" y="5757863"/>
            <a:ext cx="5921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13" descr="CNR-I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8688" y="5735638"/>
            <a:ext cx="7334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74" name="Group 23"/>
          <p:cNvGrpSpPr>
            <a:grpSpLocks/>
          </p:cNvGrpSpPr>
          <p:nvPr/>
        </p:nvGrpSpPr>
        <p:grpSpPr bwMode="auto">
          <a:xfrm>
            <a:off x="4287838" y="5846763"/>
            <a:ext cx="2006600" cy="390525"/>
            <a:chOff x="3610" y="3156"/>
            <a:chExt cx="1264" cy="246"/>
          </a:xfrm>
        </p:grpSpPr>
        <p:sp>
          <p:nvSpPr>
            <p:cNvPr id="27690" name="Text Box 20"/>
            <p:cNvSpPr txBox="1">
              <a:spLocks noChangeArrowheads="1"/>
            </p:cNvSpPr>
            <p:nvPr/>
          </p:nvSpPr>
          <p:spPr bwMode="auto">
            <a:xfrm>
              <a:off x="4025" y="3156"/>
              <a:ext cx="84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Environment Canada</a:t>
              </a:r>
              <a:endParaRPr lang="ru-RU" sz="1400"/>
            </a:p>
          </p:txBody>
        </p:sp>
        <p:pic>
          <p:nvPicPr>
            <p:cNvPr id="27691" name="Picture 21" descr="EnvCanada_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10" y="3164"/>
              <a:ext cx="42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75" name="Picture 30" descr="MIT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0638" y="5794375"/>
            <a:ext cx="949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6" name="Picture 31" descr="Cambredge_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78738" y="5749925"/>
            <a:ext cx="506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77" name="Group 49"/>
          <p:cNvGrpSpPr>
            <a:grpSpLocks/>
          </p:cNvGrpSpPr>
          <p:nvPr/>
        </p:nvGrpSpPr>
        <p:grpSpPr bwMode="auto">
          <a:xfrm>
            <a:off x="5078413" y="1285875"/>
            <a:ext cx="2698750" cy="1350963"/>
            <a:chOff x="3243" y="1253"/>
            <a:chExt cx="1700" cy="851"/>
          </a:xfrm>
        </p:grpSpPr>
        <p:pic>
          <p:nvPicPr>
            <p:cNvPr id="27688" name="Picture 39" descr="gem_geoschem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43" y="1253"/>
              <a:ext cx="1700" cy="8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689" name="Text Box 22"/>
            <p:cNvSpPr txBox="1">
              <a:spLocks noChangeArrowheads="1"/>
            </p:cNvSpPr>
            <p:nvPr/>
          </p:nvSpPr>
          <p:spPr bwMode="auto">
            <a:xfrm>
              <a:off x="3243" y="1253"/>
              <a:ext cx="648" cy="134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GEOS-Chem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27678" name="Group 50"/>
          <p:cNvGrpSpPr>
            <a:grpSpLocks/>
          </p:cNvGrpSpPr>
          <p:nvPr/>
        </p:nvGrpSpPr>
        <p:grpSpPr bwMode="auto">
          <a:xfrm>
            <a:off x="5462588" y="2078038"/>
            <a:ext cx="2698750" cy="1350962"/>
            <a:chOff x="3470" y="1616"/>
            <a:chExt cx="1700" cy="851"/>
          </a:xfrm>
        </p:grpSpPr>
        <p:pic>
          <p:nvPicPr>
            <p:cNvPr id="27686" name="Picture 41" descr="gem_echmeri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70" y="1616"/>
              <a:ext cx="1700" cy="8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687" name="Text Box 22"/>
            <p:cNvSpPr txBox="1">
              <a:spLocks noChangeArrowheads="1"/>
            </p:cNvSpPr>
            <p:nvPr/>
          </p:nvSpPr>
          <p:spPr bwMode="auto">
            <a:xfrm>
              <a:off x="3470" y="1616"/>
              <a:ext cx="578" cy="134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ECHMERIT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27679" name="Group 51"/>
          <p:cNvGrpSpPr>
            <a:grpSpLocks/>
          </p:cNvGrpSpPr>
          <p:nvPr/>
        </p:nvGrpSpPr>
        <p:grpSpPr bwMode="auto">
          <a:xfrm>
            <a:off x="5846763" y="2870200"/>
            <a:ext cx="2698750" cy="1350963"/>
            <a:chOff x="3651" y="1979"/>
            <a:chExt cx="1700" cy="851"/>
          </a:xfrm>
        </p:grpSpPr>
        <p:pic>
          <p:nvPicPr>
            <p:cNvPr id="27684" name="Picture 38" descr="gem_gem-mach-h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51" y="1979"/>
              <a:ext cx="1700" cy="8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685" name="Text Box 22"/>
            <p:cNvSpPr txBox="1">
              <a:spLocks noChangeArrowheads="1"/>
            </p:cNvSpPr>
            <p:nvPr/>
          </p:nvSpPr>
          <p:spPr bwMode="auto">
            <a:xfrm>
              <a:off x="3651" y="1979"/>
              <a:ext cx="786" cy="134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GEM-MACH-Hg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27680" name="Group 52"/>
          <p:cNvGrpSpPr>
            <a:grpSpLocks/>
          </p:cNvGrpSpPr>
          <p:nvPr/>
        </p:nvGrpSpPr>
        <p:grpSpPr bwMode="auto">
          <a:xfrm>
            <a:off x="6230938" y="3662363"/>
            <a:ext cx="2698750" cy="1350962"/>
            <a:chOff x="3833" y="2432"/>
            <a:chExt cx="1700" cy="851"/>
          </a:xfrm>
        </p:grpSpPr>
        <p:pic>
          <p:nvPicPr>
            <p:cNvPr id="27682" name="Picture 40" descr="gem_gle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33" y="2432"/>
              <a:ext cx="1700" cy="8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683" name="Text Box 22"/>
            <p:cNvSpPr txBox="1">
              <a:spLocks noChangeArrowheads="1"/>
            </p:cNvSpPr>
            <p:nvPr/>
          </p:nvSpPr>
          <p:spPr bwMode="auto">
            <a:xfrm>
              <a:off x="3833" y="2432"/>
              <a:ext cx="467" cy="134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GLEMOS</a:t>
              </a:r>
              <a:endParaRPr lang="ru-RU" sz="1400">
                <a:latin typeface="Tahoma" pitchFamily="34" charset="0"/>
              </a:endParaRPr>
            </a:p>
          </p:txBody>
        </p:sp>
      </p:grpSp>
      <p:sp>
        <p:nvSpPr>
          <p:cNvPr id="27681" name="Прямоугольник 203"/>
          <p:cNvSpPr>
            <a:spLocks noChangeArrowheads="1"/>
          </p:cNvSpPr>
          <p:nvPr/>
        </p:nvSpPr>
        <p:spPr bwMode="auto">
          <a:xfrm>
            <a:off x="0" y="2603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Multi-model assessment of global mercury pollution and processes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9144000" cy="615950"/>
          </a:xfrm>
        </p:spPr>
        <p:txBody>
          <a:bodyPr/>
          <a:lstStyle/>
          <a:p>
            <a:r>
              <a:rPr lang="en-GB" altLang="zh-CN" sz="2700" b="1" smtClean="0">
                <a:solidFill>
                  <a:srgbClr val="376092"/>
                </a:solidFill>
                <a:cs typeface="Arial" charset="0"/>
              </a:rPr>
              <a:t>Study of Hg atmospheric chemistry</a:t>
            </a:r>
            <a:endParaRPr lang="ru-RU" sz="2700" b="1" smtClean="0">
              <a:solidFill>
                <a:srgbClr val="376092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11414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17375E"/>
                </a:solidFill>
                <a:latin typeface="Calibri" pitchFamily="34" charset="0"/>
              </a:rPr>
              <a:t>Seasonal variation of Hg </a:t>
            </a:r>
            <a:r>
              <a:rPr lang="en-US" sz="2400">
                <a:solidFill>
                  <a:srgbClr val="8A0000"/>
                </a:solidFill>
                <a:latin typeface="Calibri" pitchFamily="34" charset="0"/>
              </a:rPr>
              <a:t>wet deposition</a:t>
            </a:r>
            <a:endParaRPr lang="ru-RU" sz="2400">
              <a:solidFill>
                <a:srgbClr val="8A0000"/>
              </a:solidFill>
              <a:latin typeface="Calibri" pitchFamily="34" charset="0"/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1036638" y="5676900"/>
            <a:ext cx="7070725" cy="307975"/>
            <a:chOff x="653" y="3576"/>
            <a:chExt cx="4454" cy="194"/>
          </a:xfrm>
        </p:grpSpPr>
        <p:sp>
          <p:nvSpPr>
            <p:cNvPr id="30094" name="Rectangle 5"/>
            <p:cNvSpPr>
              <a:spLocks noChangeArrowheads="1"/>
            </p:cNvSpPr>
            <p:nvPr/>
          </p:nvSpPr>
          <p:spPr bwMode="auto">
            <a:xfrm>
              <a:off x="653" y="3576"/>
              <a:ext cx="4454" cy="1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095" name="Oval 6"/>
            <p:cNvSpPr>
              <a:spLocks noChangeAspect="1" noChangeArrowheads="1"/>
            </p:cNvSpPr>
            <p:nvPr/>
          </p:nvSpPr>
          <p:spPr bwMode="auto">
            <a:xfrm>
              <a:off x="728" y="3655"/>
              <a:ext cx="43" cy="44"/>
            </a:xfrm>
            <a:prstGeom prst="ellipse">
              <a:avLst/>
            </a:prstGeom>
            <a:solidFill>
              <a:srgbClr val="333333"/>
            </a:solidFill>
            <a:ln w="4826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96" name="Rectangle 7"/>
            <p:cNvSpPr>
              <a:spLocks noChangeArrowheads="1"/>
            </p:cNvSpPr>
            <p:nvPr/>
          </p:nvSpPr>
          <p:spPr bwMode="auto">
            <a:xfrm>
              <a:off x="836" y="3607"/>
              <a:ext cx="7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Measurements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2689225" y="5726113"/>
            <a:ext cx="5338763" cy="212725"/>
            <a:chOff x="1694" y="3607"/>
            <a:chExt cx="3363" cy="134"/>
          </a:xfrm>
        </p:grpSpPr>
        <p:sp>
          <p:nvSpPr>
            <p:cNvPr id="30086" name="Line 9"/>
            <p:cNvSpPr>
              <a:spLocks noChangeShapeType="1"/>
            </p:cNvSpPr>
            <p:nvPr/>
          </p:nvSpPr>
          <p:spPr bwMode="auto">
            <a:xfrm>
              <a:off x="4345" y="3672"/>
              <a:ext cx="79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87" name="Rectangle 10"/>
            <p:cNvSpPr>
              <a:spLocks noChangeArrowheads="1"/>
            </p:cNvSpPr>
            <p:nvPr/>
          </p:nvSpPr>
          <p:spPr bwMode="auto">
            <a:xfrm>
              <a:off x="4472" y="3607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ECHMERIT</a:t>
              </a:r>
              <a:endParaRPr lang="ru-RU" sz="1400">
                <a:latin typeface="Tahoma" pitchFamily="34" charset="0"/>
              </a:endParaRPr>
            </a:p>
          </p:txBody>
        </p:sp>
        <p:sp>
          <p:nvSpPr>
            <p:cNvPr id="30088" name="Line 11"/>
            <p:cNvSpPr>
              <a:spLocks noChangeShapeType="1"/>
            </p:cNvSpPr>
            <p:nvPr/>
          </p:nvSpPr>
          <p:spPr bwMode="auto">
            <a:xfrm>
              <a:off x="1694" y="3673"/>
              <a:ext cx="7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89" name="Rectangle 12"/>
            <p:cNvSpPr>
              <a:spLocks noChangeArrowheads="1"/>
            </p:cNvSpPr>
            <p:nvPr/>
          </p:nvSpPr>
          <p:spPr bwMode="auto">
            <a:xfrm>
              <a:off x="1820" y="3607"/>
              <a:ext cx="4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GLEMOS</a:t>
              </a:r>
              <a:endParaRPr lang="ru-RU" sz="1400">
                <a:latin typeface="Tahoma" pitchFamily="34" charset="0"/>
              </a:endParaRPr>
            </a:p>
          </p:txBody>
        </p:sp>
        <p:sp>
          <p:nvSpPr>
            <p:cNvPr id="30090" name="Line 13"/>
            <p:cNvSpPr>
              <a:spLocks noChangeShapeType="1"/>
            </p:cNvSpPr>
            <p:nvPr/>
          </p:nvSpPr>
          <p:spPr bwMode="auto">
            <a:xfrm>
              <a:off x="3311" y="3672"/>
              <a:ext cx="79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91" name="Rectangle 14"/>
            <p:cNvSpPr>
              <a:spLocks noChangeArrowheads="1"/>
            </p:cNvSpPr>
            <p:nvPr/>
          </p:nvSpPr>
          <p:spPr bwMode="auto">
            <a:xfrm>
              <a:off x="3432" y="3607"/>
              <a:ext cx="80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GEM-MACH-Hg</a:t>
              </a:r>
              <a:endParaRPr lang="ru-RU" sz="1400">
                <a:latin typeface="Tahoma" pitchFamily="34" charset="0"/>
              </a:endParaRPr>
            </a:p>
          </p:txBody>
        </p:sp>
        <p:sp>
          <p:nvSpPr>
            <p:cNvPr id="30092" name="Line 15"/>
            <p:cNvSpPr>
              <a:spLocks noChangeShapeType="1"/>
            </p:cNvSpPr>
            <p:nvPr/>
          </p:nvSpPr>
          <p:spPr bwMode="auto">
            <a:xfrm>
              <a:off x="2413" y="3673"/>
              <a:ext cx="7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93" name="Rectangle 16"/>
            <p:cNvSpPr>
              <a:spLocks noChangeArrowheads="1"/>
            </p:cNvSpPr>
            <p:nvPr/>
          </p:nvSpPr>
          <p:spPr bwMode="auto">
            <a:xfrm>
              <a:off x="2534" y="3607"/>
              <a:ext cx="6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GEOS-Chem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48145" name="Group 17"/>
          <p:cNvGrpSpPr>
            <a:grpSpLocks/>
          </p:cNvGrpSpPr>
          <p:nvPr/>
        </p:nvGrpSpPr>
        <p:grpSpPr bwMode="auto">
          <a:xfrm>
            <a:off x="2233613" y="1747838"/>
            <a:ext cx="4678362" cy="3087687"/>
            <a:chOff x="1407" y="1101"/>
            <a:chExt cx="2947" cy="1945"/>
          </a:xfrm>
        </p:grpSpPr>
        <p:pic>
          <p:nvPicPr>
            <p:cNvPr id="30083" name="Picture 18" descr="wet_legen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1" y="2910"/>
              <a:ext cx="16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084" name="Picture 19" descr="wet_sites_full_yea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7" y="1365"/>
              <a:ext cx="2947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085" name="Text Box 20"/>
            <p:cNvSpPr txBox="1">
              <a:spLocks noChangeArrowheads="1"/>
            </p:cNvSpPr>
            <p:nvPr/>
          </p:nvSpPr>
          <p:spPr bwMode="auto">
            <a:xfrm>
              <a:off x="1721" y="1101"/>
              <a:ext cx="2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Sites measuring Hg wet deposition</a:t>
              </a:r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25080" name="Group 504"/>
          <p:cNvGrpSpPr>
            <a:grpSpLocks/>
          </p:cNvGrpSpPr>
          <p:nvPr/>
        </p:nvGrpSpPr>
        <p:grpSpPr bwMode="auto">
          <a:xfrm>
            <a:off x="96838" y="2247900"/>
            <a:ext cx="4959350" cy="3155950"/>
            <a:chOff x="61" y="1416"/>
            <a:chExt cx="3124" cy="1988"/>
          </a:xfrm>
        </p:grpSpPr>
        <p:sp>
          <p:nvSpPr>
            <p:cNvPr id="30033" name="Line 23"/>
            <p:cNvSpPr>
              <a:spLocks noChangeShapeType="1"/>
            </p:cNvSpPr>
            <p:nvPr/>
          </p:nvSpPr>
          <p:spPr bwMode="auto">
            <a:xfrm flipH="1">
              <a:off x="1535" y="1922"/>
              <a:ext cx="441" cy="373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34" name="Oval 24"/>
            <p:cNvSpPr>
              <a:spLocks noChangeArrowheads="1"/>
            </p:cNvSpPr>
            <p:nvPr/>
          </p:nvSpPr>
          <p:spPr bwMode="auto">
            <a:xfrm rot="-765846">
              <a:off x="1806" y="1416"/>
              <a:ext cx="1379" cy="495"/>
            </a:xfrm>
            <a:prstGeom prst="ellips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035" name="Group 26"/>
            <p:cNvGrpSpPr>
              <a:grpSpLocks/>
            </p:cNvGrpSpPr>
            <p:nvPr/>
          </p:nvGrpSpPr>
          <p:grpSpPr bwMode="auto">
            <a:xfrm>
              <a:off x="61" y="2176"/>
              <a:ext cx="2688" cy="1228"/>
              <a:chOff x="61" y="2176"/>
              <a:chExt cx="2662" cy="1228"/>
            </a:xfrm>
          </p:grpSpPr>
          <p:sp>
            <p:nvSpPr>
              <p:cNvPr id="30036" name="Rectangle 27"/>
              <p:cNvSpPr>
                <a:spLocks noChangeArrowheads="1"/>
              </p:cNvSpPr>
              <p:nvPr/>
            </p:nvSpPr>
            <p:spPr bwMode="auto">
              <a:xfrm>
                <a:off x="402" y="2222"/>
                <a:ext cx="2321" cy="9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7" name="Line 28"/>
              <p:cNvSpPr>
                <a:spLocks noChangeShapeType="1"/>
              </p:cNvSpPr>
              <p:nvPr/>
            </p:nvSpPr>
            <p:spPr bwMode="auto">
              <a:xfrm>
                <a:off x="402" y="2950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8" name="Line 29"/>
              <p:cNvSpPr>
                <a:spLocks noChangeShapeType="1"/>
              </p:cNvSpPr>
              <p:nvPr/>
            </p:nvSpPr>
            <p:spPr bwMode="auto">
              <a:xfrm>
                <a:off x="402" y="2707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9" name="Line 30"/>
              <p:cNvSpPr>
                <a:spLocks noChangeShapeType="1"/>
              </p:cNvSpPr>
              <p:nvPr/>
            </p:nvSpPr>
            <p:spPr bwMode="auto">
              <a:xfrm>
                <a:off x="402" y="2465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0" name="Line 31"/>
              <p:cNvSpPr>
                <a:spLocks noChangeShapeType="1"/>
              </p:cNvSpPr>
              <p:nvPr/>
            </p:nvSpPr>
            <p:spPr bwMode="auto">
              <a:xfrm>
                <a:off x="402" y="2222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1" name="Rectangle 32"/>
              <p:cNvSpPr>
                <a:spLocks noChangeArrowheads="1"/>
              </p:cNvSpPr>
              <p:nvPr/>
            </p:nvSpPr>
            <p:spPr bwMode="auto">
              <a:xfrm>
                <a:off x="402" y="2222"/>
                <a:ext cx="2321" cy="97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2" name="Line 33"/>
              <p:cNvSpPr>
                <a:spLocks noChangeShapeType="1"/>
              </p:cNvSpPr>
              <p:nvPr/>
            </p:nvSpPr>
            <p:spPr bwMode="auto">
              <a:xfrm>
                <a:off x="402" y="2222"/>
                <a:ext cx="0" cy="9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3" name="Line 34"/>
              <p:cNvSpPr>
                <a:spLocks noChangeShapeType="1"/>
              </p:cNvSpPr>
              <p:nvPr/>
            </p:nvSpPr>
            <p:spPr bwMode="auto">
              <a:xfrm>
                <a:off x="377" y="3192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4" name="Line 35"/>
              <p:cNvSpPr>
                <a:spLocks noChangeShapeType="1"/>
              </p:cNvSpPr>
              <p:nvPr/>
            </p:nvSpPr>
            <p:spPr bwMode="auto">
              <a:xfrm>
                <a:off x="377" y="2950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5" name="Line 36"/>
              <p:cNvSpPr>
                <a:spLocks noChangeShapeType="1"/>
              </p:cNvSpPr>
              <p:nvPr/>
            </p:nvSpPr>
            <p:spPr bwMode="auto">
              <a:xfrm>
                <a:off x="377" y="2707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6" name="Line 37"/>
              <p:cNvSpPr>
                <a:spLocks noChangeShapeType="1"/>
              </p:cNvSpPr>
              <p:nvPr/>
            </p:nvSpPr>
            <p:spPr bwMode="auto">
              <a:xfrm>
                <a:off x="377" y="2465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7" name="Line 38"/>
              <p:cNvSpPr>
                <a:spLocks noChangeShapeType="1"/>
              </p:cNvSpPr>
              <p:nvPr/>
            </p:nvSpPr>
            <p:spPr bwMode="auto">
              <a:xfrm>
                <a:off x="377" y="2222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8" name="Line 39"/>
              <p:cNvSpPr>
                <a:spLocks noChangeShapeType="1"/>
              </p:cNvSpPr>
              <p:nvPr/>
            </p:nvSpPr>
            <p:spPr bwMode="auto">
              <a:xfrm>
                <a:off x="402" y="3192"/>
                <a:ext cx="232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49" name="Line 40"/>
              <p:cNvSpPr>
                <a:spLocks noChangeShapeType="1"/>
              </p:cNvSpPr>
              <p:nvPr/>
            </p:nvSpPr>
            <p:spPr bwMode="auto">
              <a:xfrm flipV="1">
                <a:off x="402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0" name="Line 41"/>
              <p:cNvSpPr>
                <a:spLocks noChangeShapeType="1"/>
              </p:cNvSpPr>
              <p:nvPr/>
            </p:nvSpPr>
            <p:spPr bwMode="auto">
              <a:xfrm flipV="1">
                <a:off x="598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1" name="Line 42"/>
              <p:cNvSpPr>
                <a:spLocks noChangeShapeType="1"/>
              </p:cNvSpPr>
              <p:nvPr/>
            </p:nvSpPr>
            <p:spPr bwMode="auto">
              <a:xfrm flipV="1">
                <a:off x="789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2" name="Line 43"/>
              <p:cNvSpPr>
                <a:spLocks noChangeShapeType="1"/>
              </p:cNvSpPr>
              <p:nvPr/>
            </p:nvSpPr>
            <p:spPr bwMode="auto">
              <a:xfrm flipV="1">
                <a:off x="985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3" name="Line 44"/>
              <p:cNvSpPr>
                <a:spLocks noChangeShapeType="1"/>
              </p:cNvSpPr>
              <p:nvPr/>
            </p:nvSpPr>
            <p:spPr bwMode="auto">
              <a:xfrm flipV="1">
                <a:off x="1176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4" name="Line 45"/>
              <p:cNvSpPr>
                <a:spLocks noChangeShapeType="1"/>
              </p:cNvSpPr>
              <p:nvPr/>
            </p:nvSpPr>
            <p:spPr bwMode="auto">
              <a:xfrm flipV="1">
                <a:off x="1371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5" name="Line 46"/>
              <p:cNvSpPr>
                <a:spLocks noChangeShapeType="1"/>
              </p:cNvSpPr>
              <p:nvPr/>
            </p:nvSpPr>
            <p:spPr bwMode="auto">
              <a:xfrm flipV="1">
                <a:off x="1563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6" name="Line 47"/>
              <p:cNvSpPr>
                <a:spLocks noChangeShapeType="1"/>
              </p:cNvSpPr>
              <p:nvPr/>
            </p:nvSpPr>
            <p:spPr bwMode="auto">
              <a:xfrm flipV="1">
                <a:off x="1758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7" name="Line 48"/>
              <p:cNvSpPr>
                <a:spLocks noChangeShapeType="1"/>
              </p:cNvSpPr>
              <p:nvPr/>
            </p:nvSpPr>
            <p:spPr bwMode="auto">
              <a:xfrm flipV="1">
                <a:off x="1949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8" name="Line 49"/>
              <p:cNvSpPr>
                <a:spLocks noChangeShapeType="1"/>
              </p:cNvSpPr>
              <p:nvPr/>
            </p:nvSpPr>
            <p:spPr bwMode="auto">
              <a:xfrm flipV="1">
                <a:off x="2145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9" name="Line 50"/>
              <p:cNvSpPr>
                <a:spLocks noChangeShapeType="1"/>
              </p:cNvSpPr>
              <p:nvPr/>
            </p:nvSpPr>
            <p:spPr bwMode="auto">
              <a:xfrm flipV="1">
                <a:off x="2336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0" name="Line 51"/>
              <p:cNvSpPr>
                <a:spLocks noChangeShapeType="1"/>
              </p:cNvSpPr>
              <p:nvPr/>
            </p:nvSpPr>
            <p:spPr bwMode="auto">
              <a:xfrm flipV="1">
                <a:off x="2532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1" name="Line 52"/>
              <p:cNvSpPr>
                <a:spLocks noChangeShapeType="1"/>
              </p:cNvSpPr>
              <p:nvPr/>
            </p:nvSpPr>
            <p:spPr bwMode="auto">
              <a:xfrm flipV="1">
                <a:off x="2723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62" name="Rectangle 53"/>
              <p:cNvSpPr>
                <a:spLocks noChangeArrowheads="1"/>
              </p:cNvSpPr>
              <p:nvPr/>
            </p:nvSpPr>
            <p:spPr bwMode="auto">
              <a:xfrm>
                <a:off x="292" y="3145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63" name="Rectangle 54"/>
              <p:cNvSpPr>
                <a:spLocks noChangeArrowheads="1"/>
              </p:cNvSpPr>
              <p:nvPr/>
            </p:nvSpPr>
            <p:spPr bwMode="auto">
              <a:xfrm>
                <a:off x="245" y="290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20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64" name="Rectangle 55"/>
              <p:cNvSpPr>
                <a:spLocks noChangeArrowheads="1"/>
              </p:cNvSpPr>
              <p:nvPr/>
            </p:nvSpPr>
            <p:spPr bwMode="auto">
              <a:xfrm>
                <a:off x="245" y="26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40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65" name="Rectangle 56"/>
              <p:cNvSpPr>
                <a:spLocks noChangeArrowheads="1"/>
              </p:cNvSpPr>
              <p:nvPr/>
            </p:nvSpPr>
            <p:spPr bwMode="auto">
              <a:xfrm>
                <a:off x="245" y="241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60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66" name="Rectangle 57"/>
              <p:cNvSpPr>
                <a:spLocks noChangeArrowheads="1"/>
              </p:cNvSpPr>
              <p:nvPr/>
            </p:nvSpPr>
            <p:spPr bwMode="auto">
              <a:xfrm>
                <a:off x="245" y="2176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80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67" name="Rectangle 58"/>
              <p:cNvSpPr>
                <a:spLocks noChangeArrowheads="1"/>
              </p:cNvSpPr>
              <p:nvPr/>
            </p:nvSpPr>
            <p:spPr bwMode="auto">
              <a:xfrm rot="-5400000">
                <a:off x="432" y="3271"/>
                <a:ext cx="12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Jan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68" name="Rectangle 59"/>
              <p:cNvSpPr>
                <a:spLocks noChangeArrowheads="1"/>
              </p:cNvSpPr>
              <p:nvPr/>
            </p:nvSpPr>
            <p:spPr bwMode="auto">
              <a:xfrm rot="-5400000">
                <a:off x="618" y="3284"/>
                <a:ext cx="13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Feb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69" name="Rectangle 60"/>
              <p:cNvSpPr>
                <a:spLocks noChangeArrowheads="1"/>
              </p:cNvSpPr>
              <p:nvPr/>
            </p:nvSpPr>
            <p:spPr bwMode="auto">
              <a:xfrm rot="-5400000">
                <a:off x="814" y="3270"/>
                <a:ext cx="13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Mar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0" name="Rectangle 61"/>
              <p:cNvSpPr>
                <a:spLocks noChangeArrowheads="1"/>
              </p:cNvSpPr>
              <p:nvPr/>
            </p:nvSpPr>
            <p:spPr bwMode="auto">
              <a:xfrm rot="-5400000">
                <a:off x="1012" y="3274"/>
                <a:ext cx="1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Apr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1" name="Rectangle 62"/>
              <p:cNvSpPr>
                <a:spLocks noChangeArrowheads="1"/>
              </p:cNvSpPr>
              <p:nvPr/>
            </p:nvSpPr>
            <p:spPr bwMode="auto">
              <a:xfrm rot="-5400000">
                <a:off x="1195" y="3278"/>
                <a:ext cx="15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May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2" name="Rectangle 63"/>
              <p:cNvSpPr>
                <a:spLocks noChangeArrowheads="1"/>
              </p:cNvSpPr>
              <p:nvPr/>
            </p:nvSpPr>
            <p:spPr bwMode="auto">
              <a:xfrm rot="-5400000">
                <a:off x="1399" y="3271"/>
                <a:ext cx="12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Jun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3" name="Rectangle 64"/>
              <p:cNvSpPr>
                <a:spLocks noChangeArrowheads="1"/>
              </p:cNvSpPr>
              <p:nvPr/>
            </p:nvSpPr>
            <p:spPr bwMode="auto">
              <a:xfrm rot="-5400000">
                <a:off x="1607" y="3258"/>
                <a:ext cx="10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Jul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4" name="Rectangle 65"/>
              <p:cNvSpPr>
                <a:spLocks noChangeArrowheads="1"/>
              </p:cNvSpPr>
              <p:nvPr/>
            </p:nvSpPr>
            <p:spPr bwMode="auto">
              <a:xfrm rot="-5400000">
                <a:off x="1779" y="3283"/>
                <a:ext cx="14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Aug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5" name="Rectangle 66"/>
              <p:cNvSpPr>
                <a:spLocks noChangeArrowheads="1"/>
              </p:cNvSpPr>
              <p:nvPr/>
            </p:nvSpPr>
            <p:spPr bwMode="auto">
              <a:xfrm rot="-5400000">
                <a:off x="1974" y="3286"/>
                <a:ext cx="14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Sep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6" name="Rectangle 67"/>
              <p:cNvSpPr>
                <a:spLocks noChangeArrowheads="1"/>
              </p:cNvSpPr>
              <p:nvPr/>
            </p:nvSpPr>
            <p:spPr bwMode="auto">
              <a:xfrm rot="-5400000">
                <a:off x="2174" y="3271"/>
                <a:ext cx="1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Oct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7" name="Rectangle 68"/>
              <p:cNvSpPr>
                <a:spLocks noChangeArrowheads="1"/>
              </p:cNvSpPr>
              <p:nvPr/>
            </p:nvSpPr>
            <p:spPr bwMode="auto">
              <a:xfrm rot="-5400000">
                <a:off x="2361" y="3275"/>
                <a:ext cx="1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Nov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8" name="Rectangle 69"/>
              <p:cNvSpPr>
                <a:spLocks noChangeArrowheads="1"/>
              </p:cNvSpPr>
              <p:nvPr/>
            </p:nvSpPr>
            <p:spPr bwMode="auto">
              <a:xfrm rot="-5400000">
                <a:off x="2552" y="3284"/>
                <a:ext cx="1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Dec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79" name="Rectangle 70"/>
              <p:cNvSpPr>
                <a:spLocks noChangeArrowheads="1"/>
              </p:cNvSpPr>
              <p:nvPr/>
            </p:nvSpPr>
            <p:spPr bwMode="auto">
              <a:xfrm rot="-5400000">
                <a:off x="-247" y="2754"/>
                <a:ext cx="74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Wet deposition, ng/m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80" name="Rectangle 71"/>
              <p:cNvSpPr>
                <a:spLocks noChangeArrowheads="1"/>
              </p:cNvSpPr>
              <p:nvPr/>
            </p:nvSpPr>
            <p:spPr bwMode="auto">
              <a:xfrm rot="-5400000">
                <a:off x="79" y="236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700">
                    <a:solidFill>
                      <a:srgbClr val="000000"/>
                    </a:solidFill>
                  </a:rPr>
                  <a:t>2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81" name="Rectangle 72"/>
              <p:cNvSpPr>
                <a:spLocks noChangeArrowheads="1"/>
              </p:cNvSpPr>
              <p:nvPr/>
            </p:nvSpPr>
            <p:spPr bwMode="auto">
              <a:xfrm rot="-5400000">
                <a:off x="52" y="2257"/>
                <a:ext cx="15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/day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0082" name="Text Box 73"/>
              <p:cNvSpPr txBox="1">
                <a:spLocks noChangeArrowheads="1"/>
              </p:cNvSpPr>
              <p:nvPr/>
            </p:nvSpPr>
            <p:spPr bwMode="auto">
              <a:xfrm>
                <a:off x="2237" y="2255"/>
                <a:ext cx="44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/>
                  <a:t>99 sites</a:t>
                </a:r>
                <a:endParaRPr lang="ru-RU" sz="1600"/>
              </a:p>
            </p:txBody>
          </p:sp>
        </p:grpSp>
      </p:grpSp>
      <p:grpSp>
        <p:nvGrpSpPr>
          <p:cNvPr id="48253" name="Group 125"/>
          <p:cNvGrpSpPr>
            <a:grpSpLocks/>
          </p:cNvGrpSpPr>
          <p:nvPr/>
        </p:nvGrpSpPr>
        <p:grpSpPr bwMode="auto">
          <a:xfrm>
            <a:off x="793750" y="3952875"/>
            <a:ext cx="3373438" cy="1101725"/>
            <a:chOff x="500" y="2490"/>
            <a:chExt cx="2125" cy="694"/>
          </a:xfrm>
        </p:grpSpPr>
        <p:sp>
          <p:nvSpPr>
            <p:cNvPr id="30027" name="Freeform 126"/>
            <p:cNvSpPr>
              <a:spLocks/>
            </p:cNvSpPr>
            <p:nvPr/>
          </p:nvSpPr>
          <p:spPr bwMode="auto">
            <a:xfrm>
              <a:off x="501" y="2490"/>
              <a:ext cx="2124" cy="693"/>
            </a:xfrm>
            <a:custGeom>
              <a:avLst/>
              <a:gdLst>
                <a:gd name="T0" fmla="*/ 0 w 2124"/>
                <a:gd name="T1" fmla="*/ 372 h 693"/>
                <a:gd name="T2" fmla="*/ 192 w 2124"/>
                <a:gd name="T3" fmla="*/ 279 h 693"/>
                <a:gd name="T4" fmla="*/ 384 w 2124"/>
                <a:gd name="T5" fmla="*/ 219 h 693"/>
                <a:gd name="T6" fmla="*/ 579 w 2124"/>
                <a:gd name="T7" fmla="*/ 0 h 693"/>
                <a:gd name="T8" fmla="*/ 768 w 2124"/>
                <a:gd name="T9" fmla="*/ 30 h 693"/>
                <a:gd name="T10" fmla="*/ 963 w 2124"/>
                <a:gd name="T11" fmla="*/ 18 h 693"/>
                <a:gd name="T12" fmla="*/ 1059 w 2124"/>
                <a:gd name="T13" fmla="*/ 93 h 693"/>
                <a:gd name="T14" fmla="*/ 1161 w 2124"/>
                <a:gd name="T15" fmla="*/ 126 h 693"/>
                <a:gd name="T16" fmla="*/ 1353 w 2124"/>
                <a:gd name="T17" fmla="*/ 192 h 693"/>
                <a:gd name="T18" fmla="*/ 1545 w 2124"/>
                <a:gd name="T19" fmla="*/ 333 h 693"/>
                <a:gd name="T20" fmla="*/ 1740 w 2124"/>
                <a:gd name="T21" fmla="*/ 423 h 693"/>
                <a:gd name="T22" fmla="*/ 1929 w 2124"/>
                <a:gd name="T23" fmla="*/ 450 h 693"/>
                <a:gd name="T24" fmla="*/ 2124 w 2124"/>
                <a:gd name="T25" fmla="*/ 399 h 693"/>
                <a:gd name="T26" fmla="*/ 2118 w 2124"/>
                <a:gd name="T27" fmla="*/ 531 h 693"/>
                <a:gd name="T28" fmla="*/ 1938 w 2124"/>
                <a:gd name="T29" fmla="*/ 600 h 693"/>
                <a:gd name="T30" fmla="*/ 1737 w 2124"/>
                <a:gd name="T31" fmla="*/ 693 h 693"/>
                <a:gd name="T32" fmla="*/ 1545 w 2124"/>
                <a:gd name="T33" fmla="*/ 648 h 693"/>
                <a:gd name="T34" fmla="*/ 1344 w 2124"/>
                <a:gd name="T35" fmla="*/ 564 h 693"/>
                <a:gd name="T36" fmla="*/ 1161 w 2124"/>
                <a:gd name="T37" fmla="*/ 426 h 693"/>
                <a:gd name="T38" fmla="*/ 993 w 2124"/>
                <a:gd name="T39" fmla="*/ 246 h 693"/>
                <a:gd name="T40" fmla="*/ 963 w 2124"/>
                <a:gd name="T41" fmla="*/ 249 h 693"/>
                <a:gd name="T42" fmla="*/ 768 w 2124"/>
                <a:gd name="T43" fmla="*/ 312 h 693"/>
                <a:gd name="T44" fmla="*/ 579 w 2124"/>
                <a:gd name="T45" fmla="*/ 318 h 693"/>
                <a:gd name="T46" fmla="*/ 381 w 2124"/>
                <a:gd name="T47" fmla="*/ 465 h 693"/>
                <a:gd name="T48" fmla="*/ 279 w 2124"/>
                <a:gd name="T49" fmla="*/ 456 h 693"/>
                <a:gd name="T50" fmla="*/ 183 w 2124"/>
                <a:gd name="T51" fmla="*/ 480 h 693"/>
                <a:gd name="T52" fmla="*/ 0 w 2124"/>
                <a:gd name="T53" fmla="*/ 543 h 693"/>
                <a:gd name="T54" fmla="*/ 0 w 2124"/>
                <a:gd name="T55" fmla="*/ 372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24"/>
                <a:gd name="T85" fmla="*/ 0 h 693"/>
                <a:gd name="T86" fmla="*/ 2124 w 2124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24" h="693">
                  <a:moveTo>
                    <a:pt x="0" y="372"/>
                  </a:moveTo>
                  <a:lnTo>
                    <a:pt x="192" y="279"/>
                  </a:lnTo>
                  <a:lnTo>
                    <a:pt x="384" y="219"/>
                  </a:lnTo>
                  <a:lnTo>
                    <a:pt x="579" y="0"/>
                  </a:lnTo>
                  <a:lnTo>
                    <a:pt x="768" y="30"/>
                  </a:lnTo>
                  <a:lnTo>
                    <a:pt x="963" y="18"/>
                  </a:lnTo>
                  <a:lnTo>
                    <a:pt x="1059" y="93"/>
                  </a:lnTo>
                  <a:lnTo>
                    <a:pt x="1161" y="126"/>
                  </a:lnTo>
                  <a:lnTo>
                    <a:pt x="1353" y="192"/>
                  </a:lnTo>
                  <a:lnTo>
                    <a:pt x="1545" y="333"/>
                  </a:lnTo>
                  <a:lnTo>
                    <a:pt x="1740" y="423"/>
                  </a:lnTo>
                  <a:lnTo>
                    <a:pt x="1929" y="450"/>
                  </a:lnTo>
                  <a:lnTo>
                    <a:pt x="2124" y="399"/>
                  </a:lnTo>
                  <a:lnTo>
                    <a:pt x="2118" y="531"/>
                  </a:lnTo>
                  <a:lnTo>
                    <a:pt x="1938" y="600"/>
                  </a:lnTo>
                  <a:lnTo>
                    <a:pt x="1737" y="693"/>
                  </a:lnTo>
                  <a:lnTo>
                    <a:pt x="1545" y="648"/>
                  </a:lnTo>
                  <a:lnTo>
                    <a:pt x="1344" y="564"/>
                  </a:lnTo>
                  <a:lnTo>
                    <a:pt x="1161" y="426"/>
                  </a:lnTo>
                  <a:lnTo>
                    <a:pt x="993" y="246"/>
                  </a:lnTo>
                  <a:lnTo>
                    <a:pt x="963" y="249"/>
                  </a:lnTo>
                  <a:lnTo>
                    <a:pt x="768" y="312"/>
                  </a:lnTo>
                  <a:lnTo>
                    <a:pt x="579" y="318"/>
                  </a:lnTo>
                  <a:lnTo>
                    <a:pt x="381" y="465"/>
                  </a:lnTo>
                  <a:lnTo>
                    <a:pt x="279" y="456"/>
                  </a:lnTo>
                  <a:lnTo>
                    <a:pt x="183" y="480"/>
                  </a:lnTo>
                  <a:lnTo>
                    <a:pt x="0" y="54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969696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028" name="Group 127"/>
            <p:cNvGrpSpPr>
              <a:grpSpLocks/>
            </p:cNvGrpSpPr>
            <p:nvPr/>
          </p:nvGrpSpPr>
          <p:grpSpPr bwMode="auto">
            <a:xfrm>
              <a:off x="500" y="2490"/>
              <a:ext cx="2125" cy="694"/>
              <a:chOff x="500" y="2490"/>
              <a:chExt cx="2125" cy="694"/>
            </a:xfrm>
          </p:grpSpPr>
          <p:sp>
            <p:nvSpPr>
              <p:cNvPr id="30029" name="Freeform 128"/>
              <p:cNvSpPr>
                <a:spLocks/>
              </p:cNvSpPr>
              <p:nvPr/>
            </p:nvSpPr>
            <p:spPr bwMode="auto">
              <a:xfrm>
                <a:off x="500" y="2626"/>
                <a:ext cx="2125" cy="558"/>
              </a:xfrm>
              <a:custGeom>
                <a:avLst/>
                <a:gdLst>
                  <a:gd name="T0" fmla="*/ 0 w 500"/>
                  <a:gd name="T1" fmla="*/ 2147483647 h 131"/>
                  <a:gd name="T2" fmla="*/ 2147483647 w 500"/>
                  <a:gd name="T3" fmla="*/ 2147483647 h 131"/>
                  <a:gd name="T4" fmla="*/ 2147483647 w 500"/>
                  <a:gd name="T5" fmla="*/ 2147483647 h 131"/>
                  <a:gd name="T6" fmla="*/ 2147483647 w 500"/>
                  <a:gd name="T7" fmla="*/ 0 h 131"/>
                  <a:gd name="T8" fmla="*/ 2147483647 w 500"/>
                  <a:gd name="T9" fmla="*/ 2147483647 h 131"/>
                  <a:gd name="T10" fmla="*/ 2147483647 w 500"/>
                  <a:gd name="T11" fmla="*/ 2147483647 h 131"/>
                  <a:gd name="T12" fmla="*/ 2147483647 w 500"/>
                  <a:gd name="T13" fmla="*/ 2147483647 h 131"/>
                  <a:gd name="T14" fmla="*/ 2147483647 w 500"/>
                  <a:gd name="T15" fmla="*/ 2147483647 h 131"/>
                  <a:gd name="T16" fmla="*/ 2147483647 w 500"/>
                  <a:gd name="T17" fmla="*/ 2147483647 h 131"/>
                  <a:gd name="T18" fmla="*/ 2147483647 w 500"/>
                  <a:gd name="T19" fmla="*/ 2147483647 h 131"/>
                  <a:gd name="T20" fmla="*/ 2147483647 w 500"/>
                  <a:gd name="T21" fmla="*/ 2147483647 h 131"/>
                  <a:gd name="T22" fmla="*/ 2147483647 w 500"/>
                  <a:gd name="T23" fmla="*/ 2147483647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31"/>
                  <a:gd name="T38" fmla="*/ 500 w 500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31">
                    <a:moveTo>
                      <a:pt x="0" y="96"/>
                    </a:moveTo>
                    <a:lnTo>
                      <a:pt x="45" y="81"/>
                    </a:lnTo>
                    <a:lnTo>
                      <a:pt x="91" y="70"/>
                    </a:lnTo>
                    <a:lnTo>
                      <a:pt x="136" y="0"/>
                    </a:lnTo>
                    <a:lnTo>
                      <a:pt x="182" y="6"/>
                    </a:lnTo>
                    <a:lnTo>
                      <a:pt x="227" y="19"/>
                    </a:lnTo>
                    <a:lnTo>
                      <a:pt x="273" y="68"/>
                    </a:lnTo>
                    <a:lnTo>
                      <a:pt x="318" y="101"/>
                    </a:lnTo>
                    <a:lnTo>
                      <a:pt x="364" y="120"/>
                    </a:lnTo>
                    <a:lnTo>
                      <a:pt x="409" y="131"/>
                    </a:lnTo>
                    <a:lnTo>
                      <a:pt x="455" y="110"/>
                    </a:lnTo>
                    <a:lnTo>
                      <a:pt x="500" y="92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0" name="Freeform 129"/>
              <p:cNvSpPr>
                <a:spLocks/>
              </p:cNvSpPr>
              <p:nvPr/>
            </p:nvSpPr>
            <p:spPr bwMode="auto">
              <a:xfrm>
                <a:off x="500" y="2737"/>
                <a:ext cx="2125" cy="289"/>
              </a:xfrm>
              <a:custGeom>
                <a:avLst/>
                <a:gdLst>
                  <a:gd name="T0" fmla="*/ 0 w 500"/>
                  <a:gd name="T1" fmla="*/ 2147483647 h 68"/>
                  <a:gd name="T2" fmla="*/ 2147483647 w 500"/>
                  <a:gd name="T3" fmla="*/ 2147483647 h 68"/>
                  <a:gd name="T4" fmla="*/ 2147483647 w 500"/>
                  <a:gd name="T5" fmla="*/ 2147483647 h 68"/>
                  <a:gd name="T6" fmla="*/ 2147483647 w 500"/>
                  <a:gd name="T7" fmla="*/ 2147483647 h 68"/>
                  <a:gd name="T8" fmla="*/ 2147483647 w 500"/>
                  <a:gd name="T9" fmla="*/ 2147483647 h 68"/>
                  <a:gd name="T10" fmla="*/ 2147483647 w 500"/>
                  <a:gd name="T11" fmla="*/ 0 h 68"/>
                  <a:gd name="T12" fmla="*/ 2147483647 w 500"/>
                  <a:gd name="T13" fmla="*/ 2147483647 h 68"/>
                  <a:gd name="T14" fmla="*/ 2147483647 w 500"/>
                  <a:gd name="T15" fmla="*/ 2147483647 h 68"/>
                  <a:gd name="T16" fmla="*/ 2147483647 w 500"/>
                  <a:gd name="T17" fmla="*/ 2147483647 h 68"/>
                  <a:gd name="T18" fmla="*/ 2147483647 w 500"/>
                  <a:gd name="T19" fmla="*/ 2147483647 h 68"/>
                  <a:gd name="T20" fmla="*/ 2147483647 w 500"/>
                  <a:gd name="T21" fmla="*/ 2147483647 h 68"/>
                  <a:gd name="T22" fmla="*/ 2147483647 w 500"/>
                  <a:gd name="T23" fmla="*/ 2147483647 h 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68"/>
                  <a:gd name="T38" fmla="*/ 500 w 500"/>
                  <a:gd name="T39" fmla="*/ 68 h 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68">
                    <a:moveTo>
                      <a:pt x="0" y="68"/>
                    </a:moveTo>
                    <a:lnTo>
                      <a:pt x="45" y="50"/>
                    </a:lnTo>
                    <a:lnTo>
                      <a:pt x="91" y="51"/>
                    </a:lnTo>
                    <a:lnTo>
                      <a:pt x="136" y="17"/>
                    </a:lnTo>
                    <a:lnTo>
                      <a:pt x="182" y="16"/>
                    </a:lnTo>
                    <a:lnTo>
                      <a:pt x="227" y="0"/>
                    </a:lnTo>
                    <a:lnTo>
                      <a:pt x="273" y="4"/>
                    </a:lnTo>
                    <a:lnTo>
                      <a:pt x="318" y="12"/>
                    </a:lnTo>
                    <a:lnTo>
                      <a:pt x="364" y="36"/>
                    </a:lnTo>
                    <a:lnTo>
                      <a:pt x="409" y="55"/>
                    </a:lnTo>
                    <a:lnTo>
                      <a:pt x="455" y="65"/>
                    </a:lnTo>
                    <a:lnTo>
                      <a:pt x="500" y="54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1" name="Freeform 130"/>
              <p:cNvSpPr>
                <a:spLocks/>
              </p:cNvSpPr>
              <p:nvPr/>
            </p:nvSpPr>
            <p:spPr bwMode="auto">
              <a:xfrm>
                <a:off x="500" y="2550"/>
                <a:ext cx="2125" cy="434"/>
              </a:xfrm>
              <a:custGeom>
                <a:avLst/>
                <a:gdLst>
                  <a:gd name="T0" fmla="*/ 0 w 500"/>
                  <a:gd name="T1" fmla="*/ 2147483647 h 102"/>
                  <a:gd name="T2" fmla="*/ 2147483647 w 500"/>
                  <a:gd name="T3" fmla="*/ 2147483647 h 102"/>
                  <a:gd name="T4" fmla="*/ 2147483647 w 500"/>
                  <a:gd name="T5" fmla="*/ 2147483647 h 102"/>
                  <a:gd name="T6" fmla="*/ 2147483647 w 500"/>
                  <a:gd name="T7" fmla="*/ 2147483647 h 102"/>
                  <a:gd name="T8" fmla="*/ 2147483647 w 500"/>
                  <a:gd name="T9" fmla="*/ 2147483647 h 102"/>
                  <a:gd name="T10" fmla="*/ 2147483647 w 500"/>
                  <a:gd name="T11" fmla="*/ 0 h 102"/>
                  <a:gd name="T12" fmla="*/ 2147483647 w 500"/>
                  <a:gd name="T13" fmla="*/ 2147483647 h 102"/>
                  <a:gd name="T14" fmla="*/ 2147483647 w 500"/>
                  <a:gd name="T15" fmla="*/ 2147483647 h 102"/>
                  <a:gd name="T16" fmla="*/ 2147483647 w 500"/>
                  <a:gd name="T17" fmla="*/ 2147483647 h 102"/>
                  <a:gd name="T18" fmla="*/ 2147483647 w 500"/>
                  <a:gd name="T19" fmla="*/ 2147483647 h 102"/>
                  <a:gd name="T20" fmla="*/ 2147483647 w 500"/>
                  <a:gd name="T21" fmla="*/ 2147483647 h 102"/>
                  <a:gd name="T22" fmla="*/ 2147483647 w 500"/>
                  <a:gd name="T23" fmla="*/ 2147483647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02"/>
                  <a:gd name="T38" fmla="*/ 500 w 500"/>
                  <a:gd name="T39" fmla="*/ 102 h 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02">
                    <a:moveTo>
                      <a:pt x="0" y="100"/>
                    </a:moveTo>
                    <a:lnTo>
                      <a:pt x="45" y="90"/>
                    </a:lnTo>
                    <a:lnTo>
                      <a:pt x="91" y="93"/>
                    </a:lnTo>
                    <a:lnTo>
                      <a:pt x="136" y="47"/>
                    </a:lnTo>
                    <a:lnTo>
                      <a:pt x="182" y="27"/>
                    </a:lnTo>
                    <a:lnTo>
                      <a:pt x="227" y="0"/>
                    </a:lnTo>
                    <a:lnTo>
                      <a:pt x="273" y="16"/>
                    </a:lnTo>
                    <a:lnTo>
                      <a:pt x="318" y="31"/>
                    </a:lnTo>
                    <a:lnTo>
                      <a:pt x="364" y="64"/>
                    </a:lnTo>
                    <a:lnTo>
                      <a:pt x="409" y="84"/>
                    </a:lnTo>
                    <a:lnTo>
                      <a:pt x="455" y="102"/>
                    </a:lnTo>
                    <a:lnTo>
                      <a:pt x="500" y="98"/>
                    </a:ln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32" name="Freeform 131"/>
              <p:cNvSpPr>
                <a:spLocks/>
              </p:cNvSpPr>
              <p:nvPr/>
            </p:nvSpPr>
            <p:spPr bwMode="auto">
              <a:xfrm>
                <a:off x="500" y="2490"/>
                <a:ext cx="2125" cy="451"/>
              </a:xfrm>
              <a:custGeom>
                <a:avLst/>
                <a:gdLst>
                  <a:gd name="T0" fmla="*/ 0 w 500"/>
                  <a:gd name="T1" fmla="*/ 2147483647 h 106"/>
                  <a:gd name="T2" fmla="*/ 2147483647 w 500"/>
                  <a:gd name="T3" fmla="*/ 2147483647 h 106"/>
                  <a:gd name="T4" fmla="*/ 2147483647 w 500"/>
                  <a:gd name="T5" fmla="*/ 2147483647 h 106"/>
                  <a:gd name="T6" fmla="*/ 2147483647 w 500"/>
                  <a:gd name="T7" fmla="*/ 0 h 106"/>
                  <a:gd name="T8" fmla="*/ 2147483647 w 500"/>
                  <a:gd name="T9" fmla="*/ 2147483647 h 106"/>
                  <a:gd name="T10" fmla="*/ 2147483647 w 500"/>
                  <a:gd name="T11" fmla="*/ 2147483647 h 106"/>
                  <a:gd name="T12" fmla="*/ 2147483647 w 500"/>
                  <a:gd name="T13" fmla="*/ 2147483647 h 106"/>
                  <a:gd name="T14" fmla="*/ 2147483647 w 500"/>
                  <a:gd name="T15" fmla="*/ 2147483647 h 106"/>
                  <a:gd name="T16" fmla="*/ 2147483647 w 500"/>
                  <a:gd name="T17" fmla="*/ 2147483647 h 106"/>
                  <a:gd name="T18" fmla="*/ 2147483647 w 500"/>
                  <a:gd name="T19" fmla="*/ 2147483647 h 106"/>
                  <a:gd name="T20" fmla="*/ 2147483647 w 500"/>
                  <a:gd name="T21" fmla="*/ 2147483647 h 106"/>
                  <a:gd name="T22" fmla="*/ 2147483647 w 500"/>
                  <a:gd name="T23" fmla="*/ 2147483647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06"/>
                  <a:gd name="T38" fmla="*/ 500 w 500"/>
                  <a:gd name="T39" fmla="*/ 106 h 1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06">
                    <a:moveTo>
                      <a:pt x="0" y="88"/>
                    </a:moveTo>
                    <a:lnTo>
                      <a:pt x="45" y="66"/>
                    </a:lnTo>
                    <a:lnTo>
                      <a:pt x="91" y="52"/>
                    </a:lnTo>
                    <a:lnTo>
                      <a:pt x="136" y="0"/>
                    </a:lnTo>
                    <a:lnTo>
                      <a:pt x="182" y="7"/>
                    </a:lnTo>
                    <a:lnTo>
                      <a:pt x="227" y="5"/>
                    </a:lnTo>
                    <a:lnTo>
                      <a:pt x="273" y="40"/>
                    </a:lnTo>
                    <a:lnTo>
                      <a:pt x="318" y="76"/>
                    </a:lnTo>
                    <a:lnTo>
                      <a:pt x="364" y="89"/>
                    </a:lnTo>
                    <a:lnTo>
                      <a:pt x="409" y="100"/>
                    </a:lnTo>
                    <a:lnTo>
                      <a:pt x="455" y="106"/>
                    </a:lnTo>
                    <a:lnTo>
                      <a:pt x="500" y="94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586" name="Group 140"/>
          <p:cNvGrpSpPr>
            <a:grpSpLocks/>
          </p:cNvGrpSpPr>
          <p:nvPr/>
        </p:nvGrpSpPr>
        <p:grpSpPr bwMode="auto">
          <a:xfrm>
            <a:off x="754063" y="3487738"/>
            <a:ext cx="3446462" cy="1600200"/>
            <a:chOff x="475" y="2197"/>
            <a:chExt cx="2171" cy="1008"/>
          </a:xfrm>
        </p:grpSpPr>
        <p:sp>
          <p:nvSpPr>
            <p:cNvPr id="29990" name="Freeform 141"/>
            <p:cNvSpPr>
              <a:spLocks/>
            </p:cNvSpPr>
            <p:nvPr/>
          </p:nvSpPr>
          <p:spPr bwMode="auto">
            <a:xfrm>
              <a:off x="500" y="2554"/>
              <a:ext cx="2125" cy="498"/>
            </a:xfrm>
            <a:custGeom>
              <a:avLst/>
              <a:gdLst>
                <a:gd name="T0" fmla="*/ 0 w 500"/>
                <a:gd name="T1" fmla="*/ 2147483647 h 117"/>
                <a:gd name="T2" fmla="*/ 2147483647 w 500"/>
                <a:gd name="T3" fmla="*/ 2147483647 h 117"/>
                <a:gd name="T4" fmla="*/ 2147483647 w 500"/>
                <a:gd name="T5" fmla="*/ 2147483647 h 117"/>
                <a:gd name="T6" fmla="*/ 2147483647 w 500"/>
                <a:gd name="T7" fmla="*/ 2147483647 h 117"/>
                <a:gd name="T8" fmla="*/ 2147483647 w 500"/>
                <a:gd name="T9" fmla="*/ 2147483647 h 117"/>
                <a:gd name="T10" fmla="*/ 2147483647 w 500"/>
                <a:gd name="T11" fmla="*/ 0 h 117"/>
                <a:gd name="T12" fmla="*/ 2147483647 w 500"/>
                <a:gd name="T13" fmla="*/ 2147483647 h 117"/>
                <a:gd name="T14" fmla="*/ 2147483647 w 500"/>
                <a:gd name="T15" fmla="*/ 2147483647 h 117"/>
                <a:gd name="T16" fmla="*/ 2147483647 w 500"/>
                <a:gd name="T17" fmla="*/ 2147483647 h 117"/>
                <a:gd name="T18" fmla="*/ 2147483647 w 500"/>
                <a:gd name="T19" fmla="*/ 2147483647 h 117"/>
                <a:gd name="T20" fmla="*/ 2147483647 w 500"/>
                <a:gd name="T21" fmla="*/ 2147483647 h 117"/>
                <a:gd name="T22" fmla="*/ 2147483647 w 500"/>
                <a:gd name="T23" fmla="*/ 2147483647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0"/>
                <a:gd name="T37" fmla="*/ 0 h 117"/>
                <a:gd name="T38" fmla="*/ 500 w 500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0" h="117">
                  <a:moveTo>
                    <a:pt x="0" y="117"/>
                  </a:moveTo>
                  <a:lnTo>
                    <a:pt x="45" y="84"/>
                  </a:lnTo>
                  <a:lnTo>
                    <a:pt x="91" y="99"/>
                  </a:lnTo>
                  <a:lnTo>
                    <a:pt x="136" y="59"/>
                  </a:lnTo>
                  <a:lnTo>
                    <a:pt x="182" y="53"/>
                  </a:lnTo>
                  <a:lnTo>
                    <a:pt x="227" y="0"/>
                  </a:lnTo>
                  <a:lnTo>
                    <a:pt x="273" y="24"/>
                  </a:lnTo>
                  <a:lnTo>
                    <a:pt x="318" y="52"/>
                  </a:lnTo>
                  <a:lnTo>
                    <a:pt x="364" y="83"/>
                  </a:lnTo>
                  <a:lnTo>
                    <a:pt x="409" y="95"/>
                  </a:lnTo>
                  <a:lnTo>
                    <a:pt x="455" y="109"/>
                  </a:lnTo>
                  <a:lnTo>
                    <a:pt x="500" y="10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1" name="Line 142"/>
            <p:cNvSpPr>
              <a:spLocks noChangeShapeType="1"/>
            </p:cNvSpPr>
            <p:nvPr/>
          </p:nvSpPr>
          <p:spPr bwMode="auto">
            <a:xfrm flipV="1">
              <a:off x="500" y="2933"/>
              <a:ext cx="0" cy="1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2" name="Line 143"/>
            <p:cNvSpPr>
              <a:spLocks noChangeShapeType="1"/>
            </p:cNvSpPr>
            <p:nvPr/>
          </p:nvSpPr>
          <p:spPr bwMode="auto">
            <a:xfrm flipV="1">
              <a:off x="691" y="2618"/>
              <a:ext cx="0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3" name="Line 144"/>
            <p:cNvSpPr>
              <a:spLocks noChangeShapeType="1"/>
            </p:cNvSpPr>
            <p:nvPr/>
          </p:nvSpPr>
          <p:spPr bwMode="auto">
            <a:xfrm flipV="1">
              <a:off x="887" y="2814"/>
              <a:ext cx="0" cy="1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4" name="Line 145"/>
            <p:cNvSpPr>
              <a:spLocks noChangeShapeType="1"/>
            </p:cNvSpPr>
            <p:nvPr/>
          </p:nvSpPr>
          <p:spPr bwMode="auto">
            <a:xfrm flipV="1">
              <a:off x="1078" y="2533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5" name="Line 146"/>
            <p:cNvSpPr>
              <a:spLocks noChangeShapeType="1"/>
            </p:cNvSpPr>
            <p:nvPr/>
          </p:nvSpPr>
          <p:spPr bwMode="auto">
            <a:xfrm flipV="1">
              <a:off x="1274" y="2524"/>
              <a:ext cx="0" cy="2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6" name="Line 147"/>
            <p:cNvSpPr>
              <a:spLocks noChangeShapeType="1"/>
            </p:cNvSpPr>
            <p:nvPr/>
          </p:nvSpPr>
          <p:spPr bwMode="auto">
            <a:xfrm flipV="1">
              <a:off x="1465" y="2197"/>
              <a:ext cx="1" cy="3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7" name="Line 148"/>
            <p:cNvSpPr>
              <a:spLocks noChangeShapeType="1"/>
            </p:cNvSpPr>
            <p:nvPr/>
          </p:nvSpPr>
          <p:spPr bwMode="auto">
            <a:xfrm flipV="1">
              <a:off x="1660" y="2231"/>
              <a:ext cx="0" cy="4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8" name="Line 149"/>
            <p:cNvSpPr>
              <a:spLocks noChangeShapeType="1"/>
            </p:cNvSpPr>
            <p:nvPr/>
          </p:nvSpPr>
          <p:spPr bwMode="auto">
            <a:xfrm flipV="1">
              <a:off x="1852" y="2435"/>
              <a:ext cx="0" cy="3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99" name="Line 150"/>
            <p:cNvSpPr>
              <a:spLocks noChangeShapeType="1"/>
            </p:cNvSpPr>
            <p:nvPr/>
          </p:nvSpPr>
          <p:spPr bwMode="auto">
            <a:xfrm flipV="1">
              <a:off x="2047" y="2716"/>
              <a:ext cx="0" cy="19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0" name="Line 151"/>
            <p:cNvSpPr>
              <a:spLocks noChangeShapeType="1"/>
            </p:cNvSpPr>
            <p:nvPr/>
          </p:nvSpPr>
          <p:spPr bwMode="auto">
            <a:xfrm flipV="1">
              <a:off x="2238" y="2784"/>
              <a:ext cx="0" cy="1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1" name="Line 152"/>
            <p:cNvSpPr>
              <a:spLocks noChangeShapeType="1"/>
            </p:cNvSpPr>
            <p:nvPr/>
          </p:nvSpPr>
          <p:spPr bwMode="auto">
            <a:xfrm flipV="1">
              <a:off x="2434" y="2869"/>
              <a:ext cx="0" cy="1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2" name="Line 153"/>
            <p:cNvSpPr>
              <a:spLocks noChangeShapeType="1"/>
            </p:cNvSpPr>
            <p:nvPr/>
          </p:nvSpPr>
          <p:spPr bwMode="auto">
            <a:xfrm flipV="1">
              <a:off x="2625" y="2822"/>
              <a:ext cx="0" cy="1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3" name="Line 154"/>
            <p:cNvSpPr>
              <a:spLocks noChangeShapeType="1"/>
            </p:cNvSpPr>
            <p:nvPr/>
          </p:nvSpPr>
          <p:spPr bwMode="auto">
            <a:xfrm>
              <a:off x="500" y="3052"/>
              <a:ext cx="0" cy="1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4" name="Line 155"/>
            <p:cNvSpPr>
              <a:spLocks noChangeShapeType="1"/>
            </p:cNvSpPr>
            <p:nvPr/>
          </p:nvSpPr>
          <p:spPr bwMode="auto">
            <a:xfrm>
              <a:off x="691" y="2911"/>
              <a:ext cx="0" cy="2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5" name="Line 156"/>
            <p:cNvSpPr>
              <a:spLocks noChangeShapeType="1"/>
            </p:cNvSpPr>
            <p:nvPr/>
          </p:nvSpPr>
          <p:spPr bwMode="auto">
            <a:xfrm>
              <a:off x="887" y="2975"/>
              <a:ext cx="0" cy="1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6" name="Line 157"/>
            <p:cNvSpPr>
              <a:spLocks noChangeShapeType="1"/>
            </p:cNvSpPr>
            <p:nvPr/>
          </p:nvSpPr>
          <p:spPr bwMode="auto">
            <a:xfrm>
              <a:off x="1078" y="2805"/>
              <a:ext cx="0" cy="2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7" name="Line 158"/>
            <p:cNvSpPr>
              <a:spLocks noChangeShapeType="1"/>
            </p:cNvSpPr>
            <p:nvPr/>
          </p:nvSpPr>
          <p:spPr bwMode="auto">
            <a:xfrm>
              <a:off x="1274" y="2780"/>
              <a:ext cx="0" cy="2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8" name="Line 159"/>
            <p:cNvSpPr>
              <a:spLocks noChangeShapeType="1"/>
            </p:cNvSpPr>
            <p:nvPr/>
          </p:nvSpPr>
          <p:spPr bwMode="auto">
            <a:xfrm>
              <a:off x="1465" y="2554"/>
              <a:ext cx="0" cy="4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09" name="Line 160"/>
            <p:cNvSpPr>
              <a:spLocks noChangeShapeType="1"/>
            </p:cNvSpPr>
            <p:nvPr/>
          </p:nvSpPr>
          <p:spPr bwMode="auto">
            <a:xfrm>
              <a:off x="1660" y="2656"/>
              <a:ext cx="0" cy="4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0" name="Line 161"/>
            <p:cNvSpPr>
              <a:spLocks noChangeShapeType="1"/>
            </p:cNvSpPr>
            <p:nvPr/>
          </p:nvSpPr>
          <p:spPr bwMode="auto">
            <a:xfrm>
              <a:off x="1852" y="2775"/>
              <a:ext cx="0" cy="3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1" name="Line 162"/>
            <p:cNvSpPr>
              <a:spLocks noChangeShapeType="1"/>
            </p:cNvSpPr>
            <p:nvPr/>
          </p:nvSpPr>
          <p:spPr bwMode="auto">
            <a:xfrm>
              <a:off x="2047" y="2907"/>
              <a:ext cx="0" cy="1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2" name="Line 163"/>
            <p:cNvSpPr>
              <a:spLocks noChangeShapeType="1"/>
            </p:cNvSpPr>
            <p:nvPr/>
          </p:nvSpPr>
          <p:spPr bwMode="auto">
            <a:xfrm>
              <a:off x="2238" y="2958"/>
              <a:ext cx="0" cy="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3" name="Line 164"/>
            <p:cNvSpPr>
              <a:spLocks noChangeShapeType="1"/>
            </p:cNvSpPr>
            <p:nvPr/>
          </p:nvSpPr>
          <p:spPr bwMode="auto">
            <a:xfrm>
              <a:off x="2434" y="3018"/>
              <a:ext cx="0" cy="1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4" name="Line 165"/>
            <p:cNvSpPr>
              <a:spLocks noChangeShapeType="1"/>
            </p:cNvSpPr>
            <p:nvPr/>
          </p:nvSpPr>
          <p:spPr bwMode="auto">
            <a:xfrm>
              <a:off x="2625" y="3005"/>
              <a:ext cx="0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5" name="Oval 166"/>
            <p:cNvSpPr>
              <a:spLocks noChangeArrowheads="1"/>
            </p:cNvSpPr>
            <p:nvPr/>
          </p:nvSpPr>
          <p:spPr bwMode="auto">
            <a:xfrm>
              <a:off x="475" y="3026"/>
              <a:ext cx="46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6" name="Oval 167"/>
            <p:cNvSpPr>
              <a:spLocks noChangeArrowheads="1"/>
            </p:cNvSpPr>
            <p:nvPr/>
          </p:nvSpPr>
          <p:spPr bwMode="auto">
            <a:xfrm>
              <a:off x="666" y="2886"/>
              <a:ext cx="47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7" name="Oval 168"/>
            <p:cNvSpPr>
              <a:spLocks noChangeArrowheads="1"/>
            </p:cNvSpPr>
            <p:nvPr/>
          </p:nvSpPr>
          <p:spPr bwMode="auto">
            <a:xfrm>
              <a:off x="861" y="2950"/>
              <a:ext cx="47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8" name="Oval 169"/>
            <p:cNvSpPr>
              <a:spLocks noChangeArrowheads="1"/>
            </p:cNvSpPr>
            <p:nvPr/>
          </p:nvSpPr>
          <p:spPr bwMode="auto">
            <a:xfrm>
              <a:off x="1053" y="2780"/>
              <a:ext cx="46" cy="46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9" name="Oval 170"/>
            <p:cNvSpPr>
              <a:spLocks noChangeArrowheads="1"/>
            </p:cNvSpPr>
            <p:nvPr/>
          </p:nvSpPr>
          <p:spPr bwMode="auto">
            <a:xfrm>
              <a:off x="1248" y="2754"/>
              <a:ext cx="47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20" name="Oval 171"/>
            <p:cNvSpPr>
              <a:spLocks noChangeArrowheads="1"/>
            </p:cNvSpPr>
            <p:nvPr/>
          </p:nvSpPr>
          <p:spPr bwMode="auto">
            <a:xfrm>
              <a:off x="1439" y="2529"/>
              <a:ext cx="47" cy="46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21" name="Oval 172"/>
            <p:cNvSpPr>
              <a:spLocks noChangeArrowheads="1"/>
            </p:cNvSpPr>
            <p:nvPr/>
          </p:nvSpPr>
          <p:spPr bwMode="auto">
            <a:xfrm>
              <a:off x="1635" y="2631"/>
              <a:ext cx="47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22" name="Oval 173"/>
            <p:cNvSpPr>
              <a:spLocks noChangeArrowheads="1"/>
            </p:cNvSpPr>
            <p:nvPr/>
          </p:nvSpPr>
          <p:spPr bwMode="auto">
            <a:xfrm>
              <a:off x="1826" y="2750"/>
              <a:ext cx="47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23" name="Oval 174"/>
            <p:cNvSpPr>
              <a:spLocks noChangeArrowheads="1"/>
            </p:cNvSpPr>
            <p:nvPr/>
          </p:nvSpPr>
          <p:spPr bwMode="auto">
            <a:xfrm>
              <a:off x="2022" y="2882"/>
              <a:ext cx="46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24" name="Oval 175"/>
            <p:cNvSpPr>
              <a:spLocks noChangeArrowheads="1"/>
            </p:cNvSpPr>
            <p:nvPr/>
          </p:nvSpPr>
          <p:spPr bwMode="auto">
            <a:xfrm>
              <a:off x="2213" y="2933"/>
              <a:ext cx="47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25" name="Oval 176"/>
            <p:cNvSpPr>
              <a:spLocks noChangeArrowheads="1"/>
            </p:cNvSpPr>
            <p:nvPr/>
          </p:nvSpPr>
          <p:spPr bwMode="auto">
            <a:xfrm>
              <a:off x="2408" y="2992"/>
              <a:ext cx="47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26" name="Oval 177"/>
            <p:cNvSpPr>
              <a:spLocks noChangeArrowheads="1"/>
            </p:cNvSpPr>
            <p:nvPr/>
          </p:nvSpPr>
          <p:spPr bwMode="auto">
            <a:xfrm>
              <a:off x="2600" y="2980"/>
              <a:ext cx="46" cy="46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079" name="Group 503"/>
          <p:cNvGrpSpPr>
            <a:grpSpLocks/>
          </p:cNvGrpSpPr>
          <p:nvPr/>
        </p:nvGrpSpPr>
        <p:grpSpPr bwMode="auto">
          <a:xfrm>
            <a:off x="5027613" y="1592263"/>
            <a:ext cx="3384550" cy="4754562"/>
            <a:chOff x="3167" y="1003"/>
            <a:chExt cx="2132" cy="2995"/>
          </a:xfrm>
        </p:grpSpPr>
        <p:sp>
          <p:nvSpPr>
            <p:cNvPr id="29706" name="Rectangle 501"/>
            <p:cNvSpPr>
              <a:spLocks noChangeArrowheads="1"/>
            </p:cNvSpPr>
            <p:nvPr/>
          </p:nvSpPr>
          <p:spPr bwMode="auto">
            <a:xfrm>
              <a:off x="3167" y="1003"/>
              <a:ext cx="2132" cy="2995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07" name="Group 405"/>
            <p:cNvGrpSpPr>
              <a:grpSpLocks/>
            </p:cNvGrpSpPr>
            <p:nvPr/>
          </p:nvGrpSpPr>
          <p:grpSpPr bwMode="auto">
            <a:xfrm>
              <a:off x="3194" y="1050"/>
              <a:ext cx="2040" cy="938"/>
              <a:chOff x="3444" y="1008"/>
              <a:chExt cx="2040" cy="938"/>
            </a:xfrm>
          </p:grpSpPr>
          <p:grpSp>
            <p:nvGrpSpPr>
              <p:cNvPr id="29896" name="Group 217"/>
              <p:cNvGrpSpPr>
                <a:grpSpLocks noChangeAspect="1"/>
              </p:cNvGrpSpPr>
              <p:nvPr/>
            </p:nvGrpSpPr>
            <p:grpSpPr bwMode="auto">
              <a:xfrm>
                <a:off x="3444" y="1008"/>
                <a:ext cx="2040" cy="938"/>
                <a:chOff x="207" y="1244"/>
                <a:chExt cx="2442" cy="1123"/>
              </a:xfrm>
            </p:grpSpPr>
            <p:grpSp>
              <p:nvGrpSpPr>
                <p:cNvPr id="29898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207" y="1244"/>
                  <a:ext cx="2442" cy="1123"/>
                  <a:chOff x="207" y="1244"/>
                  <a:chExt cx="2442" cy="1123"/>
                </a:xfrm>
              </p:grpSpPr>
              <p:sp>
                <p:nvSpPr>
                  <p:cNvPr id="29944" name="Rectangle 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" y="1287"/>
                    <a:ext cx="2128" cy="88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45" name="Line 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1" y="1954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46" name="Line 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1" y="1731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47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1" y="1509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48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1" y="1287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49" name="Rectangl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" y="1287"/>
                    <a:ext cx="2128" cy="889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0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1" y="1287"/>
                    <a:ext cx="0" cy="88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1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7" y="2176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2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7" y="1954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3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7" y="1731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4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7" y="1509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5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7" y="1287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6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1" y="2176"/>
                    <a:ext cx="21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7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21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8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00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59" name="Line 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75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0" name="Line 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055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1" name="Line 2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30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2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09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3" name="Line 2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85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4" name="Line 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64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5" name="Line 2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39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6" name="Line 2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19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7" name="Line 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94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8" name="Line 2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73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69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649" y="2176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70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" y="2134"/>
                    <a:ext cx="48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71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1911"/>
                    <a:ext cx="96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20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72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1688"/>
                    <a:ext cx="96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40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73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1465"/>
                    <a:ext cx="96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60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74" name="Rectangl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1244"/>
                    <a:ext cx="96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80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75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44" y="2230"/>
                    <a:ext cx="139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Jan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76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17" y="2239"/>
                    <a:ext cx="149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Feb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77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894" y="2227"/>
                    <a:ext cx="149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Mar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78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078" y="2231"/>
                    <a:ext cx="134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Apr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79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244" y="2232"/>
                    <a:ext cx="16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May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0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433" y="2229"/>
                    <a:ext cx="139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Jun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1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626" y="2219"/>
                    <a:ext cx="110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Jul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2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779" y="2234"/>
                    <a:ext cx="15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Aug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3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960" y="2239"/>
                    <a:ext cx="15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Sep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4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144" y="2229"/>
                    <a:ext cx="134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Oct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5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313" y="2230"/>
                    <a:ext cx="15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Nov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6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487" y="2240"/>
                    <a:ext cx="153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Dec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7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-128" y="1701"/>
                    <a:ext cx="809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Wet deposition, ng/m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8" name="Rectangle 4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26" y="1405"/>
                    <a:ext cx="32" cy="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600">
                        <a:solidFill>
                          <a:srgbClr val="000000"/>
                        </a:solidFill>
                      </a:rPr>
                      <a:t>2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989" name="Rectangle 5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95" y="1295"/>
                    <a:ext cx="162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/day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</p:grpSp>
            <p:grpSp>
              <p:nvGrpSpPr>
                <p:cNvPr id="29899" name="Group 217"/>
                <p:cNvGrpSpPr>
                  <a:grpSpLocks noChangeAspect="1"/>
                </p:cNvGrpSpPr>
                <p:nvPr/>
              </p:nvGrpSpPr>
              <p:grpSpPr bwMode="auto">
                <a:xfrm>
                  <a:off x="610" y="1533"/>
                  <a:ext cx="1949" cy="639"/>
                  <a:chOff x="610" y="1533"/>
                  <a:chExt cx="1949" cy="639"/>
                </a:xfrm>
              </p:grpSpPr>
              <p:sp>
                <p:nvSpPr>
                  <p:cNvPr id="29938" name="Freeform 218"/>
                  <p:cNvSpPr>
                    <a:spLocks noChangeAspect="1"/>
                  </p:cNvSpPr>
                  <p:nvPr/>
                </p:nvSpPr>
                <p:spPr bwMode="auto">
                  <a:xfrm>
                    <a:off x="612" y="1533"/>
                    <a:ext cx="1944" cy="636"/>
                  </a:xfrm>
                  <a:custGeom>
                    <a:avLst/>
                    <a:gdLst>
                      <a:gd name="T0" fmla="*/ 3 w 1944"/>
                      <a:gd name="T1" fmla="*/ 360 h 636"/>
                      <a:gd name="T2" fmla="*/ 171 w 1944"/>
                      <a:gd name="T3" fmla="*/ 279 h 636"/>
                      <a:gd name="T4" fmla="*/ 354 w 1944"/>
                      <a:gd name="T5" fmla="*/ 216 h 636"/>
                      <a:gd name="T6" fmla="*/ 528 w 1944"/>
                      <a:gd name="T7" fmla="*/ 0 h 636"/>
                      <a:gd name="T8" fmla="*/ 708 w 1944"/>
                      <a:gd name="T9" fmla="*/ 24 h 636"/>
                      <a:gd name="T10" fmla="*/ 879 w 1944"/>
                      <a:gd name="T11" fmla="*/ 15 h 636"/>
                      <a:gd name="T12" fmla="*/ 1071 w 1944"/>
                      <a:gd name="T13" fmla="*/ 162 h 636"/>
                      <a:gd name="T14" fmla="*/ 1200 w 1944"/>
                      <a:gd name="T15" fmla="*/ 267 h 636"/>
                      <a:gd name="T16" fmla="*/ 1413 w 1944"/>
                      <a:gd name="T17" fmla="*/ 342 h 636"/>
                      <a:gd name="T18" fmla="*/ 1449 w 1944"/>
                      <a:gd name="T19" fmla="*/ 357 h 636"/>
                      <a:gd name="T20" fmla="*/ 1590 w 1944"/>
                      <a:gd name="T21" fmla="*/ 399 h 636"/>
                      <a:gd name="T22" fmla="*/ 1770 w 1944"/>
                      <a:gd name="T23" fmla="*/ 426 h 636"/>
                      <a:gd name="T24" fmla="*/ 1944 w 1944"/>
                      <a:gd name="T25" fmla="*/ 396 h 636"/>
                      <a:gd name="T26" fmla="*/ 1944 w 1944"/>
                      <a:gd name="T27" fmla="*/ 465 h 636"/>
                      <a:gd name="T28" fmla="*/ 1881 w 1944"/>
                      <a:gd name="T29" fmla="*/ 462 h 636"/>
                      <a:gd name="T30" fmla="*/ 1776 w 1944"/>
                      <a:gd name="T31" fmla="*/ 549 h 636"/>
                      <a:gd name="T32" fmla="*/ 1593 w 1944"/>
                      <a:gd name="T33" fmla="*/ 636 h 636"/>
                      <a:gd name="T34" fmla="*/ 1407 w 1944"/>
                      <a:gd name="T35" fmla="*/ 603 h 636"/>
                      <a:gd name="T36" fmla="*/ 1239 w 1944"/>
                      <a:gd name="T37" fmla="*/ 546 h 636"/>
                      <a:gd name="T38" fmla="*/ 1056 w 1944"/>
                      <a:gd name="T39" fmla="*/ 432 h 636"/>
                      <a:gd name="T40" fmla="*/ 888 w 1944"/>
                      <a:gd name="T41" fmla="*/ 222 h 636"/>
                      <a:gd name="T42" fmla="*/ 822 w 1944"/>
                      <a:gd name="T43" fmla="*/ 198 h 636"/>
                      <a:gd name="T44" fmla="*/ 705 w 1944"/>
                      <a:gd name="T45" fmla="*/ 237 h 636"/>
                      <a:gd name="T46" fmla="*/ 531 w 1944"/>
                      <a:gd name="T47" fmla="*/ 210 h 636"/>
                      <a:gd name="T48" fmla="*/ 348 w 1944"/>
                      <a:gd name="T49" fmla="*/ 399 h 636"/>
                      <a:gd name="T50" fmla="*/ 171 w 1944"/>
                      <a:gd name="T51" fmla="*/ 429 h 636"/>
                      <a:gd name="T52" fmla="*/ 0 w 1944"/>
                      <a:gd name="T53" fmla="*/ 501 h 636"/>
                      <a:gd name="T54" fmla="*/ 3 w 1944"/>
                      <a:gd name="T55" fmla="*/ 360 h 6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944"/>
                      <a:gd name="T85" fmla="*/ 0 h 636"/>
                      <a:gd name="T86" fmla="*/ 1944 w 1944"/>
                      <a:gd name="T87" fmla="*/ 636 h 6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944" h="636">
                        <a:moveTo>
                          <a:pt x="3" y="360"/>
                        </a:moveTo>
                        <a:lnTo>
                          <a:pt x="171" y="279"/>
                        </a:lnTo>
                        <a:lnTo>
                          <a:pt x="354" y="216"/>
                        </a:lnTo>
                        <a:lnTo>
                          <a:pt x="528" y="0"/>
                        </a:lnTo>
                        <a:lnTo>
                          <a:pt x="708" y="24"/>
                        </a:lnTo>
                        <a:lnTo>
                          <a:pt x="879" y="15"/>
                        </a:lnTo>
                        <a:lnTo>
                          <a:pt x="1071" y="162"/>
                        </a:lnTo>
                        <a:lnTo>
                          <a:pt x="1200" y="267"/>
                        </a:lnTo>
                        <a:lnTo>
                          <a:pt x="1413" y="342"/>
                        </a:lnTo>
                        <a:lnTo>
                          <a:pt x="1449" y="357"/>
                        </a:lnTo>
                        <a:lnTo>
                          <a:pt x="1590" y="399"/>
                        </a:lnTo>
                        <a:lnTo>
                          <a:pt x="1770" y="426"/>
                        </a:lnTo>
                        <a:lnTo>
                          <a:pt x="1944" y="396"/>
                        </a:lnTo>
                        <a:lnTo>
                          <a:pt x="1944" y="465"/>
                        </a:lnTo>
                        <a:lnTo>
                          <a:pt x="1881" y="462"/>
                        </a:lnTo>
                        <a:lnTo>
                          <a:pt x="1776" y="549"/>
                        </a:lnTo>
                        <a:lnTo>
                          <a:pt x="1593" y="636"/>
                        </a:lnTo>
                        <a:lnTo>
                          <a:pt x="1407" y="603"/>
                        </a:lnTo>
                        <a:lnTo>
                          <a:pt x="1239" y="546"/>
                        </a:lnTo>
                        <a:lnTo>
                          <a:pt x="1056" y="432"/>
                        </a:lnTo>
                        <a:lnTo>
                          <a:pt x="888" y="222"/>
                        </a:lnTo>
                        <a:lnTo>
                          <a:pt x="822" y="198"/>
                        </a:lnTo>
                        <a:lnTo>
                          <a:pt x="705" y="237"/>
                        </a:lnTo>
                        <a:lnTo>
                          <a:pt x="531" y="210"/>
                        </a:lnTo>
                        <a:lnTo>
                          <a:pt x="348" y="399"/>
                        </a:lnTo>
                        <a:lnTo>
                          <a:pt x="171" y="429"/>
                        </a:lnTo>
                        <a:lnTo>
                          <a:pt x="0" y="501"/>
                        </a:lnTo>
                        <a:lnTo>
                          <a:pt x="3" y="36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939" name="Group 2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10" y="1536"/>
                    <a:ext cx="1949" cy="636"/>
                    <a:chOff x="610" y="1536"/>
                    <a:chExt cx="1949" cy="636"/>
                  </a:xfrm>
                </p:grpSpPr>
                <p:sp>
                  <p:nvSpPr>
                    <p:cNvPr id="29940" name="Freeform 2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0" y="1568"/>
                      <a:ext cx="1949" cy="604"/>
                    </a:xfrm>
                    <a:custGeom>
                      <a:avLst/>
                      <a:gdLst>
                        <a:gd name="T0" fmla="*/ 0 w 500"/>
                        <a:gd name="T1" fmla="*/ 2147483647 h 155"/>
                        <a:gd name="T2" fmla="*/ 2147483647 w 500"/>
                        <a:gd name="T3" fmla="*/ 2147483647 h 155"/>
                        <a:gd name="T4" fmla="*/ 2147483647 w 500"/>
                        <a:gd name="T5" fmla="*/ 2147483647 h 155"/>
                        <a:gd name="T6" fmla="*/ 2147483647 w 500"/>
                        <a:gd name="T7" fmla="*/ 0 h 155"/>
                        <a:gd name="T8" fmla="*/ 2147483647 w 500"/>
                        <a:gd name="T9" fmla="*/ 2147483647 h 155"/>
                        <a:gd name="T10" fmla="*/ 2147483647 w 500"/>
                        <a:gd name="T11" fmla="*/ 2147483647 h 155"/>
                        <a:gd name="T12" fmla="*/ 2147483647 w 500"/>
                        <a:gd name="T13" fmla="*/ 2147483647 h 155"/>
                        <a:gd name="T14" fmla="*/ 2147483647 w 500"/>
                        <a:gd name="T15" fmla="*/ 2147483647 h 155"/>
                        <a:gd name="T16" fmla="*/ 2147483647 w 500"/>
                        <a:gd name="T17" fmla="*/ 2147483647 h 155"/>
                        <a:gd name="T18" fmla="*/ 2147483647 w 500"/>
                        <a:gd name="T19" fmla="*/ 2147483647 h 155"/>
                        <a:gd name="T20" fmla="*/ 2147483647 w 500"/>
                        <a:gd name="T21" fmla="*/ 2147483647 h 155"/>
                        <a:gd name="T22" fmla="*/ 2147483647 w 500"/>
                        <a:gd name="T23" fmla="*/ 2147483647 h 15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155"/>
                        <a:gd name="T38" fmla="*/ 500 w 500"/>
                        <a:gd name="T39" fmla="*/ 155 h 15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155">
                          <a:moveTo>
                            <a:pt x="0" y="97"/>
                          </a:moveTo>
                          <a:lnTo>
                            <a:pt x="45" y="79"/>
                          </a:lnTo>
                          <a:lnTo>
                            <a:pt x="91" y="62"/>
                          </a:lnTo>
                          <a:lnTo>
                            <a:pt x="136" y="0"/>
                          </a:lnTo>
                          <a:lnTo>
                            <a:pt x="182" y="29"/>
                          </a:lnTo>
                          <a:lnTo>
                            <a:pt x="227" y="47"/>
                          </a:lnTo>
                          <a:lnTo>
                            <a:pt x="273" y="103"/>
                          </a:lnTo>
                          <a:lnTo>
                            <a:pt x="318" y="131"/>
                          </a:lnTo>
                          <a:lnTo>
                            <a:pt x="364" y="147"/>
                          </a:lnTo>
                          <a:lnTo>
                            <a:pt x="409" y="155"/>
                          </a:lnTo>
                          <a:lnTo>
                            <a:pt x="455" y="133"/>
                          </a:lnTo>
                          <a:lnTo>
                            <a:pt x="500" y="97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941" name="Freeform 2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0" y="1712"/>
                      <a:ext cx="1949" cy="327"/>
                    </a:xfrm>
                    <a:custGeom>
                      <a:avLst/>
                      <a:gdLst>
                        <a:gd name="T0" fmla="*/ 0 w 500"/>
                        <a:gd name="T1" fmla="*/ 2147483647 h 84"/>
                        <a:gd name="T2" fmla="*/ 2147483647 w 500"/>
                        <a:gd name="T3" fmla="*/ 2147483647 h 84"/>
                        <a:gd name="T4" fmla="*/ 2147483647 w 500"/>
                        <a:gd name="T5" fmla="*/ 2147483647 h 84"/>
                        <a:gd name="T6" fmla="*/ 2147483647 w 500"/>
                        <a:gd name="T7" fmla="*/ 2147483647 h 84"/>
                        <a:gd name="T8" fmla="*/ 2147483647 w 500"/>
                        <a:gd name="T9" fmla="*/ 2147483647 h 84"/>
                        <a:gd name="T10" fmla="*/ 2147483647 w 500"/>
                        <a:gd name="T11" fmla="*/ 0 h 84"/>
                        <a:gd name="T12" fmla="*/ 2147483647 w 500"/>
                        <a:gd name="T13" fmla="*/ 2147483647 h 84"/>
                        <a:gd name="T14" fmla="*/ 2147483647 w 500"/>
                        <a:gd name="T15" fmla="*/ 2147483647 h 84"/>
                        <a:gd name="T16" fmla="*/ 2147483647 w 500"/>
                        <a:gd name="T17" fmla="*/ 2147483647 h 84"/>
                        <a:gd name="T18" fmla="*/ 2147483647 w 500"/>
                        <a:gd name="T19" fmla="*/ 2147483647 h 84"/>
                        <a:gd name="T20" fmla="*/ 2147483647 w 500"/>
                        <a:gd name="T21" fmla="*/ 2147483647 h 84"/>
                        <a:gd name="T22" fmla="*/ 2147483647 w 500"/>
                        <a:gd name="T23" fmla="*/ 2147483647 h 8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84"/>
                        <a:gd name="T38" fmla="*/ 500 w 500"/>
                        <a:gd name="T39" fmla="*/ 84 h 8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84">
                          <a:moveTo>
                            <a:pt x="0" y="84"/>
                          </a:moveTo>
                          <a:lnTo>
                            <a:pt x="45" y="65"/>
                          </a:lnTo>
                          <a:lnTo>
                            <a:pt x="91" y="56"/>
                          </a:lnTo>
                          <a:lnTo>
                            <a:pt x="136" y="8"/>
                          </a:lnTo>
                          <a:lnTo>
                            <a:pt x="182" y="15"/>
                          </a:lnTo>
                          <a:lnTo>
                            <a:pt x="227" y="0"/>
                          </a:lnTo>
                          <a:lnTo>
                            <a:pt x="273" y="10"/>
                          </a:lnTo>
                          <a:lnTo>
                            <a:pt x="318" y="27"/>
                          </a:lnTo>
                          <a:lnTo>
                            <a:pt x="364" y="42"/>
                          </a:lnTo>
                          <a:lnTo>
                            <a:pt x="409" y="72"/>
                          </a:lnTo>
                          <a:lnTo>
                            <a:pt x="455" y="74"/>
                          </a:lnTo>
                          <a:lnTo>
                            <a:pt x="500" y="73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942" name="Freeform 2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0" y="1685"/>
                      <a:ext cx="1949" cy="331"/>
                    </a:xfrm>
                    <a:custGeom>
                      <a:avLst/>
                      <a:gdLst>
                        <a:gd name="T0" fmla="*/ 0 w 500"/>
                        <a:gd name="T1" fmla="*/ 2147483647 h 85"/>
                        <a:gd name="T2" fmla="*/ 2147483647 w 500"/>
                        <a:gd name="T3" fmla="*/ 2147483647 h 85"/>
                        <a:gd name="T4" fmla="*/ 2147483647 w 500"/>
                        <a:gd name="T5" fmla="*/ 2147483647 h 85"/>
                        <a:gd name="T6" fmla="*/ 2147483647 w 500"/>
                        <a:gd name="T7" fmla="*/ 0 h 85"/>
                        <a:gd name="T8" fmla="*/ 2147483647 w 500"/>
                        <a:gd name="T9" fmla="*/ 0 h 85"/>
                        <a:gd name="T10" fmla="*/ 2147483647 w 500"/>
                        <a:gd name="T11" fmla="*/ 2147483647 h 85"/>
                        <a:gd name="T12" fmla="*/ 2147483647 w 500"/>
                        <a:gd name="T13" fmla="*/ 2147483647 h 85"/>
                        <a:gd name="T14" fmla="*/ 2147483647 w 500"/>
                        <a:gd name="T15" fmla="*/ 2147483647 h 85"/>
                        <a:gd name="T16" fmla="*/ 2147483647 w 500"/>
                        <a:gd name="T17" fmla="*/ 2147483647 h 85"/>
                        <a:gd name="T18" fmla="*/ 2147483647 w 500"/>
                        <a:gd name="T19" fmla="*/ 2147483647 h 85"/>
                        <a:gd name="T20" fmla="*/ 2147483647 w 500"/>
                        <a:gd name="T21" fmla="*/ 2147483647 h 85"/>
                        <a:gd name="T22" fmla="*/ 2147483647 w 500"/>
                        <a:gd name="T23" fmla="*/ 2147483647 h 8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85"/>
                        <a:gd name="T38" fmla="*/ 500 w 500"/>
                        <a:gd name="T39" fmla="*/ 85 h 8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85">
                          <a:moveTo>
                            <a:pt x="0" y="71"/>
                          </a:moveTo>
                          <a:lnTo>
                            <a:pt x="45" y="50"/>
                          </a:lnTo>
                          <a:lnTo>
                            <a:pt x="91" y="37"/>
                          </a:lnTo>
                          <a:lnTo>
                            <a:pt x="136" y="0"/>
                          </a:lnTo>
                          <a:lnTo>
                            <a:pt x="182" y="0"/>
                          </a:lnTo>
                          <a:lnTo>
                            <a:pt x="227" y="13"/>
                          </a:lnTo>
                          <a:lnTo>
                            <a:pt x="273" y="42"/>
                          </a:lnTo>
                          <a:lnTo>
                            <a:pt x="318" y="63"/>
                          </a:lnTo>
                          <a:lnTo>
                            <a:pt x="364" y="77"/>
                          </a:lnTo>
                          <a:lnTo>
                            <a:pt x="409" y="85"/>
                          </a:lnTo>
                          <a:lnTo>
                            <a:pt x="455" y="79"/>
                          </a:lnTo>
                          <a:lnTo>
                            <a:pt x="500" y="81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33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943" name="Freeform 2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0" y="1536"/>
                      <a:ext cx="1949" cy="425"/>
                    </a:xfrm>
                    <a:custGeom>
                      <a:avLst/>
                      <a:gdLst>
                        <a:gd name="T0" fmla="*/ 0 w 500"/>
                        <a:gd name="T1" fmla="*/ 2147483647 h 109"/>
                        <a:gd name="T2" fmla="*/ 2147483647 w 500"/>
                        <a:gd name="T3" fmla="*/ 2147483647 h 109"/>
                        <a:gd name="T4" fmla="*/ 2147483647 w 500"/>
                        <a:gd name="T5" fmla="*/ 2147483647 h 109"/>
                        <a:gd name="T6" fmla="*/ 2147483647 w 500"/>
                        <a:gd name="T7" fmla="*/ 0 h 109"/>
                        <a:gd name="T8" fmla="*/ 2147483647 w 500"/>
                        <a:gd name="T9" fmla="*/ 2147483647 h 109"/>
                        <a:gd name="T10" fmla="*/ 2147483647 w 500"/>
                        <a:gd name="T11" fmla="*/ 2147483647 h 109"/>
                        <a:gd name="T12" fmla="*/ 2147483647 w 500"/>
                        <a:gd name="T13" fmla="*/ 2147483647 h 109"/>
                        <a:gd name="T14" fmla="*/ 2147483647 w 500"/>
                        <a:gd name="T15" fmla="*/ 2147483647 h 109"/>
                        <a:gd name="T16" fmla="*/ 2147483647 w 500"/>
                        <a:gd name="T17" fmla="*/ 2147483647 h 109"/>
                        <a:gd name="T18" fmla="*/ 2147483647 w 500"/>
                        <a:gd name="T19" fmla="*/ 2147483647 h 109"/>
                        <a:gd name="T20" fmla="*/ 2147483647 w 500"/>
                        <a:gd name="T21" fmla="*/ 2147483647 h 109"/>
                        <a:gd name="T22" fmla="*/ 2147483647 w 500"/>
                        <a:gd name="T23" fmla="*/ 2147483647 h 10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109"/>
                        <a:gd name="T38" fmla="*/ 500 w 500"/>
                        <a:gd name="T39" fmla="*/ 109 h 10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109">
                          <a:moveTo>
                            <a:pt x="0" y="93"/>
                          </a:moveTo>
                          <a:lnTo>
                            <a:pt x="45" y="72"/>
                          </a:lnTo>
                          <a:lnTo>
                            <a:pt x="91" y="55"/>
                          </a:lnTo>
                          <a:lnTo>
                            <a:pt x="136" y="0"/>
                          </a:lnTo>
                          <a:lnTo>
                            <a:pt x="182" y="6"/>
                          </a:lnTo>
                          <a:lnTo>
                            <a:pt x="227" y="3"/>
                          </a:lnTo>
                          <a:lnTo>
                            <a:pt x="273" y="39"/>
                          </a:lnTo>
                          <a:lnTo>
                            <a:pt x="318" y="76"/>
                          </a:lnTo>
                          <a:lnTo>
                            <a:pt x="364" y="89"/>
                          </a:lnTo>
                          <a:lnTo>
                            <a:pt x="409" y="103"/>
                          </a:lnTo>
                          <a:lnTo>
                            <a:pt x="455" y="109"/>
                          </a:lnTo>
                          <a:lnTo>
                            <a:pt x="500" y="101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FF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900" name="Group 339"/>
                <p:cNvGrpSpPr>
                  <a:grpSpLocks noChangeAspect="1"/>
                </p:cNvGrpSpPr>
                <p:nvPr/>
              </p:nvGrpSpPr>
              <p:grpSpPr bwMode="auto">
                <a:xfrm>
                  <a:off x="587" y="1263"/>
                  <a:ext cx="1991" cy="925"/>
                  <a:chOff x="587" y="1263"/>
                  <a:chExt cx="1991" cy="925"/>
                </a:xfrm>
              </p:grpSpPr>
              <p:sp>
                <p:nvSpPr>
                  <p:cNvPr id="29901" name="Freeform 340"/>
                  <p:cNvSpPr>
                    <a:spLocks noChangeAspect="1"/>
                  </p:cNvSpPr>
                  <p:nvPr/>
                </p:nvSpPr>
                <p:spPr bwMode="auto">
                  <a:xfrm>
                    <a:off x="610" y="1591"/>
                    <a:ext cx="1949" cy="456"/>
                  </a:xfrm>
                  <a:custGeom>
                    <a:avLst/>
                    <a:gdLst>
                      <a:gd name="T0" fmla="*/ 0 w 500"/>
                      <a:gd name="T1" fmla="*/ 2147483647 h 117"/>
                      <a:gd name="T2" fmla="*/ 2147483647 w 500"/>
                      <a:gd name="T3" fmla="*/ 2147483647 h 117"/>
                      <a:gd name="T4" fmla="*/ 2147483647 w 500"/>
                      <a:gd name="T5" fmla="*/ 2147483647 h 117"/>
                      <a:gd name="T6" fmla="*/ 2147483647 w 500"/>
                      <a:gd name="T7" fmla="*/ 2147483647 h 117"/>
                      <a:gd name="T8" fmla="*/ 2147483647 w 500"/>
                      <a:gd name="T9" fmla="*/ 2147483647 h 117"/>
                      <a:gd name="T10" fmla="*/ 2147483647 w 500"/>
                      <a:gd name="T11" fmla="*/ 0 h 117"/>
                      <a:gd name="T12" fmla="*/ 2147483647 w 500"/>
                      <a:gd name="T13" fmla="*/ 2147483647 h 117"/>
                      <a:gd name="T14" fmla="*/ 2147483647 w 500"/>
                      <a:gd name="T15" fmla="*/ 2147483647 h 117"/>
                      <a:gd name="T16" fmla="*/ 2147483647 w 500"/>
                      <a:gd name="T17" fmla="*/ 2147483647 h 117"/>
                      <a:gd name="T18" fmla="*/ 2147483647 w 500"/>
                      <a:gd name="T19" fmla="*/ 2147483647 h 117"/>
                      <a:gd name="T20" fmla="*/ 2147483647 w 500"/>
                      <a:gd name="T21" fmla="*/ 2147483647 h 117"/>
                      <a:gd name="T22" fmla="*/ 2147483647 w 500"/>
                      <a:gd name="T23" fmla="*/ 2147483647 h 1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0"/>
                      <a:gd name="T37" fmla="*/ 0 h 117"/>
                      <a:gd name="T38" fmla="*/ 500 w 500"/>
                      <a:gd name="T39" fmla="*/ 117 h 1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0" h="117">
                        <a:moveTo>
                          <a:pt x="0" y="117"/>
                        </a:moveTo>
                        <a:lnTo>
                          <a:pt x="45" y="84"/>
                        </a:lnTo>
                        <a:lnTo>
                          <a:pt x="91" y="99"/>
                        </a:lnTo>
                        <a:lnTo>
                          <a:pt x="136" y="59"/>
                        </a:lnTo>
                        <a:lnTo>
                          <a:pt x="182" y="53"/>
                        </a:lnTo>
                        <a:lnTo>
                          <a:pt x="227" y="0"/>
                        </a:lnTo>
                        <a:lnTo>
                          <a:pt x="273" y="24"/>
                        </a:lnTo>
                        <a:lnTo>
                          <a:pt x="318" y="52"/>
                        </a:lnTo>
                        <a:lnTo>
                          <a:pt x="364" y="83"/>
                        </a:lnTo>
                        <a:lnTo>
                          <a:pt x="409" y="95"/>
                        </a:lnTo>
                        <a:lnTo>
                          <a:pt x="455" y="109"/>
                        </a:lnTo>
                        <a:lnTo>
                          <a:pt x="500" y="106"/>
                        </a:ln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02" name="Line 3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0" y="1938"/>
                    <a:ext cx="0" cy="10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03" name="Line 3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6" y="1649"/>
                    <a:ext cx="0" cy="27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04" name="Line 3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65" y="1829"/>
                    <a:ext cx="0" cy="1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05" name="Line 3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140" y="1572"/>
                    <a:ext cx="0" cy="24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06" name="Line 3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20" y="1564"/>
                    <a:ext cx="0" cy="2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07" name="Line 3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95" y="1263"/>
                    <a:ext cx="1" cy="3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08" name="Line 34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74" y="1295"/>
                    <a:ext cx="0" cy="39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09" name="Line 3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50" y="1482"/>
                    <a:ext cx="0" cy="31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0" name="Line 3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29" y="1739"/>
                    <a:ext cx="0" cy="17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1" name="Line 3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04" y="1802"/>
                    <a:ext cx="0" cy="15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2" name="Line 3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84" y="1880"/>
                    <a:ext cx="0" cy="1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3" name="Line 3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59" y="1837"/>
                    <a:ext cx="0" cy="16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4" name="Line 3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0" y="2047"/>
                    <a:ext cx="0" cy="10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5" name="Line 3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6" y="1919"/>
                    <a:ext cx="0" cy="2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6" name="Line 3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5" y="1977"/>
                    <a:ext cx="0" cy="14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7" name="Line 3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0" y="1821"/>
                    <a:ext cx="0" cy="25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8" name="Line 3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20" y="1798"/>
                    <a:ext cx="0" cy="23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19" name="Line 3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95" y="1591"/>
                    <a:ext cx="0" cy="38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0" name="Line 3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74" y="1685"/>
                    <a:ext cx="0" cy="38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1" name="Line 3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50" y="1794"/>
                    <a:ext cx="0" cy="31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2" name="Line 3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29" y="1915"/>
                    <a:ext cx="0" cy="17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3" name="Line 3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04" y="1961"/>
                    <a:ext cx="0" cy="16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4" name="Line 3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84" y="2016"/>
                    <a:ext cx="0" cy="14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5" name="Line 3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59" y="2004"/>
                    <a:ext cx="0" cy="16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6" name="Oval 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7" y="2024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7" name="Oval 3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2" y="1895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8" name="Oval 3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2" y="1954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29" name="Oval 3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7" y="1798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30" name="Oval 3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96" y="1774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31" name="Oval 3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72" y="1568"/>
                    <a:ext cx="43" cy="4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32" name="Oval 3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1" y="1661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33" name="Oval 3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6" y="1770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34" name="Oval 3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06" y="1891"/>
                    <a:ext cx="42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35" name="Oval 3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81" y="1938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36" name="Oval 3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0" y="1993"/>
                    <a:ext cx="43" cy="4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37" name="Oval 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36" y="1981"/>
                    <a:ext cx="42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9897" name="Rectangle 191"/>
              <p:cNvSpPr>
                <a:spLocks noChangeArrowheads="1"/>
              </p:cNvSpPr>
              <p:nvPr/>
            </p:nvSpPr>
            <p:spPr bwMode="auto">
              <a:xfrm>
                <a:off x="3754" y="1068"/>
                <a:ext cx="42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/>
                  <a:t>Hg</a:t>
                </a:r>
                <a:r>
                  <a:rPr lang="en-US" sz="1400" baseline="30000"/>
                  <a:t>0</a:t>
                </a:r>
                <a:r>
                  <a:rPr lang="en-US" sz="1400"/>
                  <a:t> + Br</a:t>
                </a:r>
                <a:endParaRPr lang="ru-RU" sz="1400"/>
              </a:p>
            </p:txBody>
          </p:sp>
        </p:grpSp>
        <p:grpSp>
          <p:nvGrpSpPr>
            <p:cNvPr id="29708" name="Group 499"/>
            <p:cNvGrpSpPr>
              <a:grpSpLocks/>
            </p:cNvGrpSpPr>
            <p:nvPr/>
          </p:nvGrpSpPr>
          <p:grpSpPr bwMode="auto">
            <a:xfrm>
              <a:off x="3194" y="2032"/>
              <a:ext cx="2040" cy="941"/>
              <a:chOff x="3444" y="2021"/>
              <a:chExt cx="2040" cy="941"/>
            </a:xfrm>
          </p:grpSpPr>
          <p:grpSp>
            <p:nvGrpSpPr>
              <p:cNvPr id="29803" name="Group 312"/>
              <p:cNvGrpSpPr>
                <a:grpSpLocks noChangeAspect="1"/>
              </p:cNvGrpSpPr>
              <p:nvPr/>
            </p:nvGrpSpPr>
            <p:grpSpPr bwMode="auto">
              <a:xfrm>
                <a:off x="3444" y="2021"/>
                <a:ext cx="2040" cy="941"/>
                <a:chOff x="208" y="2701"/>
                <a:chExt cx="2442" cy="1126"/>
              </a:xfrm>
            </p:grpSpPr>
            <p:grpSp>
              <p:nvGrpSpPr>
                <p:cNvPr id="29805" name="Group 53"/>
                <p:cNvGrpSpPr>
                  <a:grpSpLocks noChangeAspect="1"/>
                </p:cNvGrpSpPr>
                <p:nvPr/>
              </p:nvGrpSpPr>
              <p:grpSpPr bwMode="auto">
                <a:xfrm>
                  <a:off x="208" y="2701"/>
                  <a:ext cx="2442" cy="1126"/>
                  <a:chOff x="208" y="2701"/>
                  <a:chExt cx="2442" cy="1126"/>
                </a:xfrm>
              </p:grpSpPr>
              <p:sp>
                <p:nvSpPr>
                  <p:cNvPr id="29850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2744"/>
                    <a:ext cx="2128" cy="88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5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2" y="3411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52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2" y="3188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53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2" y="2966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54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2" y="2744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55" name="Rectangl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2744"/>
                    <a:ext cx="2128" cy="889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56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2" y="2744"/>
                    <a:ext cx="0" cy="88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57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8" y="3633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58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8" y="3411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59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8" y="3188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0" name="Line 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8" y="2966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1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8" y="2744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2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2" y="3633"/>
                    <a:ext cx="21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3" name="Line 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22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4" name="Line 6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01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5" name="Line 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76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6" name="Line 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056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7" name="Line 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31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8" name="Line 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10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69" name="Line 7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586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70" name="Line 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65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71" name="Line 7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940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72" name="Line 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20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73" name="Line 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95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74" name="Line 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74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75" name="Line 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650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76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" y="3590"/>
                    <a:ext cx="48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77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" y="3368"/>
                    <a:ext cx="96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20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78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" y="3145"/>
                    <a:ext cx="96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40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79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" y="2924"/>
                    <a:ext cx="96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60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0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" y="2701"/>
                    <a:ext cx="96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80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45" y="3687"/>
                    <a:ext cx="139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Jan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2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719" y="3696"/>
                    <a:ext cx="148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Feb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3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896" y="3684"/>
                    <a:ext cx="148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Mar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4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079" y="3688"/>
                    <a:ext cx="134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Apr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5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245" y="3689"/>
                    <a:ext cx="16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May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6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434" y="3687"/>
                    <a:ext cx="139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Jun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7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627" y="3678"/>
                    <a:ext cx="110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Jul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8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780" y="3695"/>
                    <a:ext cx="15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Aug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89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961" y="3699"/>
                    <a:ext cx="15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Sep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90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145" y="3689"/>
                    <a:ext cx="134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Oct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91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314" y="3690"/>
                    <a:ext cx="154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Nov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92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488" y="3700"/>
                    <a:ext cx="153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Dec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93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-127" y="3159"/>
                    <a:ext cx="809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Wet deposition, ng/m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94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26" y="2862"/>
                    <a:ext cx="33" cy="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600">
                        <a:solidFill>
                          <a:srgbClr val="000000"/>
                        </a:solidFill>
                      </a:rPr>
                      <a:t>2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95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96" y="2752"/>
                    <a:ext cx="162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/day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</p:grpSp>
            <p:grpSp>
              <p:nvGrpSpPr>
                <p:cNvPr id="29806" name="Group 205"/>
                <p:cNvGrpSpPr>
                  <a:grpSpLocks noChangeAspect="1"/>
                </p:cNvGrpSpPr>
                <p:nvPr/>
              </p:nvGrpSpPr>
              <p:grpSpPr bwMode="auto">
                <a:xfrm>
                  <a:off x="611" y="3168"/>
                  <a:ext cx="1949" cy="462"/>
                  <a:chOff x="611" y="3168"/>
                  <a:chExt cx="1949" cy="462"/>
                </a:xfrm>
              </p:grpSpPr>
              <p:sp>
                <p:nvSpPr>
                  <p:cNvPr id="29845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612" y="3168"/>
                    <a:ext cx="1944" cy="462"/>
                  </a:xfrm>
                  <a:custGeom>
                    <a:avLst/>
                    <a:gdLst>
                      <a:gd name="T0" fmla="*/ 0 w 1944"/>
                      <a:gd name="T1" fmla="*/ 141 h 462"/>
                      <a:gd name="T2" fmla="*/ 174 w 1944"/>
                      <a:gd name="T3" fmla="*/ 81 h 462"/>
                      <a:gd name="T4" fmla="*/ 351 w 1944"/>
                      <a:gd name="T5" fmla="*/ 123 h 462"/>
                      <a:gd name="T6" fmla="*/ 531 w 1944"/>
                      <a:gd name="T7" fmla="*/ 0 h 462"/>
                      <a:gd name="T8" fmla="*/ 696 w 1944"/>
                      <a:gd name="T9" fmla="*/ 15 h 462"/>
                      <a:gd name="T10" fmla="*/ 885 w 1944"/>
                      <a:gd name="T11" fmla="*/ 12 h 462"/>
                      <a:gd name="T12" fmla="*/ 1059 w 1944"/>
                      <a:gd name="T13" fmla="*/ 102 h 462"/>
                      <a:gd name="T14" fmla="*/ 1251 w 1944"/>
                      <a:gd name="T15" fmla="*/ 138 h 462"/>
                      <a:gd name="T16" fmla="*/ 1422 w 1944"/>
                      <a:gd name="T17" fmla="*/ 180 h 462"/>
                      <a:gd name="T18" fmla="*/ 1590 w 1944"/>
                      <a:gd name="T19" fmla="*/ 186 h 462"/>
                      <a:gd name="T20" fmla="*/ 1779 w 1944"/>
                      <a:gd name="T21" fmla="*/ 177 h 462"/>
                      <a:gd name="T22" fmla="*/ 1941 w 1944"/>
                      <a:gd name="T23" fmla="*/ 129 h 462"/>
                      <a:gd name="T24" fmla="*/ 1944 w 1944"/>
                      <a:gd name="T25" fmla="*/ 336 h 462"/>
                      <a:gd name="T26" fmla="*/ 1584 w 1944"/>
                      <a:gd name="T27" fmla="*/ 462 h 462"/>
                      <a:gd name="T28" fmla="*/ 1413 w 1944"/>
                      <a:gd name="T29" fmla="*/ 438 h 462"/>
                      <a:gd name="T30" fmla="*/ 1242 w 1944"/>
                      <a:gd name="T31" fmla="*/ 393 h 462"/>
                      <a:gd name="T32" fmla="*/ 1062 w 1944"/>
                      <a:gd name="T33" fmla="*/ 327 h 462"/>
                      <a:gd name="T34" fmla="*/ 855 w 1944"/>
                      <a:gd name="T35" fmla="*/ 189 h 462"/>
                      <a:gd name="T36" fmla="*/ 696 w 1944"/>
                      <a:gd name="T37" fmla="*/ 189 h 462"/>
                      <a:gd name="T38" fmla="*/ 528 w 1944"/>
                      <a:gd name="T39" fmla="*/ 183 h 462"/>
                      <a:gd name="T40" fmla="*/ 348 w 1944"/>
                      <a:gd name="T41" fmla="*/ 282 h 462"/>
                      <a:gd name="T42" fmla="*/ 177 w 1944"/>
                      <a:gd name="T43" fmla="*/ 279 h 462"/>
                      <a:gd name="T44" fmla="*/ 0 w 1944"/>
                      <a:gd name="T45" fmla="*/ 339 h 462"/>
                      <a:gd name="T46" fmla="*/ 0 w 1944"/>
                      <a:gd name="T47" fmla="*/ 141 h 46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944"/>
                      <a:gd name="T73" fmla="*/ 0 h 462"/>
                      <a:gd name="T74" fmla="*/ 1944 w 1944"/>
                      <a:gd name="T75" fmla="*/ 462 h 46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944" h="462">
                        <a:moveTo>
                          <a:pt x="0" y="141"/>
                        </a:moveTo>
                        <a:lnTo>
                          <a:pt x="174" y="81"/>
                        </a:lnTo>
                        <a:lnTo>
                          <a:pt x="351" y="123"/>
                        </a:lnTo>
                        <a:lnTo>
                          <a:pt x="531" y="0"/>
                        </a:lnTo>
                        <a:lnTo>
                          <a:pt x="696" y="15"/>
                        </a:lnTo>
                        <a:lnTo>
                          <a:pt x="885" y="12"/>
                        </a:lnTo>
                        <a:lnTo>
                          <a:pt x="1059" y="102"/>
                        </a:lnTo>
                        <a:lnTo>
                          <a:pt x="1251" y="138"/>
                        </a:lnTo>
                        <a:lnTo>
                          <a:pt x="1422" y="180"/>
                        </a:lnTo>
                        <a:lnTo>
                          <a:pt x="1590" y="186"/>
                        </a:lnTo>
                        <a:lnTo>
                          <a:pt x="1779" y="177"/>
                        </a:lnTo>
                        <a:lnTo>
                          <a:pt x="1941" y="129"/>
                        </a:lnTo>
                        <a:lnTo>
                          <a:pt x="1944" y="336"/>
                        </a:lnTo>
                        <a:lnTo>
                          <a:pt x="1584" y="462"/>
                        </a:lnTo>
                        <a:lnTo>
                          <a:pt x="1413" y="438"/>
                        </a:lnTo>
                        <a:lnTo>
                          <a:pt x="1242" y="393"/>
                        </a:lnTo>
                        <a:lnTo>
                          <a:pt x="1062" y="327"/>
                        </a:lnTo>
                        <a:lnTo>
                          <a:pt x="855" y="189"/>
                        </a:lnTo>
                        <a:lnTo>
                          <a:pt x="696" y="189"/>
                        </a:lnTo>
                        <a:lnTo>
                          <a:pt x="528" y="183"/>
                        </a:lnTo>
                        <a:lnTo>
                          <a:pt x="348" y="282"/>
                        </a:lnTo>
                        <a:lnTo>
                          <a:pt x="177" y="279"/>
                        </a:lnTo>
                        <a:lnTo>
                          <a:pt x="0" y="339"/>
                        </a:lnTo>
                        <a:lnTo>
                          <a:pt x="0" y="141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846" name="Group 2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11" y="3169"/>
                    <a:ext cx="1949" cy="460"/>
                    <a:chOff x="611" y="3169"/>
                    <a:chExt cx="1949" cy="460"/>
                  </a:xfrm>
                </p:grpSpPr>
                <p:sp>
                  <p:nvSpPr>
                    <p:cNvPr id="29847" name="Freeform 2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1" y="3294"/>
                      <a:ext cx="1949" cy="335"/>
                    </a:xfrm>
                    <a:custGeom>
                      <a:avLst/>
                      <a:gdLst>
                        <a:gd name="T0" fmla="*/ 0 w 500"/>
                        <a:gd name="T1" fmla="*/ 2147483647 h 86"/>
                        <a:gd name="T2" fmla="*/ 2147483647 w 500"/>
                        <a:gd name="T3" fmla="*/ 2147483647 h 86"/>
                        <a:gd name="T4" fmla="*/ 2147483647 w 500"/>
                        <a:gd name="T5" fmla="*/ 2147483647 h 86"/>
                        <a:gd name="T6" fmla="*/ 2147483647 w 500"/>
                        <a:gd name="T7" fmla="*/ 0 h 86"/>
                        <a:gd name="T8" fmla="*/ 2147483647 w 500"/>
                        <a:gd name="T9" fmla="*/ 2147483647 h 86"/>
                        <a:gd name="T10" fmla="*/ 2147483647 w 500"/>
                        <a:gd name="T11" fmla="*/ 2147483647 h 86"/>
                        <a:gd name="T12" fmla="*/ 2147483647 w 500"/>
                        <a:gd name="T13" fmla="*/ 2147483647 h 86"/>
                        <a:gd name="T14" fmla="*/ 2147483647 w 500"/>
                        <a:gd name="T15" fmla="*/ 2147483647 h 86"/>
                        <a:gd name="T16" fmla="*/ 2147483647 w 500"/>
                        <a:gd name="T17" fmla="*/ 2147483647 h 86"/>
                        <a:gd name="T18" fmla="*/ 2147483647 w 500"/>
                        <a:gd name="T19" fmla="*/ 2147483647 h 86"/>
                        <a:gd name="T20" fmla="*/ 2147483647 w 500"/>
                        <a:gd name="T21" fmla="*/ 2147483647 h 86"/>
                        <a:gd name="T22" fmla="*/ 2147483647 w 500"/>
                        <a:gd name="T23" fmla="*/ 2147483647 h 8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86"/>
                        <a:gd name="T38" fmla="*/ 500 w 500"/>
                        <a:gd name="T39" fmla="*/ 86 h 8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86">
                          <a:moveTo>
                            <a:pt x="0" y="55"/>
                          </a:moveTo>
                          <a:lnTo>
                            <a:pt x="45" y="42"/>
                          </a:lnTo>
                          <a:lnTo>
                            <a:pt x="91" y="28"/>
                          </a:lnTo>
                          <a:lnTo>
                            <a:pt x="136" y="0"/>
                          </a:lnTo>
                          <a:lnTo>
                            <a:pt x="182" y="6"/>
                          </a:lnTo>
                          <a:lnTo>
                            <a:pt x="227" y="20"/>
                          </a:lnTo>
                          <a:lnTo>
                            <a:pt x="273" y="52"/>
                          </a:lnTo>
                          <a:lnTo>
                            <a:pt x="318" y="68"/>
                          </a:lnTo>
                          <a:lnTo>
                            <a:pt x="364" y="80"/>
                          </a:lnTo>
                          <a:lnTo>
                            <a:pt x="409" y="86"/>
                          </a:lnTo>
                          <a:lnTo>
                            <a:pt x="455" y="69"/>
                          </a:lnTo>
                          <a:lnTo>
                            <a:pt x="500" y="53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848" name="Freeform 2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1" y="3352"/>
                      <a:ext cx="1949" cy="156"/>
                    </a:xfrm>
                    <a:custGeom>
                      <a:avLst/>
                      <a:gdLst>
                        <a:gd name="T0" fmla="*/ 0 w 500"/>
                        <a:gd name="T1" fmla="*/ 2147483647 h 40"/>
                        <a:gd name="T2" fmla="*/ 2147483647 w 500"/>
                        <a:gd name="T3" fmla="*/ 2147483647 h 40"/>
                        <a:gd name="T4" fmla="*/ 2147483647 w 500"/>
                        <a:gd name="T5" fmla="*/ 2147483647 h 40"/>
                        <a:gd name="T6" fmla="*/ 2147483647 w 500"/>
                        <a:gd name="T7" fmla="*/ 0 h 40"/>
                        <a:gd name="T8" fmla="*/ 2147483647 w 500"/>
                        <a:gd name="T9" fmla="*/ 2147483647 h 40"/>
                        <a:gd name="T10" fmla="*/ 2147483647 w 500"/>
                        <a:gd name="T11" fmla="*/ 2147483647 h 40"/>
                        <a:gd name="T12" fmla="*/ 2147483647 w 500"/>
                        <a:gd name="T13" fmla="*/ 2147483647 h 40"/>
                        <a:gd name="T14" fmla="*/ 2147483647 w 500"/>
                        <a:gd name="T15" fmla="*/ 2147483647 h 40"/>
                        <a:gd name="T16" fmla="*/ 2147483647 w 500"/>
                        <a:gd name="T17" fmla="*/ 2147483647 h 40"/>
                        <a:gd name="T18" fmla="*/ 2147483647 w 500"/>
                        <a:gd name="T19" fmla="*/ 2147483647 h 40"/>
                        <a:gd name="T20" fmla="*/ 2147483647 w 500"/>
                        <a:gd name="T21" fmla="*/ 2147483647 h 40"/>
                        <a:gd name="T22" fmla="*/ 2147483647 w 500"/>
                        <a:gd name="T23" fmla="*/ 2147483647 h 4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40"/>
                        <a:gd name="T38" fmla="*/ 500 w 500"/>
                        <a:gd name="T39" fmla="*/ 40 h 4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40">
                          <a:moveTo>
                            <a:pt x="0" y="40"/>
                          </a:moveTo>
                          <a:lnTo>
                            <a:pt x="45" y="25"/>
                          </a:lnTo>
                          <a:lnTo>
                            <a:pt x="91" y="25"/>
                          </a:lnTo>
                          <a:lnTo>
                            <a:pt x="136" y="0"/>
                          </a:lnTo>
                          <a:lnTo>
                            <a:pt x="182" y="2"/>
                          </a:lnTo>
                          <a:lnTo>
                            <a:pt x="227" y="2"/>
                          </a:lnTo>
                          <a:lnTo>
                            <a:pt x="273" y="11"/>
                          </a:lnTo>
                          <a:lnTo>
                            <a:pt x="318" y="14"/>
                          </a:lnTo>
                          <a:lnTo>
                            <a:pt x="364" y="25"/>
                          </a:lnTo>
                          <a:lnTo>
                            <a:pt x="409" y="34"/>
                          </a:lnTo>
                          <a:lnTo>
                            <a:pt x="455" y="37"/>
                          </a:lnTo>
                          <a:lnTo>
                            <a:pt x="500" y="26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849" name="Freeform 2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1" y="3169"/>
                      <a:ext cx="1949" cy="187"/>
                    </a:xfrm>
                    <a:custGeom>
                      <a:avLst/>
                      <a:gdLst>
                        <a:gd name="T0" fmla="*/ 0 w 500"/>
                        <a:gd name="T1" fmla="*/ 2147483647 h 48"/>
                        <a:gd name="T2" fmla="*/ 2147483647 w 500"/>
                        <a:gd name="T3" fmla="*/ 2147483647 h 48"/>
                        <a:gd name="T4" fmla="*/ 2147483647 w 500"/>
                        <a:gd name="T5" fmla="*/ 2147483647 h 48"/>
                        <a:gd name="T6" fmla="*/ 2147483647 w 500"/>
                        <a:gd name="T7" fmla="*/ 0 h 48"/>
                        <a:gd name="T8" fmla="*/ 2147483647 w 500"/>
                        <a:gd name="T9" fmla="*/ 2147483647 h 48"/>
                        <a:gd name="T10" fmla="*/ 2147483647 w 500"/>
                        <a:gd name="T11" fmla="*/ 2147483647 h 48"/>
                        <a:gd name="T12" fmla="*/ 2147483647 w 500"/>
                        <a:gd name="T13" fmla="*/ 2147483647 h 48"/>
                        <a:gd name="T14" fmla="*/ 2147483647 w 500"/>
                        <a:gd name="T15" fmla="*/ 2147483647 h 48"/>
                        <a:gd name="T16" fmla="*/ 2147483647 w 500"/>
                        <a:gd name="T17" fmla="*/ 2147483647 h 48"/>
                        <a:gd name="T18" fmla="*/ 2147483647 w 500"/>
                        <a:gd name="T19" fmla="*/ 2147483647 h 48"/>
                        <a:gd name="T20" fmla="*/ 2147483647 w 500"/>
                        <a:gd name="T21" fmla="*/ 2147483647 h 48"/>
                        <a:gd name="T22" fmla="*/ 2147483647 w 500"/>
                        <a:gd name="T23" fmla="*/ 2147483647 h 4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48"/>
                        <a:gd name="T38" fmla="*/ 500 w 500"/>
                        <a:gd name="T39" fmla="*/ 48 h 4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48">
                          <a:moveTo>
                            <a:pt x="0" y="36"/>
                          </a:moveTo>
                          <a:lnTo>
                            <a:pt x="45" y="21"/>
                          </a:lnTo>
                          <a:lnTo>
                            <a:pt x="91" y="32"/>
                          </a:lnTo>
                          <a:lnTo>
                            <a:pt x="136" y="0"/>
                          </a:lnTo>
                          <a:lnTo>
                            <a:pt x="182" y="4"/>
                          </a:lnTo>
                          <a:lnTo>
                            <a:pt x="227" y="4"/>
                          </a:lnTo>
                          <a:lnTo>
                            <a:pt x="273" y="27"/>
                          </a:lnTo>
                          <a:lnTo>
                            <a:pt x="318" y="35"/>
                          </a:lnTo>
                          <a:lnTo>
                            <a:pt x="364" y="46"/>
                          </a:lnTo>
                          <a:lnTo>
                            <a:pt x="409" y="48"/>
                          </a:lnTo>
                          <a:lnTo>
                            <a:pt x="455" y="46"/>
                          </a:lnTo>
                          <a:lnTo>
                            <a:pt x="500" y="32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33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807" name="Group 263"/>
                <p:cNvGrpSpPr>
                  <a:grpSpLocks noChangeAspect="1"/>
                </p:cNvGrpSpPr>
                <p:nvPr/>
              </p:nvGrpSpPr>
              <p:grpSpPr bwMode="auto">
                <a:xfrm>
                  <a:off x="588" y="2720"/>
                  <a:ext cx="1991" cy="925"/>
                  <a:chOff x="588" y="2720"/>
                  <a:chExt cx="1991" cy="925"/>
                </a:xfrm>
              </p:grpSpPr>
              <p:sp>
                <p:nvSpPr>
                  <p:cNvPr id="29808" name="Freeform 264"/>
                  <p:cNvSpPr>
                    <a:spLocks noChangeAspect="1"/>
                  </p:cNvSpPr>
                  <p:nvPr/>
                </p:nvSpPr>
                <p:spPr bwMode="auto">
                  <a:xfrm>
                    <a:off x="611" y="3048"/>
                    <a:ext cx="1949" cy="456"/>
                  </a:xfrm>
                  <a:custGeom>
                    <a:avLst/>
                    <a:gdLst>
                      <a:gd name="T0" fmla="*/ 0 w 500"/>
                      <a:gd name="T1" fmla="*/ 2147483647 h 117"/>
                      <a:gd name="T2" fmla="*/ 2147483647 w 500"/>
                      <a:gd name="T3" fmla="*/ 2147483647 h 117"/>
                      <a:gd name="T4" fmla="*/ 2147483647 w 500"/>
                      <a:gd name="T5" fmla="*/ 2147483647 h 117"/>
                      <a:gd name="T6" fmla="*/ 2147483647 w 500"/>
                      <a:gd name="T7" fmla="*/ 2147483647 h 117"/>
                      <a:gd name="T8" fmla="*/ 2147483647 w 500"/>
                      <a:gd name="T9" fmla="*/ 2147483647 h 117"/>
                      <a:gd name="T10" fmla="*/ 2147483647 w 500"/>
                      <a:gd name="T11" fmla="*/ 0 h 117"/>
                      <a:gd name="T12" fmla="*/ 2147483647 w 500"/>
                      <a:gd name="T13" fmla="*/ 2147483647 h 117"/>
                      <a:gd name="T14" fmla="*/ 2147483647 w 500"/>
                      <a:gd name="T15" fmla="*/ 2147483647 h 117"/>
                      <a:gd name="T16" fmla="*/ 2147483647 w 500"/>
                      <a:gd name="T17" fmla="*/ 2147483647 h 117"/>
                      <a:gd name="T18" fmla="*/ 2147483647 w 500"/>
                      <a:gd name="T19" fmla="*/ 2147483647 h 117"/>
                      <a:gd name="T20" fmla="*/ 2147483647 w 500"/>
                      <a:gd name="T21" fmla="*/ 2147483647 h 117"/>
                      <a:gd name="T22" fmla="*/ 2147483647 w 500"/>
                      <a:gd name="T23" fmla="*/ 2147483647 h 1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0"/>
                      <a:gd name="T37" fmla="*/ 0 h 117"/>
                      <a:gd name="T38" fmla="*/ 500 w 500"/>
                      <a:gd name="T39" fmla="*/ 117 h 1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0" h="117">
                        <a:moveTo>
                          <a:pt x="0" y="117"/>
                        </a:moveTo>
                        <a:lnTo>
                          <a:pt x="45" y="84"/>
                        </a:lnTo>
                        <a:lnTo>
                          <a:pt x="91" y="99"/>
                        </a:lnTo>
                        <a:lnTo>
                          <a:pt x="136" y="59"/>
                        </a:lnTo>
                        <a:lnTo>
                          <a:pt x="182" y="53"/>
                        </a:lnTo>
                        <a:lnTo>
                          <a:pt x="227" y="0"/>
                        </a:lnTo>
                        <a:lnTo>
                          <a:pt x="273" y="24"/>
                        </a:lnTo>
                        <a:lnTo>
                          <a:pt x="318" y="52"/>
                        </a:lnTo>
                        <a:lnTo>
                          <a:pt x="364" y="83"/>
                        </a:lnTo>
                        <a:lnTo>
                          <a:pt x="409" y="95"/>
                        </a:lnTo>
                        <a:lnTo>
                          <a:pt x="455" y="109"/>
                        </a:lnTo>
                        <a:lnTo>
                          <a:pt x="500" y="106"/>
                        </a:ln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09" name="Line 2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1" y="3395"/>
                    <a:ext cx="0" cy="10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0" name="Line 26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7" y="3106"/>
                    <a:ext cx="0" cy="27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1" name="Line 2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66" y="3286"/>
                    <a:ext cx="0" cy="1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2" name="Line 26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141" y="3029"/>
                    <a:ext cx="0" cy="24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3" name="Line 2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21" y="3021"/>
                    <a:ext cx="0" cy="2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4" name="Line 2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96" y="2720"/>
                    <a:ext cx="1" cy="3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5" name="Line 2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675" y="2752"/>
                    <a:ext cx="0" cy="39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6" name="Line 2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51" y="2939"/>
                    <a:ext cx="0" cy="31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7" name="Line 27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3196"/>
                    <a:ext cx="0" cy="17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8" name="Line 2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05" y="3259"/>
                    <a:ext cx="0" cy="15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19" name="Line 27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385" y="3337"/>
                    <a:ext cx="0" cy="1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0" name="Line 2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60" y="3294"/>
                    <a:ext cx="0" cy="16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1" name="Line 2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1" y="3504"/>
                    <a:ext cx="0" cy="10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2" name="Line 2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7" y="3376"/>
                    <a:ext cx="0" cy="2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3" name="Line 2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6" y="3434"/>
                    <a:ext cx="0" cy="14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4" name="Line 2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1" y="3278"/>
                    <a:ext cx="0" cy="25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5" name="Line 2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21" y="3255"/>
                    <a:ext cx="0" cy="23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6" name="Line 2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96" y="3048"/>
                    <a:ext cx="0" cy="38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7" name="Line 2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75" y="3142"/>
                    <a:ext cx="0" cy="38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8" name="Line 2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51" y="3251"/>
                    <a:ext cx="0" cy="31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29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30" y="3372"/>
                    <a:ext cx="0" cy="17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0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05" y="3418"/>
                    <a:ext cx="0" cy="16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1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85" y="3473"/>
                    <a:ext cx="0" cy="14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2" name="Line 2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60" y="3461"/>
                    <a:ext cx="0" cy="16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3" name="Oval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8" y="3481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4" name="Oval 2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3" y="3352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5" name="Oval 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3" y="3411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6" name="Oval 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8" y="3255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7" name="Oval 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97" y="3231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8" name="Oval 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73" y="3025"/>
                    <a:ext cx="43" cy="4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39" name="Oval 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2" y="3118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40" name="Oval 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7" y="3227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41" name="Oval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07" y="3348"/>
                    <a:ext cx="42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42" name="Oval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82" y="3395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43" name="Oval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1" y="3450"/>
                    <a:ext cx="43" cy="4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44" name="Oval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37" y="3438"/>
                    <a:ext cx="42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9804" name="Rectangle 194"/>
              <p:cNvSpPr>
                <a:spLocks noChangeArrowheads="1"/>
              </p:cNvSpPr>
              <p:nvPr/>
            </p:nvSpPr>
            <p:spPr bwMode="auto">
              <a:xfrm>
                <a:off x="3761" y="2079"/>
                <a:ext cx="43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/>
                  <a:t>Hg</a:t>
                </a:r>
                <a:r>
                  <a:rPr lang="en-US" sz="1400" baseline="30000"/>
                  <a:t>0</a:t>
                </a:r>
                <a:r>
                  <a:rPr lang="en-US" sz="1400"/>
                  <a:t> + O</a:t>
                </a:r>
                <a:r>
                  <a:rPr lang="en-US" sz="1400" baseline="-25000"/>
                  <a:t>3</a:t>
                </a:r>
                <a:endParaRPr lang="ru-RU" sz="1400" baseline="-25000"/>
              </a:p>
            </p:txBody>
          </p:sp>
        </p:grpSp>
        <p:grpSp>
          <p:nvGrpSpPr>
            <p:cNvPr id="29709" name="Group 500"/>
            <p:cNvGrpSpPr>
              <a:grpSpLocks/>
            </p:cNvGrpSpPr>
            <p:nvPr/>
          </p:nvGrpSpPr>
          <p:grpSpPr bwMode="auto">
            <a:xfrm>
              <a:off x="3195" y="3017"/>
              <a:ext cx="2040" cy="940"/>
              <a:chOff x="3449" y="3023"/>
              <a:chExt cx="2040" cy="940"/>
            </a:xfrm>
          </p:grpSpPr>
          <p:grpSp>
            <p:nvGrpSpPr>
              <p:cNvPr id="29710" name="Group 406"/>
              <p:cNvGrpSpPr>
                <a:grpSpLocks noChangeAspect="1"/>
              </p:cNvGrpSpPr>
              <p:nvPr/>
            </p:nvGrpSpPr>
            <p:grpSpPr bwMode="auto">
              <a:xfrm>
                <a:off x="3449" y="3023"/>
                <a:ext cx="2040" cy="940"/>
                <a:chOff x="2944" y="2701"/>
                <a:chExt cx="2440" cy="1124"/>
              </a:xfrm>
            </p:grpSpPr>
            <p:grpSp>
              <p:nvGrpSpPr>
                <p:cNvPr id="29712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2944" y="2701"/>
                  <a:ext cx="2440" cy="1124"/>
                  <a:chOff x="2944" y="2701"/>
                  <a:chExt cx="2440" cy="1124"/>
                </a:xfrm>
              </p:grpSpPr>
              <p:sp>
                <p:nvSpPr>
                  <p:cNvPr id="29757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6" y="2744"/>
                    <a:ext cx="2128" cy="88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58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56" y="3411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59" name="Line 1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56" y="3188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0" name="Line 1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56" y="2966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1" name="Line 1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56" y="2744"/>
                    <a:ext cx="21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2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6" y="2744"/>
                    <a:ext cx="2128" cy="889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3" name="Line 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56" y="2744"/>
                    <a:ext cx="0" cy="88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4" name="Line 1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32" y="3633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5" name="Line 1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32" y="3411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6" name="Line 1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32" y="3188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7" name="Line 1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32" y="2966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8" name="Line 1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32" y="2744"/>
                    <a:ext cx="24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69" name="Line 1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56" y="3633"/>
                    <a:ext cx="212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0" name="Line 11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256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1" name="Line 11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35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2" name="Line 1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610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3" name="Line 1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90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4" name="Line 1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965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5" name="Line 1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144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6" name="Line 12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20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7" name="Line 1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499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8" name="Line 12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674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79" name="Line 12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854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80" name="Line 12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029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81" name="Line 12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208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82" name="Line 1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384" y="3633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83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55" y="3589"/>
                    <a:ext cx="47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84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3368"/>
                    <a:ext cx="96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20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85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3145"/>
                    <a:ext cx="96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40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86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923"/>
                    <a:ext cx="96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60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87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701"/>
                    <a:ext cx="96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80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88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282" y="3686"/>
                    <a:ext cx="139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Jan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89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453" y="3695"/>
                    <a:ext cx="148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Feb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0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631" y="3683"/>
                    <a:ext cx="148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Mar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1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815" y="3688"/>
                    <a:ext cx="134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Apr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2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79" y="3689"/>
                    <a:ext cx="162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May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3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166" y="3686"/>
                    <a:ext cx="139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Jun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4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361" y="3679"/>
                    <a:ext cx="110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Jul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5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516" y="3693"/>
                    <a:ext cx="15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Aug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6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693" y="3697"/>
                    <a:ext cx="15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Sep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7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4878" y="3688"/>
                    <a:ext cx="134" cy="1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Oct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8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048" y="3687"/>
                    <a:ext cx="15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Nov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799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5223" y="3696"/>
                    <a:ext cx="15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Dec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00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609" y="3157"/>
                    <a:ext cx="808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Wet deposition, ng/m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01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963" y="2859"/>
                    <a:ext cx="32" cy="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600">
                        <a:solidFill>
                          <a:srgbClr val="000000"/>
                        </a:solidFill>
                      </a:rPr>
                      <a:t>2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  <p:sp>
                <p:nvSpPr>
                  <p:cNvPr id="29802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2931" y="2751"/>
                    <a:ext cx="163" cy="1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ru-RU" sz="900">
                        <a:solidFill>
                          <a:srgbClr val="000000"/>
                        </a:solidFill>
                      </a:rPr>
                      <a:t>/day</a:t>
                    </a:r>
                    <a:endParaRPr lang="ru-RU" sz="2000">
                      <a:latin typeface="Tahoma" pitchFamily="34" charset="0"/>
                    </a:endParaRPr>
                  </a:p>
                </p:txBody>
              </p:sp>
            </p:grpSp>
            <p:grpSp>
              <p:nvGrpSpPr>
                <p:cNvPr id="29713" name="Group 199"/>
                <p:cNvGrpSpPr>
                  <a:grpSpLocks noChangeAspect="1"/>
                </p:cNvGrpSpPr>
                <p:nvPr/>
              </p:nvGrpSpPr>
              <p:grpSpPr bwMode="auto">
                <a:xfrm>
                  <a:off x="3345" y="3044"/>
                  <a:ext cx="1949" cy="581"/>
                  <a:chOff x="3345" y="3044"/>
                  <a:chExt cx="1949" cy="581"/>
                </a:xfrm>
              </p:grpSpPr>
              <p:sp>
                <p:nvSpPr>
                  <p:cNvPr id="29752" name="Freeform 200"/>
                  <p:cNvSpPr>
                    <a:spLocks noChangeAspect="1"/>
                  </p:cNvSpPr>
                  <p:nvPr/>
                </p:nvSpPr>
                <p:spPr bwMode="auto">
                  <a:xfrm>
                    <a:off x="3348" y="3045"/>
                    <a:ext cx="1944" cy="579"/>
                  </a:xfrm>
                  <a:custGeom>
                    <a:avLst/>
                    <a:gdLst>
                      <a:gd name="T0" fmla="*/ 0 w 1944"/>
                      <a:gd name="T1" fmla="*/ 387 h 579"/>
                      <a:gd name="T2" fmla="*/ 171 w 1944"/>
                      <a:gd name="T3" fmla="*/ 348 h 579"/>
                      <a:gd name="T4" fmla="*/ 351 w 1944"/>
                      <a:gd name="T5" fmla="*/ 360 h 579"/>
                      <a:gd name="T6" fmla="*/ 438 w 1944"/>
                      <a:gd name="T7" fmla="*/ 273 h 579"/>
                      <a:gd name="T8" fmla="*/ 528 w 1944"/>
                      <a:gd name="T9" fmla="*/ 123 h 579"/>
                      <a:gd name="T10" fmla="*/ 699 w 1944"/>
                      <a:gd name="T11" fmla="*/ 111 h 579"/>
                      <a:gd name="T12" fmla="*/ 879 w 1944"/>
                      <a:gd name="T13" fmla="*/ 0 h 579"/>
                      <a:gd name="T14" fmla="*/ 1236 w 1944"/>
                      <a:gd name="T15" fmla="*/ 117 h 579"/>
                      <a:gd name="T16" fmla="*/ 1410 w 1944"/>
                      <a:gd name="T17" fmla="*/ 240 h 579"/>
                      <a:gd name="T18" fmla="*/ 1599 w 1944"/>
                      <a:gd name="T19" fmla="*/ 327 h 579"/>
                      <a:gd name="T20" fmla="*/ 1770 w 1944"/>
                      <a:gd name="T21" fmla="*/ 396 h 579"/>
                      <a:gd name="T22" fmla="*/ 1944 w 1944"/>
                      <a:gd name="T23" fmla="*/ 381 h 579"/>
                      <a:gd name="T24" fmla="*/ 1944 w 1944"/>
                      <a:gd name="T25" fmla="*/ 501 h 579"/>
                      <a:gd name="T26" fmla="*/ 1770 w 1944"/>
                      <a:gd name="T27" fmla="*/ 510 h 579"/>
                      <a:gd name="T28" fmla="*/ 1590 w 1944"/>
                      <a:gd name="T29" fmla="*/ 579 h 579"/>
                      <a:gd name="T30" fmla="*/ 1413 w 1944"/>
                      <a:gd name="T31" fmla="*/ 543 h 579"/>
                      <a:gd name="T32" fmla="*/ 1230 w 1944"/>
                      <a:gd name="T33" fmla="*/ 432 h 579"/>
                      <a:gd name="T34" fmla="*/ 1047 w 1944"/>
                      <a:gd name="T35" fmla="*/ 303 h 579"/>
                      <a:gd name="T36" fmla="*/ 885 w 1944"/>
                      <a:gd name="T37" fmla="*/ 306 h 579"/>
                      <a:gd name="T38" fmla="*/ 702 w 1944"/>
                      <a:gd name="T39" fmla="*/ 378 h 579"/>
                      <a:gd name="T40" fmla="*/ 534 w 1944"/>
                      <a:gd name="T41" fmla="*/ 393 h 579"/>
                      <a:gd name="T42" fmla="*/ 351 w 1944"/>
                      <a:gd name="T43" fmla="*/ 489 h 579"/>
                      <a:gd name="T44" fmla="*/ 177 w 1944"/>
                      <a:gd name="T45" fmla="*/ 486 h 579"/>
                      <a:gd name="T46" fmla="*/ 0 w 1944"/>
                      <a:gd name="T47" fmla="*/ 519 h 579"/>
                      <a:gd name="T48" fmla="*/ 0 w 1944"/>
                      <a:gd name="T49" fmla="*/ 387 h 57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944"/>
                      <a:gd name="T76" fmla="*/ 0 h 579"/>
                      <a:gd name="T77" fmla="*/ 1944 w 1944"/>
                      <a:gd name="T78" fmla="*/ 579 h 57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944" h="579">
                        <a:moveTo>
                          <a:pt x="0" y="387"/>
                        </a:moveTo>
                        <a:lnTo>
                          <a:pt x="171" y="348"/>
                        </a:lnTo>
                        <a:lnTo>
                          <a:pt x="351" y="360"/>
                        </a:lnTo>
                        <a:lnTo>
                          <a:pt x="438" y="273"/>
                        </a:lnTo>
                        <a:lnTo>
                          <a:pt x="528" y="123"/>
                        </a:lnTo>
                        <a:lnTo>
                          <a:pt x="699" y="111"/>
                        </a:lnTo>
                        <a:lnTo>
                          <a:pt x="879" y="0"/>
                        </a:lnTo>
                        <a:lnTo>
                          <a:pt x="1236" y="117"/>
                        </a:lnTo>
                        <a:lnTo>
                          <a:pt x="1410" y="240"/>
                        </a:lnTo>
                        <a:lnTo>
                          <a:pt x="1599" y="327"/>
                        </a:lnTo>
                        <a:lnTo>
                          <a:pt x="1770" y="396"/>
                        </a:lnTo>
                        <a:lnTo>
                          <a:pt x="1944" y="381"/>
                        </a:lnTo>
                        <a:lnTo>
                          <a:pt x="1944" y="501"/>
                        </a:lnTo>
                        <a:lnTo>
                          <a:pt x="1770" y="510"/>
                        </a:lnTo>
                        <a:lnTo>
                          <a:pt x="1590" y="579"/>
                        </a:lnTo>
                        <a:lnTo>
                          <a:pt x="1413" y="543"/>
                        </a:lnTo>
                        <a:lnTo>
                          <a:pt x="1230" y="432"/>
                        </a:lnTo>
                        <a:lnTo>
                          <a:pt x="1047" y="303"/>
                        </a:lnTo>
                        <a:lnTo>
                          <a:pt x="885" y="306"/>
                        </a:lnTo>
                        <a:lnTo>
                          <a:pt x="702" y="378"/>
                        </a:lnTo>
                        <a:lnTo>
                          <a:pt x="534" y="393"/>
                        </a:lnTo>
                        <a:lnTo>
                          <a:pt x="351" y="489"/>
                        </a:lnTo>
                        <a:lnTo>
                          <a:pt x="177" y="486"/>
                        </a:lnTo>
                        <a:lnTo>
                          <a:pt x="0" y="519"/>
                        </a:lnTo>
                        <a:lnTo>
                          <a:pt x="0" y="387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753" name="Group 2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5" y="3044"/>
                    <a:ext cx="1949" cy="581"/>
                    <a:chOff x="3345" y="3044"/>
                    <a:chExt cx="1949" cy="581"/>
                  </a:xfrm>
                </p:grpSpPr>
                <p:sp>
                  <p:nvSpPr>
                    <p:cNvPr id="29754" name="Freeform 2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45" y="3157"/>
                      <a:ext cx="1949" cy="468"/>
                    </a:xfrm>
                    <a:custGeom>
                      <a:avLst/>
                      <a:gdLst>
                        <a:gd name="T0" fmla="*/ 0 w 500"/>
                        <a:gd name="T1" fmla="*/ 2147483647 h 120"/>
                        <a:gd name="T2" fmla="*/ 2147483647 w 500"/>
                        <a:gd name="T3" fmla="*/ 2147483647 h 120"/>
                        <a:gd name="T4" fmla="*/ 2147483647 w 500"/>
                        <a:gd name="T5" fmla="*/ 2147483647 h 120"/>
                        <a:gd name="T6" fmla="*/ 2147483647 w 500"/>
                        <a:gd name="T7" fmla="*/ 2147483647 h 120"/>
                        <a:gd name="T8" fmla="*/ 2147483647 w 500"/>
                        <a:gd name="T9" fmla="*/ 0 h 120"/>
                        <a:gd name="T10" fmla="*/ 2147483647 w 500"/>
                        <a:gd name="T11" fmla="*/ 2147483647 h 120"/>
                        <a:gd name="T12" fmla="*/ 2147483647 w 500"/>
                        <a:gd name="T13" fmla="*/ 2147483647 h 120"/>
                        <a:gd name="T14" fmla="*/ 2147483647 w 500"/>
                        <a:gd name="T15" fmla="*/ 2147483647 h 120"/>
                        <a:gd name="T16" fmla="*/ 2147483647 w 500"/>
                        <a:gd name="T17" fmla="*/ 2147483647 h 120"/>
                        <a:gd name="T18" fmla="*/ 2147483647 w 500"/>
                        <a:gd name="T19" fmla="*/ 2147483647 h 120"/>
                        <a:gd name="T20" fmla="*/ 2147483647 w 500"/>
                        <a:gd name="T21" fmla="*/ 2147483647 h 120"/>
                        <a:gd name="T22" fmla="*/ 2147483647 w 500"/>
                        <a:gd name="T23" fmla="*/ 2147483647 h 12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120"/>
                        <a:gd name="T38" fmla="*/ 500 w 500"/>
                        <a:gd name="T39" fmla="*/ 120 h 12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120">
                          <a:moveTo>
                            <a:pt x="0" y="92"/>
                          </a:moveTo>
                          <a:lnTo>
                            <a:pt x="45" y="80"/>
                          </a:lnTo>
                          <a:lnTo>
                            <a:pt x="91" y="74"/>
                          </a:lnTo>
                          <a:lnTo>
                            <a:pt x="136" y="3"/>
                          </a:lnTo>
                          <a:lnTo>
                            <a:pt x="182" y="0"/>
                          </a:lnTo>
                          <a:lnTo>
                            <a:pt x="227" y="2"/>
                          </a:lnTo>
                          <a:lnTo>
                            <a:pt x="273" y="52"/>
                          </a:lnTo>
                          <a:lnTo>
                            <a:pt x="318" y="84"/>
                          </a:lnTo>
                          <a:lnTo>
                            <a:pt x="364" y="110"/>
                          </a:lnTo>
                          <a:lnTo>
                            <a:pt x="409" y="120"/>
                          </a:lnTo>
                          <a:lnTo>
                            <a:pt x="455" y="103"/>
                          </a:lnTo>
                          <a:lnTo>
                            <a:pt x="500" y="8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55" name="Freeform 2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45" y="3348"/>
                      <a:ext cx="1949" cy="219"/>
                    </a:xfrm>
                    <a:custGeom>
                      <a:avLst/>
                      <a:gdLst>
                        <a:gd name="T0" fmla="*/ 0 w 500"/>
                        <a:gd name="T1" fmla="*/ 2147483647 h 56"/>
                        <a:gd name="T2" fmla="*/ 2147483647 w 500"/>
                        <a:gd name="T3" fmla="*/ 2147483647 h 56"/>
                        <a:gd name="T4" fmla="*/ 2147483647 w 500"/>
                        <a:gd name="T5" fmla="*/ 2147483647 h 56"/>
                        <a:gd name="T6" fmla="*/ 2147483647 w 500"/>
                        <a:gd name="T7" fmla="*/ 2147483647 h 56"/>
                        <a:gd name="T8" fmla="*/ 2147483647 w 500"/>
                        <a:gd name="T9" fmla="*/ 2147483647 h 56"/>
                        <a:gd name="T10" fmla="*/ 2147483647 w 500"/>
                        <a:gd name="T11" fmla="*/ 2147483647 h 56"/>
                        <a:gd name="T12" fmla="*/ 2147483647 w 500"/>
                        <a:gd name="T13" fmla="*/ 0 h 56"/>
                        <a:gd name="T14" fmla="*/ 2147483647 w 500"/>
                        <a:gd name="T15" fmla="*/ 2147483647 h 56"/>
                        <a:gd name="T16" fmla="*/ 2147483647 w 500"/>
                        <a:gd name="T17" fmla="*/ 2147483647 h 56"/>
                        <a:gd name="T18" fmla="*/ 2147483647 w 500"/>
                        <a:gd name="T19" fmla="*/ 2147483647 h 56"/>
                        <a:gd name="T20" fmla="*/ 2147483647 w 500"/>
                        <a:gd name="T21" fmla="*/ 2147483647 h 56"/>
                        <a:gd name="T22" fmla="*/ 2147483647 w 500"/>
                        <a:gd name="T23" fmla="*/ 2147483647 h 5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56"/>
                        <a:gd name="T38" fmla="*/ 500 w 500"/>
                        <a:gd name="T39" fmla="*/ 56 h 5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56">
                          <a:moveTo>
                            <a:pt x="0" y="56"/>
                          </a:moveTo>
                          <a:lnTo>
                            <a:pt x="45" y="47"/>
                          </a:lnTo>
                          <a:lnTo>
                            <a:pt x="91" y="48"/>
                          </a:lnTo>
                          <a:lnTo>
                            <a:pt x="136" y="24"/>
                          </a:lnTo>
                          <a:lnTo>
                            <a:pt x="182" y="19"/>
                          </a:lnTo>
                          <a:lnTo>
                            <a:pt x="227" y="1"/>
                          </a:lnTo>
                          <a:lnTo>
                            <a:pt x="273" y="0"/>
                          </a:lnTo>
                          <a:lnTo>
                            <a:pt x="318" y="8"/>
                          </a:lnTo>
                          <a:lnTo>
                            <a:pt x="364" y="26"/>
                          </a:lnTo>
                          <a:lnTo>
                            <a:pt x="409" y="43"/>
                          </a:lnTo>
                          <a:lnTo>
                            <a:pt x="455" y="53"/>
                          </a:lnTo>
                          <a:lnTo>
                            <a:pt x="500" y="51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00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56" name="Freeform 2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45" y="3044"/>
                      <a:ext cx="1949" cy="398"/>
                    </a:xfrm>
                    <a:custGeom>
                      <a:avLst/>
                      <a:gdLst>
                        <a:gd name="T0" fmla="*/ 0 w 500"/>
                        <a:gd name="T1" fmla="*/ 2147483647 h 102"/>
                        <a:gd name="T2" fmla="*/ 2147483647 w 500"/>
                        <a:gd name="T3" fmla="*/ 2147483647 h 102"/>
                        <a:gd name="T4" fmla="*/ 2147483647 w 500"/>
                        <a:gd name="T5" fmla="*/ 2147483647 h 102"/>
                        <a:gd name="T6" fmla="*/ 2147483647 w 500"/>
                        <a:gd name="T7" fmla="*/ 2147483647 h 102"/>
                        <a:gd name="T8" fmla="*/ 2147483647 w 500"/>
                        <a:gd name="T9" fmla="*/ 2147483647 h 102"/>
                        <a:gd name="T10" fmla="*/ 2147483647 w 500"/>
                        <a:gd name="T11" fmla="*/ 0 h 102"/>
                        <a:gd name="T12" fmla="*/ 2147483647 w 500"/>
                        <a:gd name="T13" fmla="*/ 2147483647 h 102"/>
                        <a:gd name="T14" fmla="*/ 2147483647 w 500"/>
                        <a:gd name="T15" fmla="*/ 2147483647 h 102"/>
                        <a:gd name="T16" fmla="*/ 2147483647 w 500"/>
                        <a:gd name="T17" fmla="*/ 2147483647 h 102"/>
                        <a:gd name="T18" fmla="*/ 2147483647 w 500"/>
                        <a:gd name="T19" fmla="*/ 2147483647 h 102"/>
                        <a:gd name="T20" fmla="*/ 2147483647 w 500"/>
                        <a:gd name="T21" fmla="*/ 2147483647 h 102"/>
                        <a:gd name="T22" fmla="*/ 2147483647 w 500"/>
                        <a:gd name="T23" fmla="*/ 2147483647 h 10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0"/>
                        <a:gd name="T37" fmla="*/ 0 h 102"/>
                        <a:gd name="T38" fmla="*/ 500 w 500"/>
                        <a:gd name="T39" fmla="*/ 102 h 10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0" h="102">
                          <a:moveTo>
                            <a:pt x="0" y="100"/>
                          </a:moveTo>
                          <a:lnTo>
                            <a:pt x="45" y="90"/>
                          </a:lnTo>
                          <a:lnTo>
                            <a:pt x="91" y="93"/>
                          </a:lnTo>
                          <a:lnTo>
                            <a:pt x="136" y="47"/>
                          </a:lnTo>
                          <a:lnTo>
                            <a:pt x="182" y="27"/>
                          </a:lnTo>
                          <a:lnTo>
                            <a:pt x="227" y="0"/>
                          </a:lnTo>
                          <a:lnTo>
                            <a:pt x="273" y="16"/>
                          </a:lnTo>
                          <a:lnTo>
                            <a:pt x="318" y="31"/>
                          </a:lnTo>
                          <a:lnTo>
                            <a:pt x="364" y="64"/>
                          </a:lnTo>
                          <a:lnTo>
                            <a:pt x="409" y="84"/>
                          </a:lnTo>
                          <a:lnTo>
                            <a:pt x="455" y="102"/>
                          </a:lnTo>
                          <a:lnTo>
                            <a:pt x="500" y="98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33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714" name="Group 225"/>
                <p:cNvGrpSpPr>
                  <a:grpSpLocks noChangeAspect="1"/>
                </p:cNvGrpSpPr>
                <p:nvPr/>
              </p:nvGrpSpPr>
              <p:grpSpPr bwMode="auto">
                <a:xfrm>
                  <a:off x="3322" y="2720"/>
                  <a:ext cx="1991" cy="925"/>
                  <a:chOff x="3322" y="2720"/>
                  <a:chExt cx="1991" cy="925"/>
                </a:xfrm>
              </p:grpSpPr>
              <p:sp>
                <p:nvSpPr>
                  <p:cNvPr id="29715" name="Freeform 226"/>
                  <p:cNvSpPr>
                    <a:spLocks noChangeAspect="1"/>
                  </p:cNvSpPr>
                  <p:nvPr/>
                </p:nvSpPr>
                <p:spPr bwMode="auto">
                  <a:xfrm>
                    <a:off x="3345" y="3048"/>
                    <a:ext cx="1949" cy="456"/>
                  </a:xfrm>
                  <a:custGeom>
                    <a:avLst/>
                    <a:gdLst>
                      <a:gd name="T0" fmla="*/ 0 w 500"/>
                      <a:gd name="T1" fmla="*/ 2147483647 h 117"/>
                      <a:gd name="T2" fmla="*/ 2147483647 w 500"/>
                      <a:gd name="T3" fmla="*/ 2147483647 h 117"/>
                      <a:gd name="T4" fmla="*/ 2147483647 w 500"/>
                      <a:gd name="T5" fmla="*/ 2147483647 h 117"/>
                      <a:gd name="T6" fmla="*/ 2147483647 w 500"/>
                      <a:gd name="T7" fmla="*/ 2147483647 h 117"/>
                      <a:gd name="T8" fmla="*/ 2147483647 w 500"/>
                      <a:gd name="T9" fmla="*/ 2147483647 h 117"/>
                      <a:gd name="T10" fmla="*/ 2147483647 w 500"/>
                      <a:gd name="T11" fmla="*/ 0 h 117"/>
                      <a:gd name="T12" fmla="*/ 2147483647 w 500"/>
                      <a:gd name="T13" fmla="*/ 2147483647 h 117"/>
                      <a:gd name="T14" fmla="*/ 2147483647 w 500"/>
                      <a:gd name="T15" fmla="*/ 2147483647 h 117"/>
                      <a:gd name="T16" fmla="*/ 2147483647 w 500"/>
                      <a:gd name="T17" fmla="*/ 2147483647 h 117"/>
                      <a:gd name="T18" fmla="*/ 2147483647 w 500"/>
                      <a:gd name="T19" fmla="*/ 2147483647 h 117"/>
                      <a:gd name="T20" fmla="*/ 2147483647 w 500"/>
                      <a:gd name="T21" fmla="*/ 2147483647 h 117"/>
                      <a:gd name="T22" fmla="*/ 2147483647 w 500"/>
                      <a:gd name="T23" fmla="*/ 2147483647 h 1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0"/>
                      <a:gd name="T37" fmla="*/ 0 h 117"/>
                      <a:gd name="T38" fmla="*/ 500 w 500"/>
                      <a:gd name="T39" fmla="*/ 117 h 1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0" h="117">
                        <a:moveTo>
                          <a:pt x="0" y="117"/>
                        </a:moveTo>
                        <a:lnTo>
                          <a:pt x="45" y="84"/>
                        </a:lnTo>
                        <a:lnTo>
                          <a:pt x="91" y="99"/>
                        </a:lnTo>
                        <a:lnTo>
                          <a:pt x="136" y="59"/>
                        </a:lnTo>
                        <a:lnTo>
                          <a:pt x="182" y="53"/>
                        </a:lnTo>
                        <a:lnTo>
                          <a:pt x="227" y="0"/>
                        </a:lnTo>
                        <a:lnTo>
                          <a:pt x="273" y="24"/>
                        </a:lnTo>
                        <a:lnTo>
                          <a:pt x="318" y="52"/>
                        </a:lnTo>
                        <a:lnTo>
                          <a:pt x="364" y="83"/>
                        </a:lnTo>
                        <a:lnTo>
                          <a:pt x="409" y="95"/>
                        </a:lnTo>
                        <a:lnTo>
                          <a:pt x="455" y="109"/>
                        </a:lnTo>
                        <a:lnTo>
                          <a:pt x="500" y="106"/>
                        </a:lnTo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16" name="Line 22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45" y="3395"/>
                    <a:ext cx="0" cy="10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17" name="Line 2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21" y="3106"/>
                    <a:ext cx="0" cy="27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18" name="Line 22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00" y="3286"/>
                    <a:ext cx="0" cy="1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19" name="Line 2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875" y="3029"/>
                    <a:ext cx="0" cy="24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0" name="Line 23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055" y="3021"/>
                    <a:ext cx="0" cy="2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1" name="Line 2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230" y="2720"/>
                    <a:ext cx="1" cy="3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2" name="Line 23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409" y="2752"/>
                    <a:ext cx="0" cy="39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3" name="Line 2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585" y="2939"/>
                    <a:ext cx="0" cy="31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4" name="Line 2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764" y="3196"/>
                    <a:ext cx="0" cy="17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5" name="Line 2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939" y="3259"/>
                    <a:ext cx="0" cy="15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6" name="Line 2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19" y="3337"/>
                    <a:ext cx="0" cy="13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7" name="Line 2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294" y="3294"/>
                    <a:ext cx="0" cy="16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8" name="Line 2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45" y="3504"/>
                    <a:ext cx="0" cy="10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29" name="Line 2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21" y="3376"/>
                    <a:ext cx="0" cy="26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0" name="Line 2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00" y="3434"/>
                    <a:ext cx="0" cy="14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1" name="Line 2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75" y="3278"/>
                    <a:ext cx="0" cy="25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2" name="Line 2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55" y="3255"/>
                    <a:ext cx="0" cy="23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3" name="Line 2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30" y="3048"/>
                    <a:ext cx="0" cy="38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4" name="Line 2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09" y="3142"/>
                    <a:ext cx="0" cy="38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5" name="Line 2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85" y="3251"/>
                    <a:ext cx="0" cy="31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6" name="Line 2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64" y="3372"/>
                    <a:ext cx="0" cy="17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7" name="Line 2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939" y="3418"/>
                    <a:ext cx="0" cy="16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8" name="Line 2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19" y="3473"/>
                    <a:ext cx="0" cy="14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39" name="Line 2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94" y="3461"/>
                    <a:ext cx="0" cy="16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0" name="Oval 2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2" y="3481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1" name="Oval 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7" y="3352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2" name="Oval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7" y="3411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3" name="Oval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2" y="3255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4" name="Oval 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31" y="3231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5" name="Oval 2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7" y="3025"/>
                    <a:ext cx="43" cy="4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6" name="Oval 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86" y="3118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7" name="Oval 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1" y="3227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8" name="Oval 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41" y="3348"/>
                    <a:ext cx="42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49" name="Oval 2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16" y="3395"/>
                    <a:ext cx="43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50" name="Oval 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95" y="3450"/>
                    <a:ext cx="43" cy="4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51" name="Oval 2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71" y="3438"/>
                    <a:ext cx="42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9711" name="Rectangle 197"/>
              <p:cNvSpPr>
                <a:spLocks noChangeArrowheads="1"/>
              </p:cNvSpPr>
              <p:nvPr/>
            </p:nvSpPr>
            <p:spPr bwMode="auto">
              <a:xfrm>
                <a:off x="3761" y="3080"/>
                <a:ext cx="47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/>
                  <a:t>Hg</a:t>
                </a:r>
                <a:r>
                  <a:rPr lang="en-US" sz="1400" baseline="30000"/>
                  <a:t>0</a:t>
                </a:r>
                <a:r>
                  <a:rPr lang="en-US" sz="1400"/>
                  <a:t> + OH</a:t>
                </a:r>
                <a:endParaRPr lang="ru-RU"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758825" y="1751013"/>
            <a:ext cx="7626350" cy="3100387"/>
            <a:chOff x="478" y="1054"/>
            <a:chExt cx="4804" cy="1953"/>
          </a:xfrm>
        </p:grpSpPr>
        <p:pic>
          <p:nvPicPr>
            <p:cNvPr id="31974" name="Picture 3" descr="hg_dep_2010_ensemb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0" y="1306"/>
              <a:ext cx="3401" cy="170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975" name="Text Box 4"/>
            <p:cNvSpPr txBox="1">
              <a:spLocks noChangeArrowheads="1"/>
            </p:cNvSpPr>
            <p:nvPr/>
          </p:nvSpPr>
          <p:spPr bwMode="auto">
            <a:xfrm>
              <a:off x="478" y="1054"/>
              <a:ext cx="4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Simulated Hg deposition flux (2010) </a:t>
              </a:r>
              <a:endParaRPr lang="ru-RU">
                <a:latin typeface="Tahoma" pitchFamily="34" charset="0"/>
              </a:endParaRPr>
            </a:p>
          </p:txBody>
        </p:sp>
      </p:grpSp>
      <p:pic>
        <p:nvPicPr>
          <p:cNvPr id="43013" name="Picture 5" descr="hg_dep_continent_2010_ensemb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2493963"/>
            <a:ext cx="539908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1874838" y="2151063"/>
            <a:ext cx="5399087" cy="2700337"/>
            <a:chOff x="1181" y="1355"/>
            <a:chExt cx="3401" cy="1701"/>
          </a:xfrm>
        </p:grpSpPr>
        <p:pic>
          <p:nvPicPr>
            <p:cNvPr id="31972" name="Picture 7" descr="hg_dep_continent_blanc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81" y="1355"/>
              <a:ext cx="3401" cy="170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1973" name="Picture 8" descr="hg_dep_continent_blanc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81" y="1571"/>
              <a:ext cx="3401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8" name="Text Box 152"/>
          <p:cNvSpPr txBox="1">
            <a:spLocks noChangeArrowheads="1"/>
          </p:cNvSpPr>
          <p:nvPr/>
        </p:nvSpPr>
        <p:spPr bwMode="auto">
          <a:xfrm>
            <a:off x="0" y="812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17375E"/>
                </a:solidFill>
                <a:latin typeface="Calibri" pitchFamily="34" charset="0"/>
              </a:rPr>
              <a:t>Source apportionment of Hg </a:t>
            </a:r>
            <a:r>
              <a:rPr lang="en-US" sz="2400">
                <a:solidFill>
                  <a:srgbClr val="8A0000"/>
                </a:solidFill>
                <a:latin typeface="Calibri" pitchFamily="34" charset="0"/>
              </a:rPr>
              <a:t>anthropogenic</a:t>
            </a:r>
            <a:r>
              <a:rPr lang="en-US" sz="2400">
                <a:solidFill>
                  <a:srgbClr val="17375E"/>
                </a:solidFill>
                <a:latin typeface="Calibri" pitchFamily="34" charset="0"/>
              </a:rPr>
              <a:t> deposition</a:t>
            </a:r>
            <a:endParaRPr lang="ru-RU" sz="240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43019" name="Picture 11" descr="hg_dep(2010)legend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1163" y="4929188"/>
            <a:ext cx="32432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2903538" y="1519238"/>
            <a:ext cx="3890962" cy="3127375"/>
            <a:chOff x="1829" y="957"/>
            <a:chExt cx="2451" cy="1970"/>
          </a:xfrm>
        </p:grpSpPr>
        <p:grpSp>
          <p:nvGrpSpPr>
            <p:cNvPr id="31817" name="Group 13"/>
            <p:cNvGrpSpPr>
              <a:grpSpLocks/>
            </p:cNvGrpSpPr>
            <p:nvPr/>
          </p:nvGrpSpPr>
          <p:grpSpPr bwMode="auto">
            <a:xfrm>
              <a:off x="2911" y="1086"/>
              <a:ext cx="76" cy="652"/>
              <a:chOff x="1674" y="4834"/>
              <a:chExt cx="76" cy="652"/>
            </a:xfrm>
          </p:grpSpPr>
          <p:sp>
            <p:nvSpPr>
              <p:cNvPr id="31961" name="Rectangle 14"/>
              <p:cNvSpPr>
                <a:spLocks noChangeArrowheads="1"/>
              </p:cNvSpPr>
              <p:nvPr/>
            </p:nvSpPr>
            <p:spPr bwMode="auto">
              <a:xfrm>
                <a:off x="1674" y="5483"/>
                <a:ext cx="76" cy="3"/>
              </a:xfrm>
              <a:prstGeom prst="rect">
                <a:avLst/>
              </a:prstGeom>
              <a:solidFill>
                <a:srgbClr val="A5FA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2" name="Rectangle 15"/>
              <p:cNvSpPr>
                <a:spLocks noChangeArrowheads="1"/>
              </p:cNvSpPr>
              <p:nvPr/>
            </p:nvSpPr>
            <p:spPr bwMode="auto">
              <a:xfrm>
                <a:off x="1674" y="5463"/>
                <a:ext cx="76" cy="20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3" name="Rectangle 16"/>
              <p:cNvSpPr>
                <a:spLocks noChangeArrowheads="1"/>
              </p:cNvSpPr>
              <p:nvPr/>
            </p:nvSpPr>
            <p:spPr bwMode="auto">
              <a:xfrm>
                <a:off x="1674" y="5330"/>
                <a:ext cx="76" cy="133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4" name="Rectangle 17"/>
              <p:cNvSpPr>
                <a:spLocks noChangeArrowheads="1"/>
              </p:cNvSpPr>
              <p:nvPr/>
            </p:nvSpPr>
            <p:spPr bwMode="auto">
              <a:xfrm>
                <a:off x="1674" y="5311"/>
                <a:ext cx="76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5" name="Rectangle 18"/>
              <p:cNvSpPr>
                <a:spLocks noChangeArrowheads="1"/>
              </p:cNvSpPr>
              <p:nvPr/>
            </p:nvSpPr>
            <p:spPr bwMode="auto">
              <a:xfrm>
                <a:off x="1674" y="5304"/>
                <a:ext cx="76" cy="7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6" name="Rectangle 19"/>
              <p:cNvSpPr>
                <a:spLocks noChangeArrowheads="1"/>
              </p:cNvSpPr>
              <p:nvPr/>
            </p:nvSpPr>
            <p:spPr bwMode="auto">
              <a:xfrm>
                <a:off x="1674" y="5251"/>
                <a:ext cx="76" cy="53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7" name="Rectangle 20"/>
              <p:cNvSpPr>
                <a:spLocks noChangeArrowheads="1"/>
              </p:cNvSpPr>
              <p:nvPr/>
            </p:nvSpPr>
            <p:spPr bwMode="auto">
              <a:xfrm>
                <a:off x="1674" y="5231"/>
                <a:ext cx="76" cy="20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8" name="Rectangle 21"/>
              <p:cNvSpPr>
                <a:spLocks noChangeArrowheads="1"/>
              </p:cNvSpPr>
              <p:nvPr/>
            </p:nvSpPr>
            <p:spPr bwMode="auto">
              <a:xfrm>
                <a:off x="1674" y="5211"/>
                <a:ext cx="76" cy="20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9" name="Rectangle 22"/>
              <p:cNvSpPr>
                <a:spLocks noChangeArrowheads="1"/>
              </p:cNvSpPr>
              <p:nvPr/>
            </p:nvSpPr>
            <p:spPr bwMode="auto">
              <a:xfrm>
                <a:off x="1674" y="5195"/>
                <a:ext cx="76" cy="16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70" name="Rectangle 23"/>
              <p:cNvSpPr>
                <a:spLocks noChangeArrowheads="1"/>
              </p:cNvSpPr>
              <p:nvPr/>
            </p:nvSpPr>
            <p:spPr bwMode="auto">
              <a:xfrm>
                <a:off x="1674" y="5162"/>
                <a:ext cx="76" cy="33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71" name="Rectangle 24"/>
              <p:cNvSpPr>
                <a:spLocks noChangeArrowheads="1"/>
              </p:cNvSpPr>
              <p:nvPr/>
            </p:nvSpPr>
            <p:spPr bwMode="auto">
              <a:xfrm>
                <a:off x="1674" y="4834"/>
                <a:ext cx="76" cy="328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18" name="Group 25"/>
            <p:cNvGrpSpPr>
              <a:grpSpLocks/>
            </p:cNvGrpSpPr>
            <p:nvPr/>
          </p:nvGrpSpPr>
          <p:grpSpPr bwMode="auto">
            <a:xfrm>
              <a:off x="3418" y="1271"/>
              <a:ext cx="76" cy="401"/>
              <a:chOff x="1836" y="5085"/>
              <a:chExt cx="76" cy="401"/>
            </a:xfrm>
          </p:grpSpPr>
          <p:sp>
            <p:nvSpPr>
              <p:cNvPr id="31950" name="Rectangle 26"/>
              <p:cNvSpPr>
                <a:spLocks noChangeArrowheads="1"/>
              </p:cNvSpPr>
              <p:nvPr/>
            </p:nvSpPr>
            <p:spPr bwMode="auto">
              <a:xfrm>
                <a:off x="1836" y="5483"/>
                <a:ext cx="76" cy="3"/>
              </a:xfrm>
              <a:prstGeom prst="rect">
                <a:avLst/>
              </a:prstGeom>
              <a:solidFill>
                <a:srgbClr val="A5FA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1" name="Rectangle 27"/>
              <p:cNvSpPr>
                <a:spLocks noChangeArrowheads="1"/>
              </p:cNvSpPr>
              <p:nvPr/>
            </p:nvSpPr>
            <p:spPr bwMode="auto">
              <a:xfrm>
                <a:off x="1836" y="5466"/>
                <a:ext cx="76" cy="17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2" name="Rectangle 28"/>
              <p:cNvSpPr>
                <a:spLocks noChangeArrowheads="1"/>
              </p:cNvSpPr>
              <p:nvPr/>
            </p:nvSpPr>
            <p:spPr bwMode="auto">
              <a:xfrm>
                <a:off x="1836" y="5337"/>
                <a:ext cx="76" cy="129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3" name="Rectangle 29"/>
              <p:cNvSpPr>
                <a:spLocks noChangeArrowheads="1"/>
              </p:cNvSpPr>
              <p:nvPr/>
            </p:nvSpPr>
            <p:spPr bwMode="auto">
              <a:xfrm>
                <a:off x="1836" y="5321"/>
                <a:ext cx="76" cy="1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4" name="Rectangle 30"/>
              <p:cNvSpPr>
                <a:spLocks noChangeArrowheads="1"/>
              </p:cNvSpPr>
              <p:nvPr/>
            </p:nvSpPr>
            <p:spPr bwMode="auto">
              <a:xfrm>
                <a:off x="1836" y="5314"/>
                <a:ext cx="76" cy="7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5" name="Rectangle 31"/>
              <p:cNvSpPr>
                <a:spLocks noChangeArrowheads="1"/>
              </p:cNvSpPr>
              <p:nvPr/>
            </p:nvSpPr>
            <p:spPr bwMode="auto">
              <a:xfrm>
                <a:off x="1836" y="5274"/>
                <a:ext cx="76" cy="40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6" name="Rectangle 32"/>
              <p:cNvSpPr>
                <a:spLocks noChangeArrowheads="1"/>
              </p:cNvSpPr>
              <p:nvPr/>
            </p:nvSpPr>
            <p:spPr bwMode="auto">
              <a:xfrm>
                <a:off x="1836" y="5258"/>
                <a:ext cx="76" cy="16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7" name="Rectangle 33"/>
              <p:cNvSpPr>
                <a:spLocks noChangeArrowheads="1"/>
              </p:cNvSpPr>
              <p:nvPr/>
            </p:nvSpPr>
            <p:spPr bwMode="auto">
              <a:xfrm>
                <a:off x="1836" y="5241"/>
                <a:ext cx="76" cy="17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8" name="Rectangle 34"/>
              <p:cNvSpPr>
                <a:spLocks noChangeArrowheads="1"/>
              </p:cNvSpPr>
              <p:nvPr/>
            </p:nvSpPr>
            <p:spPr bwMode="auto">
              <a:xfrm>
                <a:off x="1836" y="5228"/>
                <a:ext cx="76" cy="13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9" name="Rectangle 35"/>
              <p:cNvSpPr>
                <a:spLocks noChangeArrowheads="1"/>
              </p:cNvSpPr>
              <p:nvPr/>
            </p:nvSpPr>
            <p:spPr bwMode="auto">
              <a:xfrm>
                <a:off x="1836" y="5122"/>
                <a:ext cx="76" cy="106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0" name="Rectangle 36"/>
              <p:cNvSpPr>
                <a:spLocks noChangeArrowheads="1"/>
              </p:cNvSpPr>
              <p:nvPr/>
            </p:nvSpPr>
            <p:spPr bwMode="auto">
              <a:xfrm>
                <a:off x="1836" y="5085"/>
                <a:ext cx="76" cy="37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19" name="Group 37"/>
            <p:cNvGrpSpPr>
              <a:grpSpLocks/>
            </p:cNvGrpSpPr>
            <p:nvPr/>
          </p:nvGrpSpPr>
          <p:grpSpPr bwMode="auto">
            <a:xfrm>
              <a:off x="1829" y="1313"/>
              <a:ext cx="76" cy="411"/>
              <a:chOff x="1999" y="5075"/>
              <a:chExt cx="76" cy="411"/>
            </a:xfrm>
          </p:grpSpPr>
          <p:sp>
            <p:nvSpPr>
              <p:cNvPr id="31939" name="Rectangle 38"/>
              <p:cNvSpPr>
                <a:spLocks noChangeArrowheads="1"/>
              </p:cNvSpPr>
              <p:nvPr/>
            </p:nvSpPr>
            <p:spPr bwMode="auto">
              <a:xfrm>
                <a:off x="1999" y="5483"/>
                <a:ext cx="76" cy="3"/>
              </a:xfrm>
              <a:prstGeom prst="rect">
                <a:avLst/>
              </a:prstGeom>
              <a:solidFill>
                <a:srgbClr val="A5FA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0" name="Rectangle 39"/>
              <p:cNvSpPr>
                <a:spLocks noChangeArrowheads="1"/>
              </p:cNvSpPr>
              <p:nvPr/>
            </p:nvSpPr>
            <p:spPr bwMode="auto">
              <a:xfrm>
                <a:off x="1999" y="5463"/>
                <a:ext cx="76" cy="20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1" name="Rectangle 40"/>
              <p:cNvSpPr>
                <a:spLocks noChangeArrowheads="1"/>
              </p:cNvSpPr>
              <p:nvPr/>
            </p:nvSpPr>
            <p:spPr bwMode="auto">
              <a:xfrm>
                <a:off x="1999" y="5330"/>
                <a:ext cx="76" cy="133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2" name="Rectangle 41"/>
              <p:cNvSpPr>
                <a:spLocks noChangeArrowheads="1"/>
              </p:cNvSpPr>
              <p:nvPr/>
            </p:nvSpPr>
            <p:spPr bwMode="auto">
              <a:xfrm>
                <a:off x="1999" y="5311"/>
                <a:ext cx="76" cy="1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3" name="Rectangle 42"/>
              <p:cNvSpPr>
                <a:spLocks noChangeArrowheads="1"/>
              </p:cNvSpPr>
              <p:nvPr/>
            </p:nvSpPr>
            <p:spPr bwMode="auto">
              <a:xfrm>
                <a:off x="1999" y="5307"/>
                <a:ext cx="76" cy="4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4" name="Rectangle 43"/>
              <p:cNvSpPr>
                <a:spLocks noChangeArrowheads="1"/>
              </p:cNvSpPr>
              <p:nvPr/>
            </p:nvSpPr>
            <p:spPr bwMode="auto">
              <a:xfrm>
                <a:off x="1999" y="5258"/>
                <a:ext cx="76" cy="49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5" name="Rectangle 44"/>
              <p:cNvSpPr>
                <a:spLocks noChangeArrowheads="1"/>
              </p:cNvSpPr>
              <p:nvPr/>
            </p:nvSpPr>
            <p:spPr bwMode="auto">
              <a:xfrm>
                <a:off x="1999" y="5238"/>
                <a:ext cx="76" cy="20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6" name="Rectangle 45"/>
              <p:cNvSpPr>
                <a:spLocks noChangeArrowheads="1"/>
              </p:cNvSpPr>
              <p:nvPr/>
            </p:nvSpPr>
            <p:spPr bwMode="auto">
              <a:xfrm>
                <a:off x="1999" y="5215"/>
                <a:ext cx="76" cy="23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7" name="Rectangle 46"/>
              <p:cNvSpPr>
                <a:spLocks noChangeArrowheads="1"/>
              </p:cNvSpPr>
              <p:nvPr/>
            </p:nvSpPr>
            <p:spPr bwMode="auto">
              <a:xfrm>
                <a:off x="1999" y="5122"/>
                <a:ext cx="76" cy="93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8" name="Rectangle 47"/>
              <p:cNvSpPr>
                <a:spLocks noChangeArrowheads="1"/>
              </p:cNvSpPr>
              <p:nvPr/>
            </p:nvSpPr>
            <p:spPr bwMode="auto">
              <a:xfrm>
                <a:off x="1999" y="5095"/>
                <a:ext cx="76" cy="27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49" name="Rectangle 48"/>
              <p:cNvSpPr>
                <a:spLocks noChangeArrowheads="1"/>
              </p:cNvSpPr>
              <p:nvPr/>
            </p:nvSpPr>
            <p:spPr bwMode="auto">
              <a:xfrm>
                <a:off x="1999" y="5075"/>
                <a:ext cx="76" cy="20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0" name="Group 49"/>
            <p:cNvGrpSpPr>
              <a:grpSpLocks/>
            </p:cNvGrpSpPr>
            <p:nvPr/>
          </p:nvGrpSpPr>
          <p:grpSpPr bwMode="auto">
            <a:xfrm>
              <a:off x="2046" y="1565"/>
              <a:ext cx="76" cy="513"/>
              <a:chOff x="2161" y="4973"/>
              <a:chExt cx="76" cy="513"/>
            </a:xfrm>
          </p:grpSpPr>
          <p:sp>
            <p:nvSpPr>
              <p:cNvPr id="31928" name="Rectangle 50"/>
              <p:cNvSpPr>
                <a:spLocks noChangeArrowheads="1"/>
              </p:cNvSpPr>
              <p:nvPr/>
            </p:nvSpPr>
            <p:spPr bwMode="auto">
              <a:xfrm>
                <a:off x="2161" y="5483"/>
                <a:ext cx="76" cy="3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9" name="Rectangle 51"/>
              <p:cNvSpPr>
                <a:spLocks noChangeArrowheads="1"/>
              </p:cNvSpPr>
              <p:nvPr/>
            </p:nvSpPr>
            <p:spPr bwMode="auto">
              <a:xfrm>
                <a:off x="2161" y="5453"/>
                <a:ext cx="76" cy="30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0" name="Rectangle 52"/>
              <p:cNvSpPr>
                <a:spLocks noChangeArrowheads="1"/>
              </p:cNvSpPr>
              <p:nvPr/>
            </p:nvSpPr>
            <p:spPr bwMode="auto">
              <a:xfrm>
                <a:off x="2161" y="5324"/>
                <a:ext cx="76" cy="129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1" name="Rectangle 53"/>
              <p:cNvSpPr>
                <a:spLocks noChangeArrowheads="1"/>
              </p:cNvSpPr>
              <p:nvPr/>
            </p:nvSpPr>
            <p:spPr bwMode="auto">
              <a:xfrm>
                <a:off x="2161" y="5294"/>
                <a:ext cx="76" cy="3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2" name="Rectangle 54"/>
              <p:cNvSpPr>
                <a:spLocks noChangeArrowheads="1"/>
              </p:cNvSpPr>
              <p:nvPr/>
            </p:nvSpPr>
            <p:spPr bwMode="auto">
              <a:xfrm>
                <a:off x="2161" y="5291"/>
                <a:ext cx="76" cy="3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3" name="Rectangle 55"/>
              <p:cNvSpPr>
                <a:spLocks noChangeArrowheads="1"/>
              </p:cNvSpPr>
              <p:nvPr/>
            </p:nvSpPr>
            <p:spPr bwMode="auto">
              <a:xfrm>
                <a:off x="2161" y="5198"/>
                <a:ext cx="76" cy="93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4" name="Rectangle 56"/>
              <p:cNvSpPr>
                <a:spLocks noChangeArrowheads="1"/>
              </p:cNvSpPr>
              <p:nvPr/>
            </p:nvSpPr>
            <p:spPr bwMode="auto">
              <a:xfrm>
                <a:off x="2161" y="5158"/>
                <a:ext cx="76" cy="40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5" name="Rectangle 57"/>
              <p:cNvSpPr>
                <a:spLocks noChangeArrowheads="1"/>
              </p:cNvSpPr>
              <p:nvPr/>
            </p:nvSpPr>
            <p:spPr bwMode="auto">
              <a:xfrm>
                <a:off x="2161" y="5032"/>
                <a:ext cx="76" cy="126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6" name="Rectangle 58"/>
              <p:cNvSpPr>
                <a:spLocks noChangeArrowheads="1"/>
              </p:cNvSpPr>
              <p:nvPr/>
            </p:nvSpPr>
            <p:spPr bwMode="auto">
              <a:xfrm>
                <a:off x="2161" y="5016"/>
                <a:ext cx="76" cy="16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7" name="Rectangle 59"/>
              <p:cNvSpPr>
                <a:spLocks noChangeArrowheads="1"/>
              </p:cNvSpPr>
              <p:nvPr/>
            </p:nvSpPr>
            <p:spPr bwMode="auto">
              <a:xfrm>
                <a:off x="2161" y="4993"/>
                <a:ext cx="76" cy="23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8" name="Rectangle 60"/>
              <p:cNvSpPr>
                <a:spLocks noChangeArrowheads="1"/>
              </p:cNvSpPr>
              <p:nvPr/>
            </p:nvSpPr>
            <p:spPr bwMode="auto">
              <a:xfrm>
                <a:off x="2161" y="4973"/>
                <a:ext cx="76" cy="20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1" name="Group 61"/>
            <p:cNvGrpSpPr>
              <a:grpSpLocks/>
            </p:cNvGrpSpPr>
            <p:nvPr/>
          </p:nvGrpSpPr>
          <p:grpSpPr bwMode="auto">
            <a:xfrm>
              <a:off x="2323" y="1930"/>
              <a:ext cx="76" cy="427"/>
              <a:chOff x="2323" y="5059"/>
              <a:chExt cx="76" cy="427"/>
            </a:xfrm>
          </p:grpSpPr>
          <p:sp>
            <p:nvSpPr>
              <p:cNvPr id="31917" name="Rectangle 62"/>
              <p:cNvSpPr>
                <a:spLocks noChangeArrowheads="1"/>
              </p:cNvSpPr>
              <p:nvPr/>
            </p:nvSpPr>
            <p:spPr bwMode="auto">
              <a:xfrm>
                <a:off x="2323" y="5479"/>
                <a:ext cx="76" cy="7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8" name="Rectangle 63"/>
              <p:cNvSpPr>
                <a:spLocks noChangeArrowheads="1"/>
              </p:cNvSpPr>
              <p:nvPr/>
            </p:nvSpPr>
            <p:spPr bwMode="auto">
              <a:xfrm>
                <a:off x="2323" y="5453"/>
                <a:ext cx="76" cy="2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9" name="Rectangle 64"/>
              <p:cNvSpPr>
                <a:spLocks noChangeArrowheads="1"/>
              </p:cNvSpPr>
              <p:nvPr/>
            </p:nvSpPr>
            <p:spPr bwMode="auto">
              <a:xfrm>
                <a:off x="2323" y="5357"/>
                <a:ext cx="76" cy="96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0" name="Rectangle 65"/>
              <p:cNvSpPr>
                <a:spLocks noChangeArrowheads="1"/>
              </p:cNvSpPr>
              <p:nvPr/>
            </p:nvSpPr>
            <p:spPr bwMode="auto">
              <a:xfrm>
                <a:off x="2323" y="5334"/>
                <a:ext cx="76" cy="23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1" name="Rectangle 66"/>
              <p:cNvSpPr>
                <a:spLocks noChangeArrowheads="1"/>
              </p:cNvSpPr>
              <p:nvPr/>
            </p:nvSpPr>
            <p:spPr bwMode="auto">
              <a:xfrm>
                <a:off x="2323" y="5330"/>
                <a:ext cx="76" cy="4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2" name="Rectangle 67"/>
              <p:cNvSpPr>
                <a:spLocks noChangeArrowheads="1"/>
              </p:cNvSpPr>
              <p:nvPr/>
            </p:nvSpPr>
            <p:spPr bwMode="auto">
              <a:xfrm>
                <a:off x="2323" y="5238"/>
                <a:ext cx="76" cy="92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3" name="Rectangle 68"/>
              <p:cNvSpPr>
                <a:spLocks noChangeArrowheads="1"/>
              </p:cNvSpPr>
              <p:nvPr/>
            </p:nvSpPr>
            <p:spPr bwMode="auto">
              <a:xfrm>
                <a:off x="2323" y="5132"/>
                <a:ext cx="76" cy="106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4" name="Rectangle 69"/>
              <p:cNvSpPr>
                <a:spLocks noChangeArrowheads="1"/>
              </p:cNvSpPr>
              <p:nvPr/>
            </p:nvSpPr>
            <p:spPr bwMode="auto">
              <a:xfrm>
                <a:off x="2323" y="5099"/>
                <a:ext cx="76" cy="33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5" name="Rectangle 70"/>
              <p:cNvSpPr>
                <a:spLocks noChangeArrowheads="1"/>
              </p:cNvSpPr>
              <p:nvPr/>
            </p:nvSpPr>
            <p:spPr bwMode="auto">
              <a:xfrm>
                <a:off x="2323" y="5089"/>
                <a:ext cx="76" cy="10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6" name="Rectangle 71"/>
              <p:cNvSpPr>
                <a:spLocks noChangeArrowheads="1"/>
              </p:cNvSpPr>
              <p:nvPr/>
            </p:nvSpPr>
            <p:spPr bwMode="auto">
              <a:xfrm>
                <a:off x="2323" y="5075"/>
                <a:ext cx="76" cy="14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7" name="Rectangle 72"/>
              <p:cNvSpPr>
                <a:spLocks noChangeArrowheads="1"/>
              </p:cNvSpPr>
              <p:nvPr/>
            </p:nvSpPr>
            <p:spPr bwMode="auto">
              <a:xfrm>
                <a:off x="2323" y="5059"/>
                <a:ext cx="76" cy="1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2" name="Group 73"/>
            <p:cNvGrpSpPr>
              <a:grpSpLocks/>
            </p:cNvGrpSpPr>
            <p:nvPr/>
          </p:nvGrpSpPr>
          <p:grpSpPr bwMode="auto">
            <a:xfrm>
              <a:off x="3067" y="1760"/>
              <a:ext cx="77" cy="397"/>
              <a:chOff x="2485" y="5089"/>
              <a:chExt cx="77" cy="397"/>
            </a:xfrm>
          </p:grpSpPr>
          <p:sp>
            <p:nvSpPr>
              <p:cNvPr id="31906" name="Rectangle 74"/>
              <p:cNvSpPr>
                <a:spLocks noChangeArrowheads="1"/>
              </p:cNvSpPr>
              <p:nvPr/>
            </p:nvSpPr>
            <p:spPr bwMode="auto">
              <a:xfrm>
                <a:off x="2485" y="5483"/>
                <a:ext cx="77" cy="3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7" name="Rectangle 75"/>
              <p:cNvSpPr>
                <a:spLocks noChangeArrowheads="1"/>
              </p:cNvSpPr>
              <p:nvPr/>
            </p:nvSpPr>
            <p:spPr bwMode="auto">
              <a:xfrm>
                <a:off x="2485" y="5460"/>
                <a:ext cx="77" cy="2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8" name="Rectangle 76"/>
              <p:cNvSpPr>
                <a:spLocks noChangeArrowheads="1"/>
              </p:cNvSpPr>
              <p:nvPr/>
            </p:nvSpPr>
            <p:spPr bwMode="auto">
              <a:xfrm>
                <a:off x="2485" y="5367"/>
                <a:ext cx="77" cy="93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9" name="Rectangle 77"/>
              <p:cNvSpPr>
                <a:spLocks noChangeArrowheads="1"/>
              </p:cNvSpPr>
              <p:nvPr/>
            </p:nvSpPr>
            <p:spPr bwMode="auto">
              <a:xfrm>
                <a:off x="2485" y="5340"/>
                <a:ext cx="77" cy="27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0" name="Rectangle 78"/>
              <p:cNvSpPr>
                <a:spLocks noChangeArrowheads="1"/>
              </p:cNvSpPr>
              <p:nvPr/>
            </p:nvSpPr>
            <p:spPr bwMode="auto">
              <a:xfrm>
                <a:off x="2485" y="5337"/>
                <a:ext cx="77" cy="3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1" name="Rectangle 79"/>
              <p:cNvSpPr>
                <a:spLocks noChangeArrowheads="1"/>
              </p:cNvSpPr>
              <p:nvPr/>
            </p:nvSpPr>
            <p:spPr bwMode="auto">
              <a:xfrm>
                <a:off x="2485" y="5185"/>
                <a:ext cx="77" cy="152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2" name="Rectangle 80"/>
              <p:cNvSpPr>
                <a:spLocks noChangeArrowheads="1"/>
              </p:cNvSpPr>
              <p:nvPr/>
            </p:nvSpPr>
            <p:spPr bwMode="auto">
              <a:xfrm>
                <a:off x="2485" y="5155"/>
                <a:ext cx="77" cy="30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3" name="Rectangle 81"/>
              <p:cNvSpPr>
                <a:spLocks noChangeArrowheads="1"/>
              </p:cNvSpPr>
              <p:nvPr/>
            </p:nvSpPr>
            <p:spPr bwMode="auto">
              <a:xfrm>
                <a:off x="2485" y="5132"/>
                <a:ext cx="77" cy="23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4" name="Rectangle 82"/>
              <p:cNvSpPr>
                <a:spLocks noChangeArrowheads="1"/>
              </p:cNvSpPr>
              <p:nvPr/>
            </p:nvSpPr>
            <p:spPr bwMode="auto">
              <a:xfrm>
                <a:off x="2485" y="5122"/>
                <a:ext cx="77" cy="10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5" name="Rectangle 83"/>
              <p:cNvSpPr>
                <a:spLocks noChangeArrowheads="1"/>
              </p:cNvSpPr>
              <p:nvPr/>
            </p:nvSpPr>
            <p:spPr bwMode="auto">
              <a:xfrm>
                <a:off x="2485" y="5105"/>
                <a:ext cx="77" cy="17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6" name="Rectangle 84"/>
              <p:cNvSpPr>
                <a:spLocks noChangeArrowheads="1"/>
              </p:cNvSpPr>
              <p:nvPr/>
            </p:nvSpPr>
            <p:spPr bwMode="auto">
              <a:xfrm>
                <a:off x="2485" y="5089"/>
                <a:ext cx="77" cy="1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3" name="Group 85"/>
            <p:cNvGrpSpPr>
              <a:grpSpLocks/>
            </p:cNvGrpSpPr>
            <p:nvPr/>
          </p:nvGrpSpPr>
          <p:grpSpPr bwMode="auto">
            <a:xfrm>
              <a:off x="3242" y="1612"/>
              <a:ext cx="76" cy="315"/>
              <a:chOff x="2648" y="5171"/>
              <a:chExt cx="76" cy="315"/>
            </a:xfrm>
          </p:grpSpPr>
          <p:sp>
            <p:nvSpPr>
              <p:cNvPr id="31895" name="Rectangle 86"/>
              <p:cNvSpPr>
                <a:spLocks noChangeArrowheads="1"/>
              </p:cNvSpPr>
              <p:nvPr/>
            </p:nvSpPr>
            <p:spPr bwMode="auto">
              <a:xfrm>
                <a:off x="2648" y="5483"/>
                <a:ext cx="76" cy="3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6" name="Rectangle 87"/>
              <p:cNvSpPr>
                <a:spLocks noChangeArrowheads="1"/>
              </p:cNvSpPr>
              <p:nvPr/>
            </p:nvSpPr>
            <p:spPr bwMode="auto">
              <a:xfrm>
                <a:off x="2648" y="5466"/>
                <a:ext cx="76" cy="17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7" name="Rectangle 88"/>
              <p:cNvSpPr>
                <a:spLocks noChangeArrowheads="1"/>
              </p:cNvSpPr>
              <p:nvPr/>
            </p:nvSpPr>
            <p:spPr bwMode="auto">
              <a:xfrm>
                <a:off x="2648" y="5370"/>
                <a:ext cx="76" cy="96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8" name="Rectangle 89"/>
              <p:cNvSpPr>
                <a:spLocks noChangeArrowheads="1"/>
              </p:cNvSpPr>
              <p:nvPr/>
            </p:nvSpPr>
            <p:spPr bwMode="auto">
              <a:xfrm>
                <a:off x="2648" y="5347"/>
                <a:ext cx="76" cy="23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9" name="Rectangle 90"/>
              <p:cNvSpPr>
                <a:spLocks noChangeArrowheads="1"/>
              </p:cNvSpPr>
              <p:nvPr/>
            </p:nvSpPr>
            <p:spPr bwMode="auto">
              <a:xfrm>
                <a:off x="2648" y="5314"/>
                <a:ext cx="76" cy="33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0" name="Rectangle 91"/>
              <p:cNvSpPr>
                <a:spLocks noChangeArrowheads="1"/>
              </p:cNvSpPr>
              <p:nvPr/>
            </p:nvSpPr>
            <p:spPr bwMode="auto">
              <a:xfrm>
                <a:off x="2648" y="5264"/>
                <a:ext cx="76" cy="50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1" name="Rectangle 92"/>
              <p:cNvSpPr>
                <a:spLocks noChangeArrowheads="1"/>
              </p:cNvSpPr>
              <p:nvPr/>
            </p:nvSpPr>
            <p:spPr bwMode="auto">
              <a:xfrm>
                <a:off x="2648" y="5244"/>
                <a:ext cx="76" cy="20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2" name="Rectangle 93"/>
              <p:cNvSpPr>
                <a:spLocks noChangeArrowheads="1"/>
              </p:cNvSpPr>
              <p:nvPr/>
            </p:nvSpPr>
            <p:spPr bwMode="auto">
              <a:xfrm>
                <a:off x="2648" y="5228"/>
                <a:ext cx="76" cy="16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3" name="Rectangle 94"/>
              <p:cNvSpPr>
                <a:spLocks noChangeArrowheads="1"/>
              </p:cNvSpPr>
              <p:nvPr/>
            </p:nvSpPr>
            <p:spPr bwMode="auto">
              <a:xfrm>
                <a:off x="2648" y="5218"/>
                <a:ext cx="76" cy="10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4" name="Rectangle 95"/>
              <p:cNvSpPr>
                <a:spLocks noChangeArrowheads="1"/>
              </p:cNvSpPr>
              <p:nvPr/>
            </p:nvSpPr>
            <p:spPr bwMode="auto">
              <a:xfrm>
                <a:off x="2648" y="5198"/>
                <a:ext cx="76" cy="20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5" name="Rectangle 96"/>
              <p:cNvSpPr>
                <a:spLocks noChangeArrowheads="1"/>
              </p:cNvSpPr>
              <p:nvPr/>
            </p:nvSpPr>
            <p:spPr bwMode="auto">
              <a:xfrm>
                <a:off x="2648" y="5171"/>
                <a:ext cx="76" cy="27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4" name="Group 97"/>
            <p:cNvGrpSpPr>
              <a:grpSpLocks/>
            </p:cNvGrpSpPr>
            <p:nvPr/>
          </p:nvGrpSpPr>
          <p:grpSpPr bwMode="auto">
            <a:xfrm>
              <a:off x="3586" y="1080"/>
              <a:ext cx="73" cy="871"/>
              <a:chOff x="2810" y="4615"/>
              <a:chExt cx="73" cy="871"/>
            </a:xfrm>
          </p:grpSpPr>
          <p:sp>
            <p:nvSpPr>
              <p:cNvPr id="31884" name="Rectangle 98"/>
              <p:cNvSpPr>
                <a:spLocks noChangeArrowheads="1"/>
              </p:cNvSpPr>
              <p:nvPr/>
            </p:nvSpPr>
            <p:spPr bwMode="auto">
              <a:xfrm>
                <a:off x="2810" y="5483"/>
                <a:ext cx="73" cy="3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5" name="Rectangle 99"/>
              <p:cNvSpPr>
                <a:spLocks noChangeArrowheads="1"/>
              </p:cNvSpPr>
              <p:nvPr/>
            </p:nvSpPr>
            <p:spPr bwMode="auto">
              <a:xfrm>
                <a:off x="2810" y="5453"/>
                <a:ext cx="73" cy="30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6" name="Rectangle 100"/>
              <p:cNvSpPr>
                <a:spLocks noChangeArrowheads="1"/>
              </p:cNvSpPr>
              <p:nvPr/>
            </p:nvSpPr>
            <p:spPr bwMode="auto">
              <a:xfrm>
                <a:off x="2810" y="5321"/>
                <a:ext cx="73" cy="132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7" name="Rectangle 101"/>
              <p:cNvSpPr>
                <a:spLocks noChangeArrowheads="1"/>
              </p:cNvSpPr>
              <p:nvPr/>
            </p:nvSpPr>
            <p:spPr bwMode="auto">
              <a:xfrm>
                <a:off x="2810" y="4814"/>
                <a:ext cx="73" cy="507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8" name="Rectangle 102"/>
              <p:cNvSpPr>
                <a:spLocks noChangeArrowheads="1"/>
              </p:cNvSpPr>
              <p:nvPr/>
            </p:nvSpPr>
            <p:spPr bwMode="auto">
              <a:xfrm>
                <a:off x="2810" y="4804"/>
                <a:ext cx="73" cy="10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9" name="Rectangle 103"/>
              <p:cNvSpPr>
                <a:spLocks noChangeArrowheads="1"/>
              </p:cNvSpPr>
              <p:nvPr/>
            </p:nvSpPr>
            <p:spPr bwMode="auto">
              <a:xfrm>
                <a:off x="2810" y="4731"/>
                <a:ext cx="73" cy="73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0" name="Rectangle 104"/>
              <p:cNvSpPr>
                <a:spLocks noChangeArrowheads="1"/>
              </p:cNvSpPr>
              <p:nvPr/>
            </p:nvSpPr>
            <p:spPr bwMode="auto">
              <a:xfrm>
                <a:off x="2810" y="4698"/>
                <a:ext cx="73" cy="33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1" name="Rectangle 105"/>
              <p:cNvSpPr>
                <a:spLocks noChangeArrowheads="1"/>
              </p:cNvSpPr>
              <p:nvPr/>
            </p:nvSpPr>
            <p:spPr bwMode="auto">
              <a:xfrm>
                <a:off x="2810" y="4671"/>
                <a:ext cx="73" cy="27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2" name="Rectangle 106"/>
              <p:cNvSpPr>
                <a:spLocks noChangeArrowheads="1"/>
              </p:cNvSpPr>
              <p:nvPr/>
            </p:nvSpPr>
            <p:spPr bwMode="auto">
              <a:xfrm>
                <a:off x="2810" y="4661"/>
                <a:ext cx="73" cy="10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3" name="Rectangle 107"/>
              <p:cNvSpPr>
                <a:spLocks noChangeArrowheads="1"/>
              </p:cNvSpPr>
              <p:nvPr/>
            </p:nvSpPr>
            <p:spPr bwMode="auto">
              <a:xfrm>
                <a:off x="2810" y="4635"/>
                <a:ext cx="73" cy="26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94" name="Rectangle 108"/>
              <p:cNvSpPr>
                <a:spLocks noChangeArrowheads="1"/>
              </p:cNvSpPr>
              <p:nvPr/>
            </p:nvSpPr>
            <p:spPr bwMode="auto">
              <a:xfrm>
                <a:off x="2810" y="4615"/>
                <a:ext cx="73" cy="20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5" name="Group 109"/>
            <p:cNvGrpSpPr>
              <a:grpSpLocks/>
            </p:cNvGrpSpPr>
            <p:nvPr/>
          </p:nvGrpSpPr>
          <p:grpSpPr bwMode="auto">
            <a:xfrm>
              <a:off x="3794" y="957"/>
              <a:ext cx="76" cy="884"/>
              <a:chOff x="2969" y="4602"/>
              <a:chExt cx="76" cy="884"/>
            </a:xfrm>
          </p:grpSpPr>
          <p:sp>
            <p:nvSpPr>
              <p:cNvPr id="31873" name="Rectangle 110"/>
              <p:cNvSpPr>
                <a:spLocks noChangeArrowheads="1"/>
              </p:cNvSpPr>
              <p:nvPr/>
            </p:nvSpPr>
            <p:spPr bwMode="auto">
              <a:xfrm>
                <a:off x="2969" y="5483"/>
                <a:ext cx="76" cy="3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4" name="Rectangle 111"/>
              <p:cNvSpPr>
                <a:spLocks noChangeArrowheads="1"/>
              </p:cNvSpPr>
              <p:nvPr/>
            </p:nvSpPr>
            <p:spPr bwMode="auto">
              <a:xfrm>
                <a:off x="2969" y="5460"/>
                <a:ext cx="76" cy="2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5" name="Rectangle 112"/>
              <p:cNvSpPr>
                <a:spLocks noChangeArrowheads="1"/>
              </p:cNvSpPr>
              <p:nvPr/>
            </p:nvSpPr>
            <p:spPr bwMode="auto">
              <a:xfrm>
                <a:off x="2969" y="4787"/>
                <a:ext cx="76" cy="673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6" name="Rectangle 113"/>
              <p:cNvSpPr>
                <a:spLocks noChangeArrowheads="1"/>
              </p:cNvSpPr>
              <p:nvPr/>
            </p:nvSpPr>
            <p:spPr bwMode="auto">
              <a:xfrm>
                <a:off x="2969" y="4754"/>
                <a:ext cx="76" cy="33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7" name="Rectangle 114"/>
              <p:cNvSpPr>
                <a:spLocks noChangeArrowheads="1"/>
              </p:cNvSpPr>
              <p:nvPr/>
            </p:nvSpPr>
            <p:spPr bwMode="auto">
              <a:xfrm>
                <a:off x="2969" y="4751"/>
                <a:ext cx="76" cy="3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8" name="Rectangle 115"/>
              <p:cNvSpPr>
                <a:spLocks noChangeArrowheads="1"/>
              </p:cNvSpPr>
              <p:nvPr/>
            </p:nvSpPr>
            <p:spPr bwMode="auto">
              <a:xfrm>
                <a:off x="2969" y="4701"/>
                <a:ext cx="76" cy="50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9" name="Rectangle 116"/>
              <p:cNvSpPr>
                <a:spLocks noChangeArrowheads="1"/>
              </p:cNvSpPr>
              <p:nvPr/>
            </p:nvSpPr>
            <p:spPr bwMode="auto">
              <a:xfrm>
                <a:off x="2969" y="4681"/>
                <a:ext cx="76" cy="20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0" name="Rectangle 117"/>
              <p:cNvSpPr>
                <a:spLocks noChangeArrowheads="1"/>
              </p:cNvSpPr>
              <p:nvPr/>
            </p:nvSpPr>
            <p:spPr bwMode="auto">
              <a:xfrm>
                <a:off x="2969" y="4661"/>
                <a:ext cx="76" cy="20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1" name="Rectangle 118"/>
              <p:cNvSpPr>
                <a:spLocks noChangeArrowheads="1"/>
              </p:cNvSpPr>
              <p:nvPr/>
            </p:nvSpPr>
            <p:spPr bwMode="auto">
              <a:xfrm>
                <a:off x="2969" y="4651"/>
                <a:ext cx="76" cy="10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2" name="Rectangle 119"/>
              <p:cNvSpPr>
                <a:spLocks noChangeArrowheads="1"/>
              </p:cNvSpPr>
              <p:nvPr/>
            </p:nvSpPr>
            <p:spPr bwMode="auto">
              <a:xfrm>
                <a:off x="2969" y="4618"/>
                <a:ext cx="76" cy="33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83" name="Rectangle 120"/>
              <p:cNvSpPr>
                <a:spLocks noChangeArrowheads="1"/>
              </p:cNvSpPr>
              <p:nvPr/>
            </p:nvSpPr>
            <p:spPr bwMode="auto">
              <a:xfrm>
                <a:off x="2969" y="4602"/>
                <a:ext cx="76" cy="1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6" name="Group 121"/>
            <p:cNvGrpSpPr>
              <a:grpSpLocks/>
            </p:cNvGrpSpPr>
            <p:nvPr/>
          </p:nvGrpSpPr>
          <p:grpSpPr bwMode="auto">
            <a:xfrm>
              <a:off x="3986" y="1624"/>
              <a:ext cx="76" cy="546"/>
              <a:chOff x="3131" y="4940"/>
              <a:chExt cx="76" cy="546"/>
            </a:xfrm>
          </p:grpSpPr>
          <p:sp>
            <p:nvSpPr>
              <p:cNvPr id="31862" name="Rectangle 122"/>
              <p:cNvSpPr>
                <a:spLocks noChangeArrowheads="1"/>
              </p:cNvSpPr>
              <p:nvPr/>
            </p:nvSpPr>
            <p:spPr bwMode="auto">
              <a:xfrm>
                <a:off x="3131" y="5483"/>
                <a:ext cx="76" cy="3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3" name="Rectangle 123"/>
              <p:cNvSpPr>
                <a:spLocks noChangeArrowheads="1"/>
              </p:cNvSpPr>
              <p:nvPr/>
            </p:nvSpPr>
            <p:spPr bwMode="auto">
              <a:xfrm>
                <a:off x="3131" y="5330"/>
                <a:ext cx="76" cy="15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4" name="Rectangle 124"/>
              <p:cNvSpPr>
                <a:spLocks noChangeArrowheads="1"/>
              </p:cNvSpPr>
              <p:nvPr/>
            </p:nvSpPr>
            <p:spPr bwMode="auto">
              <a:xfrm>
                <a:off x="3131" y="5165"/>
                <a:ext cx="76" cy="165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5" name="Rectangle 125"/>
              <p:cNvSpPr>
                <a:spLocks noChangeArrowheads="1"/>
              </p:cNvSpPr>
              <p:nvPr/>
            </p:nvSpPr>
            <p:spPr bwMode="auto">
              <a:xfrm>
                <a:off x="3131" y="5118"/>
                <a:ext cx="76" cy="47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6" name="Rectangle 126"/>
              <p:cNvSpPr>
                <a:spLocks noChangeArrowheads="1"/>
              </p:cNvSpPr>
              <p:nvPr/>
            </p:nvSpPr>
            <p:spPr bwMode="auto">
              <a:xfrm>
                <a:off x="3131" y="5115"/>
                <a:ext cx="76" cy="3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7" name="Rectangle 127"/>
              <p:cNvSpPr>
                <a:spLocks noChangeArrowheads="1"/>
              </p:cNvSpPr>
              <p:nvPr/>
            </p:nvSpPr>
            <p:spPr bwMode="auto">
              <a:xfrm>
                <a:off x="3131" y="5046"/>
                <a:ext cx="76" cy="69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8" name="Rectangle 128"/>
              <p:cNvSpPr>
                <a:spLocks noChangeArrowheads="1"/>
              </p:cNvSpPr>
              <p:nvPr/>
            </p:nvSpPr>
            <p:spPr bwMode="auto">
              <a:xfrm>
                <a:off x="3131" y="5009"/>
                <a:ext cx="76" cy="37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9" name="Rectangle 129"/>
              <p:cNvSpPr>
                <a:spLocks noChangeArrowheads="1"/>
              </p:cNvSpPr>
              <p:nvPr/>
            </p:nvSpPr>
            <p:spPr bwMode="auto">
              <a:xfrm>
                <a:off x="3131" y="4986"/>
                <a:ext cx="76" cy="23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0" name="Rectangle 130"/>
              <p:cNvSpPr>
                <a:spLocks noChangeArrowheads="1"/>
              </p:cNvSpPr>
              <p:nvPr/>
            </p:nvSpPr>
            <p:spPr bwMode="auto">
              <a:xfrm>
                <a:off x="3131" y="4976"/>
                <a:ext cx="76" cy="10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1" name="Rectangle 131"/>
              <p:cNvSpPr>
                <a:spLocks noChangeArrowheads="1"/>
              </p:cNvSpPr>
              <p:nvPr/>
            </p:nvSpPr>
            <p:spPr bwMode="auto">
              <a:xfrm>
                <a:off x="3131" y="4956"/>
                <a:ext cx="76" cy="20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2" name="Rectangle 132"/>
              <p:cNvSpPr>
                <a:spLocks noChangeArrowheads="1"/>
              </p:cNvSpPr>
              <p:nvPr/>
            </p:nvSpPr>
            <p:spPr bwMode="auto">
              <a:xfrm>
                <a:off x="3131" y="4940"/>
                <a:ext cx="76" cy="1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7" name="Group 133"/>
            <p:cNvGrpSpPr>
              <a:grpSpLocks/>
            </p:cNvGrpSpPr>
            <p:nvPr/>
          </p:nvGrpSpPr>
          <p:grpSpPr bwMode="auto">
            <a:xfrm>
              <a:off x="4204" y="2164"/>
              <a:ext cx="76" cy="278"/>
              <a:chOff x="3294" y="5208"/>
              <a:chExt cx="76" cy="278"/>
            </a:xfrm>
          </p:grpSpPr>
          <p:sp>
            <p:nvSpPr>
              <p:cNvPr id="31851" name="Rectangle 134"/>
              <p:cNvSpPr>
                <a:spLocks noChangeArrowheads="1"/>
              </p:cNvSpPr>
              <p:nvPr/>
            </p:nvSpPr>
            <p:spPr bwMode="auto">
              <a:xfrm>
                <a:off x="3294" y="5460"/>
                <a:ext cx="76" cy="26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2" name="Rectangle 135"/>
              <p:cNvSpPr>
                <a:spLocks noChangeArrowheads="1"/>
              </p:cNvSpPr>
              <p:nvPr/>
            </p:nvSpPr>
            <p:spPr bwMode="auto">
              <a:xfrm>
                <a:off x="3294" y="5436"/>
                <a:ext cx="76" cy="24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3" name="Rectangle 136"/>
              <p:cNvSpPr>
                <a:spLocks noChangeArrowheads="1"/>
              </p:cNvSpPr>
              <p:nvPr/>
            </p:nvSpPr>
            <p:spPr bwMode="auto">
              <a:xfrm>
                <a:off x="3294" y="5370"/>
                <a:ext cx="76" cy="66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4" name="Rectangle 137"/>
              <p:cNvSpPr>
                <a:spLocks noChangeArrowheads="1"/>
              </p:cNvSpPr>
              <p:nvPr/>
            </p:nvSpPr>
            <p:spPr bwMode="auto">
              <a:xfrm>
                <a:off x="3294" y="5354"/>
                <a:ext cx="76" cy="1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5" name="Rectangle 138"/>
              <p:cNvSpPr>
                <a:spLocks noChangeArrowheads="1"/>
              </p:cNvSpPr>
              <p:nvPr/>
            </p:nvSpPr>
            <p:spPr bwMode="auto">
              <a:xfrm>
                <a:off x="3294" y="5350"/>
                <a:ext cx="76" cy="4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6" name="Rectangle 139"/>
              <p:cNvSpPr>
                <a:spLocks noChangeArrowheads="1"/>
              </p:cNvSpPr>
              <p:nvPr/>
            </p:nvSpPr>
            <p:spPr bwMode="auto">
              <a:xfrm>
                <a:off x="3294" y="5291"/>
                <a:ext cx="76" cy="59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7" name="Rectangle 140"/>
              <p:cNvSpPr>
                <a:spLocks noChangeArrowheads="1"/>
              </p:cNvSpPr>
              <p:nvPr/>
            </p:nvSpPr>
            <p:spPr bwMode="auto">
              <a:xfrm>
                <a:off x="3294" y="5254"/>
                <a:ext cx="76" cy="37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8" name="Rectangle 141"/>
              <p:cNvSpPr>
                <a:spLocks noChangeArrowheads="1"/>
              </p:cNvSpPr>
              <p:nvPr/>
            </p:nvSpPr>
            <p:spPr bwMode="auto">
              <a:xfrm>
                <a:off x="3294" y="5231"/>
                <a:ext cx="76" cy="23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9" name="Rectangle 142"/>
              <p:cNvSpPr>
                <a:spLocks noChangeArrowheads="1"/>
              </p:cNvSpPr>
              <p:nvPr/>
            </p:nvSpPr>
            <p:spPr bwMode="auto">
              <a:xfrm>
                <a:off x="3294" y="5228"/>
                <a:ext cx="76" cy="3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0" name="Rectangle 143"/>
              <p:cNvSpPr>
                <a:spLocks noChangeArrowheads="1"/>
              </p:cNvSpPr>
              <p:nvPr/>
            </p:nvSpPr>
            <p:spPr bwMode="auto">
              <a:xfrm>
                <a:off x="3294" y="5218"/>
                <a:ext cx="76" cy="10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1" name="Rectangle 144"/>
              <p:cNvSpPr>
                <a:spLocks noChangeArrowheads="1"/>
              </p:cNvSpPr>
              <p:nvPr/>
            </p:nvSpPr>
            <p:spPr bwMode="auto">
              <a:xfrm>
                <a:off x="3294" y="5208"/>
                <a:ext cx="76" cy="10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8" name="Group 145"/>
            <p:cNvGrpSpPr>
              <a:grpSpLocks/>
            </p:cNvGrpSpPr>
            <p:nvPr/>
          </p:nvGrpSpPr>
          <p:grpSpPr bwMode="auto">
            <a:xfrm>
              <a:off x="2492" y="1261"/>
              <a:ext cx="76" cy="205"/>
              <a:chOff x="3456" y="5281"/>
              <a:chExt cx="76" cy="205"/>
            </a:xfrm>
          </p:grpSpPr>
          <p:sp>
            <p:nvSpPr>
              <p:cNvPr id="31841" name="Rectangle 146"/>
              <p:cNvSpPr>
                <a:spLocks noChangeArrowheads="1"/>
              </p:cNvSpPr>
              <p:nvPr/>
            </p:nvSpPr>
            <p:spPr bwMode="auto">
              <a:xfrm>
                <a:off x="3456" y="5479"/>
                <a:ext cx="76" cy="7"/>
              </a:xfrm>
              <a:prstGeom prst="rect">
                <a:avLst/>
              </a:prstGeom>
              <a:solidFill>
                <a:srgbClr val="A5FA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2" name="Rectangle 147"/>
              <p:cNvSpPr>
                <a:spLocks noChangeArrowheads="1"/>
              </p:cNvSpPr>
              <p:nvPr/>
            </p:nvSpPr>
            <p:spPr bwMode="auto">
              <a:xfrm>
                <a:off x="3456" y="5470"/>
                <a:ext cx="76" cy="9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3" name="Rectangle 148"/>
              <p:cNvSpPr>
                <a:spLocks noChangeArrowheads="1"/>
              </p:cNvSpPr>
              <p:nvPr/>
            </p:nvSpPr>
            <p:spPr bwMode="auto">
              <a:xfrm>
                <a:off x="3456" y="5390"/>
                <a:ext cx="76" cy="80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4" name="Rectangle 149"/>
              <p:cNvSpPr>
                <a:spLocks noChangeArrowheads="1"/>
              </p:cNvSpPr>
              <p:nvPr/>
            </p:nvSpPr>
            <p:spPr bwMode="auto">
              <a:xfrm>
                <a:off x="3456" y="5377"/>
                <a:ext cx="76" cy="13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5" name="Rectangle 150"/>
              <p:cNvSpPr>
                <a:spLocks noChangeArrowheads="1"/>
              </p:cNvSpPr>
              <p:nvPr/>
            </p:nvSpPr>
            <p:spPr bwMode="auto">
              <a:xfrm>
                <a:off x="3456" y="5350"/>
                <a:ext cx="76" cy="27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6" name="Rectangle 151"/>
              <p:cNvSpPr>
                <a:spLocks noChangeArrowheads="1"/>
              </p:cNvSpPr>
              <p:nvPr/>
            </p:nvSpPr>
            <p:spPr bwMode="auto">
              <a:xfrm>
                <a:off x="3456" y="5340"/>
                <a:ext cx="76" cy="10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7" name="Rectangle 152"/>
              <p:cNvSpPr>
                <a:spLocks noChangeArrowheads="1"/>
              </p:cNvSpPr>
              <p:nvPr/>
            </p:nvSpPr>
            <p:spPr bwMode="auto">
              <a:xfrm>
                <a:off x="3456" y="5330"/>
                <a:ext cx="76" cy="10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8" name="Rectangle 153"/>
              <p:cNvSpPr>
                <a:spLocks noChangeArrowheads="1"/>
              </p:cNvSpPr>
              <p:nvPr/>
            </p:nvSpPr>
            <p:spPr bwMode="auto">
              <a:xfrm>
                <a:off x="3456" y="5321"/>
                <a:ext cx="76" cy="9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9" name="Rectangle 154"/>
              <p:cNvSpPr>
                <a:spLocks noChangeArrowheads="1"/>
              </p:cNvSpPr>
              <p:nvPr/>
            </p:nvSpPr>
            <p:spPr bwMode="auto">
              <a:xfrm>
                <a:off x="3456" y="5297"/>
                <a:ext cx="76" cy="24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0" name="Rectangle 155"/>
              <p:cNvSpPr>
                <a:spLocks noChangeArrowheads="1"/>
              </p:cNvSpPr>
              <p:nvPr/>
            </p:nvSpPr>
            <p:spPr bwMode="auto">
              <a:xfrm>
                <a:off x="3456" y="5281"/>
                <a:ext cx="76" cy="1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829" name="Group 156"/>
            <p:cNvGrpSpPr>
              <a:grpSpLocks/>
            </p:cNvGrpSpPr>
            <p:nvPr/>
          </p:nvGrpSpPr>
          <p:grpSpPr bwMode="auto">
            <a:xfrm>
              <a:off x="2812" y="2788"/>
              <a:ext cx="76" cy="139"/>
              <a:chOff x="3618" y="5347"/>
              <a:chExt cx="76" cy="139"/>
            </a:xfrm>
          </p:grpSpPr>
          <p:sp>
            <p:nvSpPr>
              <p:cNvPr id="31830" name="Rectangle 157"/>
              <p:cNvSpPr>
                <a:spLocks noChangeArrowheads="1"/>
              </p:cNvSpPr>
              <p:nvPr/>
            </p:nvSpPr>
            <p:spPr bwMode="auto">
              <a:xfrm>
                <a:off x="3618" y="5483"/>
                <a:ext cx="76" cy="3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1" name="Rectangle 158"/>
              <p:cNvSpPr>
                <a:spLocks noChangeArrowheads="1"/>
              </p:cNvSpPr>
              <p:nvPr/>
            </p:nvSpPr>
            <p:spPr bwMode="auto">
              <a:xfrm>
                <a:off x="3618" y="5473"/>
                <a:ext cx="76" cy="10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2" name="Rectangle 159"/>
              <p:cNvSpPr>
                <a:spLocks noChangeArrowheads="1"/>
              </p:cNvSpPr>
              <p:nvPr/>
            </p:nvSpPr>
            <p:spPr bwMode="auto">
              <a:xfrm>
                <a:off x="3618" y="5436"/>
                <a:ext cx="76" cy="37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3" name="Rectangle 160"/>
              <p:cNvSpPr>
                <a:spLocks noChangeArrowheads="1"/>
              </p:cNvSpPr>
              <p:nvPr/>
            </p:nvSpPr>
            <p:spPr bwMode="auto">
              <a:xfrm>
                <a:off x="3618" y="5430"/>
                <a:ext cx="76" cy="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4" name="Rectangle 161"/>
              <p:cNvSpPr>
                <a:spLocks noChangeArrowheads="1"/>
              </p:cNvSpPr>
              <p:nvPr/>
            </p:nvSpPr>
            <p:spPr bwMode="auto">
              <a:xfrm>
                <a:off x="3618" y="5427"/>
                <a:ext cx="76" cy="3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5" name="Rectangle 162"/>
              <p:cNvSpPr>
                <a:spLocks noChangeArrowheads="1"/>
              </p:cNvSpPr>
              <p:nvPr/>
            </p:nvSpPr>
            <p:spPr bwMode="auto">
              <a:xfrm>
                <a:off x="3618" y="5393"/>
                <a:ext cx="76" cy="34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6" name="Rectangle 163"/>
              <p:cNvSpPr>
                <a:spLocks noChangeArrowheads="1"/>
              </p:cNvSpPr>
              <p:nvPr/>
            </p:nvSpPr>
            <p:spPr bwMode="auto">
              <a:xfrm>
                <a:off x="3618" y="5370"/>
                <a:ext cx="76" cy="23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7" name="Rectangle 164"/>
              <p:cNvSpPr>
                <a:spLocks noChangeArrowheads="1"/>
              </p:cNvSpPr>
              <p:nvPr/>
            </p:nvSpPr>
            <p:spPr bwMode="auto">
              <a:xfrm>
                <a:off x="3618" y="5360"/>
                <a:ext cx="76" cy="10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8" name="Rectangle 165"/>
              <p:cNvSpPr>
                <a:spLocks noChangeArrowheads="1"/>
              </p:cNvSpPr>
              <p:nvPr/>
            </p:nvSpPr>
            <p:spPr bwMode="auto">
              <a:xfrm>
                <a:off x="3618" y="5357"/>
                <a:ext cx="76" cy="3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39" name="Rectangle 166"/>
              <p:cNvSpPr>
                <a:spLocks noChangeArrowheads="1"/>
              </p:cNvSpPr>
              <p:nvPr/>
            </p:nvSpPr>
            <p:spPr bwMode="auto">
              <a:xfrm>
                <a:off x="3618" y="5350"/>
                <a:ext cx="76" cy="7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0" name="Rectangle 167"/>
              <p:cNvSpPr>
                <a:spLocks noChangeArrowheads="1"/>
              </p:cNvSpPr>
              <p:nvPr/>
            </p:nvSpPr>
            <p:spPr bwMode="auto">
              <a:xfrm>
                <a:off x="3618" y="5347"/>
                <a:ext cx="76" cy="3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3189" name="Group 181"/>
          <p:cNvGrpSpPr>
            <a:grpSpLocks/>
          </p:cNvGrpSpPr>
          <p:nvPr/>
        </p:nvGrpSpPr>
        <p:grpSpPr bwMode="auto">
          <a:xfrm>
            <a:off x="625475" y="4743450"/>
            <a:ext cx="622300" cy="1719263"/>
            <a:chOff x="394" y="2988"/>
            <a:chExt cx="392" cy="1083"/>
          </a:xfrm>
        </p:grpSpPr>
        <p:grpSp>
          <p:nvGrpSpPr>
            <p:cNvPr id="31786" name="Group 182"/>
            <p:cNvGrpSpPr>
              <a:grpSpLocks/>
            </p:cNvGrpSpPr>
            <p:nvPr/>
          </p:nvGrpSpPr>
          <p:grpSpPr bwMode="auto">
            <a:xfrm>
              <a:off x="710" y="3137"/>
              <a:ext cx="76" cy="884"/>
              <a:chOff x="2969" y="4602"/>
              <a:chExt cx="76" cy="884"/>
            </a:xfrm>
          </p:grpSpPr>
          <p:sp>
            <p:nvSpPr>
              <p:cNvPr id="31806" name="Rectangle 183"/>
              <p:cNvSpPr>
                <a:spLocks noChangeArrowheads="1"/>
              </p:cNvSpPr>
              <p:nvPr/>
            </p:nvSpPr>
            <p:spPr bwMode="auto">
              <a:xfrm>
                <a:off x="2969" y="5483"/>
                <a:ext cx="76" cy="3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7" name="Rectangle 184"/>
              <p:cNvSpPr>
                <a:spLocks noChangeArrowheads="1"/>
              </p:cNvSpPr>
              <p:nvPr/>
            </p:nvSpPr>
            <p:spPr bwMode="auto">
              <a:xfrm>
                <a:off x="2969" y="5460"/>
                <a:ext cx="76" cy="2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8" name="Rectangle 185"/>
              <p:cNvSpPr>
                <a:spLocks noChangeArrowheads="1"/>
              </p:cNvSpPr>
              <p:nvPr/>
            </p:nvSpPr>
            <p:spPr bwMode="auto">
              <a:xfrm>
                <a:off x="2969" y="4787"/>
                <a:ext cx="76" cy="673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9" name="Rectangle 186"/>
              <p:cNvSpPr>
                <a:spLocks noChangeArrowheads="1"/>
              </p:cNvSpPr>
              <p:nvPr/>
            </p:nvSpPr>
            <p:spPr bwMode="auto">
              <a:xfrm>
                <a:off x="2969" y="4754"/>
                <a:ext cx="76" cy="33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0" name="Rectangle 187"/>
              <p:cNvSpPr>
                <a:spLocks noChangeArrowheads="1"/>
              </p:cNvSpPr>
              <p:nvPr/>
            </p:nvSpPr>
            <p:spPr bwMode="auto">
              <a:xfrm>
                <a:off x="2969" y="4751"/>
                <a:ext cx="76" cy="3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1" name="Rectangle 188"/>
              <p:cNvSpPr>
                <a:spLocks noChangeArrowheads="1"/>
              </p:cNvSpPr>
              <p:nvPr/>
            </p:nvSpPr>
            <p:spPr bwMode="auto">
              <a:xfrm>
                <a:off x="2969" y="4701"/>
                <a:ext cx="76" cy="50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2" name="Rectangle 189"/>
              <p:cNvSpPr>
                <a:spLocks noChangeArrowheads="1"/>
              </p:cNvSpPr>
              <p:nvPr/>
            </p:nvSpPr>
            <p:spPr bwMode="auto">
              <a:xfrm>
                <a:off x="2969" y="4681"/>
                <a:ext cx="76" cy="20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3" name="Rectangle 190"/>
              <p:cNvSpPr>
                <a:spLocks noChangeArrowheads="1"/>
              </p:cNvSpPr>
              <p:nvPr/>
            </p:nvSpPr>
            <p:spPr bwMode="auto">
              <a:xfrm>
                <a:off x="2969" y="4661"/>
                <a:ext cx="76" cy="20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4" name="Rectangle 191"/>
              <p:cNvSpPr>
                <a:spLocks noChangeArrowheads="1"/>
              </p:cNvSpPr>
              <p:nvPr/>
            </p:nvSpPr>
            <p:spPr bwMode="auto">
              <a:xfrm>
                <a:off x="2969" y="4651"/>
                <a:ext cx="76" cy="10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5" name="Rectangle 192"/>
              <p:cNvSpPr>
                <a:spLocks noChangeArrowheads="1"/>
              </p:cNvSpPr>
              <p:nvPr/>
            </p:nvSpPr>
            <p:spPr bwMode="auto">
              <a:xfrm>
                <a:off x="2969" y="4618"/>
                <a:ext cx="76" cy="33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6" name="Rectangle 193"/>
              <p:cNvSpPr>
                <a:spLocks noChangeArrowheads="1"/>
              </p:cNvSpPr>
              <p:nvPr/>
            </p:nvSpPr>
            <p:spPr bwMode="auto">
              <a:xfrm>
                <a:off x="2969" y="4602"/>
                <a:ext cx="76" cy="1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87" name="Group 194"/>
            <p:cNvGrpSpPr>
              <a:grpSpLocks/>
            </p:cNvGrpSpPr>
            <p:nvPr/>
          </p:nvGrpSpPr>
          <p:grpSpPr bwMode="auto">
            <a:xfrm>
              <a:off x="534" y="2988"/>
              <a:ext cx="136" cy="1083"/>
              <a:chOff x="1274" y="3237"/>
              <a:chExt cx="136" cy="1083"/>
            </a:xfrm>
          </p:grpSpPr>
          <p:sp>
            <p:nvSpPr>
              <p:cNvPr id="31791" name="Line 195"/>
              <p:cNvSpPr>
                <a:spLocks noChangeShapeType="1"/>
              </p:cNvSpPr>
              <p:nvPr/>
            </p:nvSpPr>
            <p:spPr bwMode="auto">
              <a:xfrm>
                <a:off x="1410" y="3273"/>
                <a:ext cx="0" cy="9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2" name="Line 196"/>
              <p:cNvSpPr>
                <a:spLocks noChangeShapeType="1"/>
              </p:cNvSpPr>
              <p:nvPr/>
            </p:nvSpPr>
            <p:spPr bwMode="auto">
              <a:xfrm>
                <a:off x="1387" y="4270"/>
                <a:ext cx="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3" name="Line 197"/>
              <p:cNvSpPr>
                <a:spLocks noChangeShapeType="1"/>
              </p:cNvSpPr>
              <p:nvPr/>
            </p:nvSpPr>
            <p:spPr bwMode="auto">
              <a:xfrm>
                <a:off x="1387" y="4105"/>
                <a:ext cx="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4" name="Line 198"/>
              <p:cNvSpPr>
                <a:spLocks noChangeShapeType="1"/>
              </p:cNvSpPr>
              <p:nvPr/>
            </p:nvSpPr>
            <p:spPr bwMode="auto">
              <a:xfrm>
                <a:off x="1387" y="3939"/>
                <a:ext cx="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5" name="Line 199"/>
              <p:cNvSpPr>
                <a:spLocks noChangeShapeType="1"/>
              </p:cNvSpPr>
              <p:nvPr/>
            </p:nvSpPr>
            <p:spPr bwMode="auto">
              <a:xfrm>
                <a:off x="1387" y="3773"/>
                <a:ext cx="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6" name="Line 200"/>
              <p:cNvSpPr>
                <a:spLocks noChangeShapeType="1"/>
              </p:cNvSpPr>
              <p:nvPr/>
            </p:nvSpPr>
            <p:spPr bwMode="auto">
              <a:xfrm>
                <a:off x="1387" y="3604"/>
                <a:ext cx="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7" name="Line 201"/>
              <p:cNvSpPr>
                <a:spLocks noChangeShapeType="1"/>
              </p:cNvSpPr>
              <p:nvPr/>
            </p:nvSpPr>
            <p:spPr bwMode="auto">
              <a:xfrm>
                <a:off x="1387" y="3439"/>
                <a:ext cx="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8" name="Line 202"/>
              <p:cNvSpPr>
                <a:spLocks noChangeShapeType="1"/>
              </p:cNvSpPr>
              <p:nvPr/>
            </p:nvSpPr>
            <p:spPr bwMode="auto">
              <a:xfrm>
                <a:off x="1387" y="3273"/>
                <a:ext cx="2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9" name="Rectangle 203"/>
              <p:cNvSpPr>
                <a:spLocks noChangeArrowheads="1"/>
              </p:cNvSpPr>
              <p:nvPr/>
            </p:nvSpPr>
            <p:spPr bwMode="auto">
              <a:xfrm>
                <a:off x="1314" y="4234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800" name="Rectangle 204"/>
              <p:cNvSpPr>
                <a:spLocks noChangeArrowheads="1"/>
              </p:cNvSpPr>
              <p:nvPr/>
            </p:nvSpPr>
            <p:spPr bwMode="auto">
              <a:xfrm>
                <a:off x="1314" y="4068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2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801" name="Rectangle 205"/>
              <p:cNvSpPr>
                <a:spLocks noChangeArrowheads="1"/>
              </p:cNvSpPr>
              <p:nvPr/>
            </p:nvSpPr>
            <p:spPr bwMode="auto">
              <a:xfrm>
                <a:off x="1314" y="3902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4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802" name="Rectangle 206"/>
              <p:cNvSpPr>
                <a:spLocks noChangeArrowheads="1"/>
              </p:cNvSpPr>
              <p:nvPr/>
            </p:nvSpPr>
            <p:spPr bwMode="auto">
              <a:xfrm>
                <a:off x="1314" y="3737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6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803" name="Rectangle 207"/>
              <p:cNvSpPr>
                <a:spLocks noChangeArrowheads="1"/>
              </p:cNvSpPr>
              <p:nvPr/>
            </p:nvSpPr>
            <p:spPr bwMode="auto">
              <a:xfrm>
                <a:off x="1314" y="3568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8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804" name="Rectangle 208"/>
              <p:cNvSpPr>
                <a:spLocks noChangeArrowheads="1"/>
              </p:cNvSpPr>
              <p:nvPr/>
            </p:nvSpPr>
            <p:spPr bwMode="auto">
              <a:xfrm>
                <a:off x="1274" y="3402"/>
                <a:ext cx="8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805" name="Rectangle 209"/>
              <p:cNvSpPr>
                <a:spLocks noChangeArrowheads="1"/>
              </p:cNvSpPr>
              <p:nvPr/>
            </p:nvSpPr>
            <p:spPr bwMode="auto">
              <a:xfrm>
                <a:off x="1274" y="3237"/>
                <a:ext cx="8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900">
                    <a:solidFill>
                      <a:srgbClr val="000000"/>
                    </a:solidFill>
                  </a:rPr>
                  <a:t>12</a:t>
                </a:r>
                <a:endParaRPr lang="ru-RU" sz="2000">
                  <a:latin typeface="Tahoma" pitchFamily="34" charset="0"/>
                </a:endParaRPr>
              </a:p>
            </p:txBody>
          </p:sp>
        </p:grpSp>
        <p:sp>
          <p:nvSpPr>
            <p:cNvPr id="31788" name="Rectangle 210"/>
            <p:cNvSpPr>
              <a:spLocks noChangeArrowheads="1"/>
            </p:cNvSpPr>
            <p:nvPr/>
          </p:nvSpPr>
          <p:spPr bwMode="auto">
            <a:xfrm rot="-5400000">
              <a:off x="31" y="3575"/>
              <a:ext cx="8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Average Hg deposition, g/km</a:t>
              </a:r>
              <a:endParaRPr lang="ru-RU" sz="2000">
                <a:latin typeface="Tahoma" pitchFamily="34" charset="0"/>
              </a:endParaRPr>
            </a:p>
          </p:txBody>
        </p:sp>
        <p:sp>
          <p:nvSpPr>
            <p:cNvPr id="31789" name="Rectangle 211"/>
            <p:cNvSpPr>
              <a:spLocks noChangeArrowheads="1"/>
            </p:cNvSpPr>
            <p:nvPr/>
          </p:nvSpPr>
          <p:spPr bwMode="auto">
            <a:xfrm rot="-5400000">
              <a:off x="407" y="3172"/>
              <a:ext cx="2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</a:rPr>
                <a:t>2</a:t>
              </a:r>
              <a:endParaRPr lang="ru-RU" sz="2000">
                <a:latin typeface="Tahoma" pitchFamily="34" charset="0"/>
              </a:endParaRPr>
            </a:p>
          </p:txBody>
        </p:sp>
        <p:sp>
          <p:nvSpPr>
            <p:cNvPr id="31790" name="Rectangle 212"/>
            <p:cNvSpPr>
              <a:spLocks noChangeArrowheads="1"/>
            </p:cNvSpPr>
            <p:nvPr/>
          </p:nvSpPr>
          <p:spPr bwMode="auto">
            <a:xfrm rot="-5400000">
              <a:off x="420" y="3119"/>
              <a:ext cx="5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/y</a:t>
              </a:r>
              <a:endParaRPr lang="ru-RU" sz="2000">
                <a:latin typeface="Tahoma" pitchFamily="34" charset="0"/>
              </a:endParaRPr>
            </a:p>
          </p:txBody>
        </p:sp>
      </p:grpSp>
      <p:grpSp>
        <p:nvGrpSpPr>
          <p:cNvPr id="43221" name="Group 213"/>
          <p:cNvGrpSpPr>
            <a:grpSpLocks/>
          </p:cNvGrpSpPr>
          <p:nvPr/>
        </p:nvGrpSpPr>
        <p:grpSpPr bwMode="auto">
          <a:xfrm>
            <a:off x="2830513" y="5005388"/>
            <a:ext cx="6313487" cy="1852612"/>
            <a:chOff x="1783" y="3153"/>
            <a:chExt cx="3977" cy="1167"/>
          </a:xfrm>
        </p:grpSpPr>
        <p:sp useBgFill="1">
          <p:nvSpPr>
            <p:cNvPr id="31756" name="Rectangle 33"/>
            <p:cNvSpPr>
              <a:spLocks noChangeArrowheads="1"/>
            </p:cNvSpPr>
            <p:nvPr/>
          </p:nvSpPr>
          <p:spPr bwMode="auto">
            <a:xfrm>
              <a:off x="3185" y="4061"/>
              <a:ext cx="2575" cy="25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31757" name="Picture 5" descr="regions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57" y="3403"/>
              <a:ext cx="1454" cy="72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1758" name="Group 6"/>
            <p:cNvGrpSpPr>
              <a:grpSpLocks/>
            </p:cNvGrpSpPr>
            <p:nvPr/>
          </p:nvGrpSpPr>
          <p:grpSpPr bwMode="auto">
            <a:xfrm>
              <a:off x="1783" y="3403"/>
              <a:ext cx="1660" cy="699"/>
              <a:chOff x="3892" y="2761"/>
              <a:chExt cx="1660" cy="699"/>
            </a:xfrm>
          </p:grpSpPr>
          <p:sp>
            <p:nvSpPr>
              <p:cNvPr id="31760" name="Rectangle 7"/>
              <p:cNvSpPr>
                <a:spLocks noChangeArrowheads="1"/>
              </p:cNvSpPr>
              <p:nvPr/>
            </p:nvSpPr>
            <p:spPr bwMode="auto">
              <a:xfrm>
                <a:off x="3892" y="2883"/>
                <a:ext cx="120" cy="60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61" name="Rectangle 8"/>
              <p:cNvSpPr>
                <a:spLocks noChangeArrowheads="1"/>
              </p:cNvSpPr>
              <p:nvPr/>
            </p:nvSpPr>
            <p:spPr bwMode="auto">
              <a:xfrm>
                <a:off x="4049" y="2861"/>
                <a:ext cx="25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Europe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62" name="Rectangle 9"/>
              <p:cNvSpPr>
                <a:spLocks noChangeArrowheads="1"/>
              </p:cNvSpPr>
              <p:nvPr/>
            </p:nvSpPr>
            <p:spPr bwMode="auto">
              <a:xfrm>
                <a:off x="4773" y="2883"/>
                <a:ext cx="120" cy="60"/>
              </a:xfrm>
              <a:prstGeom prst="rect">
                <a:avLst/>
              </a:prstGeom>
              <a:solidFill>
                <a:srgbClr val="FC00FE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63" name="Rectangle 10"/>
              <p:cNvSpPr>
                <a:spLocks noChangeArrowheads="1"/>
              </p:cNvSpPr>
              <p:nvPr/>
            </p:nvSpPr>
            <p:spPr bwMode="auto">
              <a:xfrm>
                <a:off x="4937" y="2861"/>
                <a:ext cx="20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Africa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64" name="Rectangle 11"/>
              <p:cNvSpPr>
                <a:spLocks noChangeArrowheads="1"/>
              </p:cNvSpPr>
              <p:nvPr/>
            </p:nvSpPr>
            <p:spPr bwMode="auto">
              <a:xfrm>
                <a:off x="4773" y="2778"/>
                <a:ext cx="120" cy="60"/>
              </a:xfrm>
              <a:prstGeom prst="rect">
                <a:avLst/>
              </a:prstGeom>
              <a:solidFill>
                <a:srgbClr val="770082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65" name="Rectangle 12"/>
              <p:cNvSpPr>
                <a:spLocks noChangeArrowheads="1"/>
              </p:cNvSpPr>
              <p:nvPr/>
            </p:nvSpPr>
            <p:spPr bwMode="auto">
              <a:xfrm>
                <a:off x="4937" y="2761"/>
                <a:ext cx="41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Middle East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66" name="Rectangle 13"/>
              <p:cNvSpPr>
                <a:spLocks noChangeArrowheads="1"/>
              </p:cNvSpPr>
              <p:nvPr/>
            </p:nvSpPr>
            <p:spPr bwMode="auto">
              <a:xfrm>
                <a:off x="3892" y="3083"/>
                <a:ext cx="120" cy="60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67" name="Rectangle 14"/>
              <p:cNvSpPr>
                <a:spLocks noChangeArrowheads="1"/>
              </p:cNvSpPr>
              <p:nvPr/>
            </p:nvSpPr>
            <p:spPr bwMode="auto">
              <a:xfrm>
                <a:off x="4049" y="3062"/>
                <a:ext cx="51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North America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68" name="Rectangle 15"/>
              <p:cNvSpPr>
                <a:spLocks noChangeArrowheads="1"/>
              </p:cNvSpPr>
              <p:nvPr/>
            </p:nvSpPr>
            <p:spPr bwMode="auto">
              <a:xfrm>
                <a:off x="3892" y="3180"/>
                <a:ext cx="120" cy="60"/>
              </a:xfrm>
              <a:prstGeom prst="rect">
                <a:avLst/>
              </a:prstGeom>
              <a:solidFill>
                <a:srgbClr val="CA00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69" name="Rectangle 16"/>
              <p:cNvSpPr>
                <a:spLocks noChangeArrowheads="1"/>
              </p:cNvSpPr>
              <p:nvPr/>
            </p:nvSpPr>
            <p:spPr bwMode="auto">
              <a:xfrm>
                <a:off x="4049" y="3163"/>
                <a:ext cx="57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Central America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70" name="Rectangle 17"/>
              <p:cNvSpPr>
                <a:spLocks noChangeArrowheads="1"/>
              </p:cNvSpPr>
              <p:nvPr/>
            </p:nvSpPr>
            <p:spPr bwMode="auto">
              <a:xfrm>
                <a:off x="3892" y="3281"/>
                <a:ext cx="120" cy="60"/>
              </a:xfrm>
              <a:prstGeom prst="rect">
                <a:avLst/>
              </a:prstGeom>
              <a:solidFill>
                <a:srgbClr val="87B6FE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71" name="Rectangle 18"/>
              <p:cNvSpPr>
                <a:spLocks noChangeArrowheads="1"/>
              </p:cNvSpPr>
              <p:nvPr/>
            </p:nvSpPr>
            <p:spPr bwMode="auto">
              <a:xfrm>
                <a:off x="4049" y="3263"/>
                <a:ext cx="52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South America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72" name="Rectangle 19"/>
              <p:cNvSpPr>
                <a:spLocks noChangeArrowheads="1"/>
              </p:cNvSpPr>
              <p:nvPr/>
            </p:nvSpPr>
            <p:spPr bwMode="auto">
              <a:xfrm>
                <a:off x="4773" y="2985"/>
                <a:ext cx="120" cy="60"/>
              </a:xfrm>
              <a:prstGeom prst="rect">
                <a:avLst/>
              </a:prstGeom>
              <a:solidFill>
                <a:srgbClr val="FE00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73" name="Rectangle 20"/>
              <p:cNvSpPr>
                <a:spLocks noChangeArrowheads="1"/>
              </p:cNvSpPr>
              <p:nvPr/>
            </p:nvSpPr>
            <p:spPr bwMode="auto">
              <a:xfrm>
                <a:off x="4937" y="2962"/>
                <a:ext cx="38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South Asia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74" name="Rectangle 21"/>
              <p:cNvSpPr>
                <a:spLocks noChangeArrowheads="1"/>
              </p:cNvSpPr>
              <p:nvPr/>
            </p:nvSpPr>
            <p:spPr bwMode="auto">
              <a:xfrm>
                <a:off x="4773" y="3083"/>
                <a:ext cx="120" cy="60"/>
              </a:xfrm>
              <a:prstGeom prst="rect">
                <a:avLst/>
              </a:prstGeom>
              <a:solidFill>
                <a:srgbClr val="FFAD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75" name="Rectangle 22"/>
              <p:cNvSpPr>
                <a:spLocks noChangeArrowheads="1"/>
              </p:cNvSpPr>
              <p:nvPr/>
            </p:nvSpPr>
            <p:spPr bwMode="auto">
              <a:xfrm>
                <a:off x="4937" y="3063"/>
                <a:ext cx="33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East Asia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76" name="Rectangle 23"/>
              <p:cNvSpPr>
                <a:spLocks noChangeArrowheads="1"/>
              </p:cNvSpPr>
              <p:nvPr/>
            </p:nvSpPr>
            <p:spPr bwMode="auto">
              <a:xfrm>
                <a:off x="4773" y="3181"/>
                <a:ext cx="120" cy="60"/>
              </a:xfrm>
              <a:prstGeom prst="rect">
                <a:avLst/>
              </a:prstGeom>
              <a:solidFill>
                <a:srgbClr val="FEFB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77" name="Rectangle 24"/>
              <p:cNvSpPr>
                <a:spLocks noChangeArrowheads="1"/>
              </p:cNvSpPr>
              <p:nvPr/>
            </p:nvSpPr>
            <p:spPr bwMode="auto">
              <a:xfrm>
                <a:off x="4937" y="3164"/>
                <a:ext cx="53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Southeast Asia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78" name="Rectangle 25"/>
              <p:cNvSpPr>
                <a:spLocks noChangeArrowheads="1"/>
              </p:cNvSpPr>
              <p:nvPr/>
            </p:nvSpPr>
            <p:spPr bwMode="auto">
              <a:xfrm>
                <a:off x="4773" y="3282"/>
                <a:ext cx="120" cy="60"/>
              </a:xfrm>
              <a:prstGeom prst="rect">
                <a:avLst/>
              </a:prstGeom>
              <a:solidFill>
                <a:srgbClr val="009D9A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79" name="Rectangle 26"/>
              <p:cNvSpPr>
                <a:spLocks noChangeArrowheads="1"/>
              </p:cNvSpPr>
              <p:nvPr/>
            </p:nvSpPr>
            <p:spPr bwMode="auto">
              <a:xfrm>
                <a:off x="4937" y="3265"/>
                <a:ext cx="61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Australia and</a:t>
                </a:r>
                <a:r>
                  <a:rPr lang="en-US" sz="1000">
                    <a:solidFill>
                      <a:srgbClr val="000000"/>
                    </a:solidFill>
                  </a:rPr>
                  <a:t> NZ</a:t>
                </a:r>
                <a:r>
                  <a:rPr lang="ru-RU" sz="1000">
                    <a:solidFill>
                      <a:srgbClr val="000000"/>
                    </a:solidFill>
                  </a:rPr>
                  <a:t> 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80" name="Rectangle 27"/>
              <p:cNvSpPr>
                <a:spLocks noChangeArrowheads="1"/>
              </p:cNvSpPr>
              <p:nvPr/>
            </p:nvSpPr>
            <p:spPr bwMode="auto">
              <a:xfrm>
                <a:off x="3892" y="2985"/>
                <a:ext cx="120" cy="59"/>
              </a:xfrm>
              <a:prstGeom prst="rect">
                <a:avLst/>
              </a:prstGeom>
              <a:solidFill>
                <a:srgbClr val="0182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81" name="Rectangle 28"/>
              <p:cNvSpPr>
                <a:spLocks noChangeArrowheads="1"/>
              </p:cNvSpPr>
              <p:nvPr/>
            </p:nvSpPr>
            <p:spPr bwMode="auto">
              <a:xfrm>
                <a:off x="4049" y="2962"/>
                <a:ext cx="47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CIS countries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82" name="Rectangle 29"/>
              <p:cNvSpPr>
                <a:spLocks noChangeArrowheads="1"/>
              </p:cNvSpPr>
              <p:nvPr/>
            </p:nvSpPr>
            <p:spPr bwMode="auto">
              <a:xfrm>
                <a:off x="3892" y="3380"/>
                <a:ext cx="120" cy="61"/>
              </a:xfrm>
              <a:prstGeom prst="rect">
                <a:avLst/>
              </a:prstGeom>
              <a:solidFill>
                <a:srgbClr val="F7A5FF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83" name="Rectangle 30"/>
              <p:cNvSpPr>
                <a:spLocks noChangeArrowheads="1"/>
              </p:cNvSpPr>
              <p:nvPr/>
            </p:nvSpPr>
            <p:spPr bwMode="auto">
              <a:xfrm>
                <a:off x="4049" y="3364"/>
                <a:ext cx="35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Antarctica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31784" name="Rectangle 31"/>
              <p:cNvSpPr>
                <a:spLocks noChangeArrowheads="1"/>
              </p:cNvSpPr>
              <p:nvPr/>
            </p:nvSpPr>
            <p:spPr bwMode="auto">
              <a:xfrm>
                <a:off x="3892" y="2778"/>
                <a:ext cx="120" cy="60"/>
              </a:xfrm>
              <a:prstGeom prst="rect">
                <a:avLst/>
              </a:prstGeom>
              <a:solidFill>
                <a:srgbClr val="C3FCFE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31785" name="Rectangle 32"/>
              <p:cNvSpPr>
                <a:spLocks noChangeArrowheads="1"/>
              </p:cNvSpPr>
              <p:nvPr/>
            </p:nvSpPr>
            <p:spPr bwMode="auto">
              <a:xfrm>
                <a:off x="4049" y="2761"/>
                <a:ext cx="20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Arctic</a:t>
                </a:r>
                <a:endParaRPr lang="ru-RU" sz="2000">
                  <a:latin typeface="Tahoma" pitchFamily="34" charset="0"/>
                </a:endParaRPr>
              </a:p>
            </p:txBody>
          </p:sp>
        </p:grpSp>
        <p:sp>
          <p:nvSpPr>
            <p:cNvPr id="31759" name="Text Box 4"/>
            <p:cNvSpPr txBox="1">
              <a:spLocks noChangeArrowheads="1"/>
            </p:cNvSpPr>
            <p:nvPr/>
          </p:nvSpPr>
          <p:spPr bwMode="auto">
            <a:xfrm>
              <a:off x="2675" y="3153"/>
              <a:ext cx="14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Tahoma" pitchFamily="34" charset="0"/>
                </a:rPr>
                <a:t>Source/receptor regions</a:t>
              </a:r>
              <a:endParaRPr lang="ru-RU" sz="1600">
                <a:latin typeface="Tahoma" pitchFamily="34" charset="0"/>
              </a:endParaRPr>
            </a:p>
          </p:txBody>
        </p:sp>
      </p:grpSp>
      <p:sp>
        <p:nvSpPr>
          <p:cNvPr id="31753" name="Rectangle 40"/>
          <p:cNvSpPr txBox="1">
            <a:spLocks noChangeArrowheads="1"/>
          </p:cNvSpPr>
          <p:nvPr/>
        </p:nvSpPr>
        <p:spPr bwMode="auto">
          <a:xfrm>
            <a:off x="0" y="1889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Assessment of mercury pollution on global scale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7108" name="AutoShape 244"/>
          <p:cNvSpPr>
            <a:spLocks noChangeArrowheads="1"/>
          </p:cNvSpPr>
          <p:nvPr/>
        </p:nvSpPr>
        <p:spPr bwMode="auto">
          <a:xfrm>
            <a:off x="4489450" y="1628775"/>
            <a:ext cx="366713" cy="11969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904" name="Text Box 232"/>
          <p:cNvSpPr txBox="1">
            <a:spLocks noChangeArrowheads="1"/>
          </p:cNvSpPr>
          <p:nvPr/>
        </p:nvSpPr>
        <p:spPr bwMode="auto">
          <a:xfrm>
            <a:off x="2779713" y="1387475"/>
            <a:ext cx="164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EMEP region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37108" grpId="0" animBg="1"/>
      <p:bldP spid="289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/>
          <p:cNvSpPr txBox="1">
            <a:spLocks noChangeArrowheads="1"/>
          </p:cNvSpPr>
          <p:nvPr/>
        </p:nvSpPr>
        <p:spPr bwMode="auto">
          <a:xfrm>
            <a:off x="298450" y="1628775"/>
            <a:ext cx="51117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latin typeface="Tahoma" pitchFamily="34" charset="0"/>
              </a:rPr>
              <a:t>Participation in the Global Mercury Assessment 2013 (GMA 2013) to support negotiations of the </a:t>
            </a:r>
            <a:r>
              <a:rPr lang="en-US">
                <a:solidFill>
                  <a:srgbClr val="8A0000"/>
                </a:solidFill>
                <a:latin typeface="Tahoma" pitchFamily="34" charset="0"/>
              </a:rPr>
              <a:t>Minamata Convention on Mercury</a:t>
            </a:r>
            <a:r>
              <a:rPr lang="en-US">
                <a:latin typeface="Tahoma" pitchFamily="34" charset="0"/>
              </a:rPr>
              <a:t>. </a:t>
            </a:r>
            <a:endParaRPr lang="ru-RU">
              <a:latin typeface="Tahoma" pitchFamily="34" charset="0"/>
            </a:endParaRP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98450" y="3009900"/>
            <a:ext cx="51927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latin typeface="Tahoma" pitchFamily="34" charset="0"/>
              </a:rPr>
              <a:t>Coordination of work on the </a:t>
            </a:r>
            <a:r>
              <a:rPr lang="en-US">
                <a:solidFill>
                  <a:srgbClr val="8A0000"/>
                </a:solidFill>
                <a:latin typeface="Tahoma" pitchFamily="34" charset="0"/>
              </a:rPr>
              <a:t>update of GMA 2013</a:t>
            </a:r>
            <a:r>
              <a:rPr lang="en-US">
                <a:latin typeface="Tahoma" pitchFamily="34" charset="0"/>
              </a:rPr>
              <a:t> with new modelling results (2015)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98450" y="3789363"/>
            <a:ext cx="56499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latin typeface="Tahoma" pitchFamily="34" charset="0"/>
              </a:rPr>
              <a:t>Leading preparation of the modelling part of </a:t>
            </a:r>
            <a:r>
              <a:rPr lang="en-US">
                <a:solidFill>
                  <a:srgbClr val="8A0000"/>
                </a:solidFill>
              </a:rPr>
              <a:t>Global Mercury Assessment 2018</a:t>
            </a:r>
            <a:endParaRPr lang="ru-RU">
              <a:solidFill>
                <a:srgbClr val="8A0000"/>
              </a:solidFill>
              <a:latin typeface="Tahoma" pitchFamily="34" charset="0"/>
            </a:endParaRPr>
          </a:p>
        </p:txBody>
      </p:sp>
      <p:sp>
        <p:nvSpPr>
          <p:cNvPr id="33796" name="Rectangle 40"/>
          <p:cNvSpPr txBox="1">
            <a:spLocks noChangeArrowheads="1"/>
          </p:cNvSpPr>
          <p:nvPr/>
        </p:nvSpPr>
        <p:spPr bwMode="auto">
          <a:xfrm>
            <a:off x="827088" y="188913"/>
            <a:ext cx="83169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Contribution to UNEP Global Mercury Assessment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47638"/>
            <a:ext cx="9588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8" name="Group 9"/>
          <p:cNvGrpSpPr>
            <a:grpSpLocks/>
          </p:cNvGrpSpPr>
          <p:nvPr/>
        </p:nvGrpSpPr>
        <p:grpSpPr bwMode="auto">
          <a:xfrm>
            <a:off x="5724525" y="1628775"/>
            <a:ext cx="3184525" cy="4621213"/>
            <a:chOff x="3606" y="1026"/>
            <a:chExt cx="2006" cy="2911"/>
          </a:xfrm>
        </p:grpSpPr>
        <p:pic>
          <p:nvPicPr>
            <p:cNvPr id="33800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1026"/>
              <a:ext cx="1326" cy="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1" name="Rectangle 11"/>
            <p:cNvSpPr>
              <a:spLocks noChangeArrowheads="1"/>
            </p:cNvSpPr>
            <p:nvPr/>
          </p:nvSpPr>
          <p:spPr bwMode="auto">
            <a:xfrm>
              <a:off x="3857" y="1470"/>
              <a:ext cx="1070" cy="1428"/>
            </a:xfrm>
            <a:prstGeom prst="rect">
              <a:avLst/>
            </a:prstGeom>
            <a:solidFill>
              <a:srgbClr val="00000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802" name="Picture 1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6" y="1548"/>
              <a:ext cx="1326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Rectangle 13"/>
            <p:cNvSpPr>
              <a:spLocks noChangeArrowheads="1"/>
            </p:cNvSpPr>
            <p:nvPr/>
          </p:nvSpPr>
          <p:spPr bwMode="auto">
            <a:xfrm>
              <a:off x="4197" y="1978"/>
              <a:ext cx="1070" cy="1428"/>
            </a:xfrm>
            <a:prstGeom prst="rect">
              <a:avLst/>
            </a:prstGeom>
            <a:solidFill>
              <a:srgbClr val="00000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804" name="Picture 1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6" y="2069"/>
              <a:ext cx="1326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9" name="Text Box 15"/>
          <p:cNvSpPr txBox="1">
            <a:spLocks noChangeArrowheads="1"/>
          </p:cNvSpPr>
          <p:nvPr/>
        </p:nvSpPr>
        <p:spPr bwMode="auto">
          <a:xfrm>
            <a:off x="323850" y="4797425"/>
            <a:ext cx="52403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Project Coordination Group of GMA 2018 (Geneva, April 2016)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>
            <a:spLocks noChangeArrowheads="1"/>
          </p:cNvSpPr>
          <p:nvPr/>
        </p:nvSpPr>
        <p:spPr bwMode="auto">
          <a:xfrm>
            <a:off x="0" y="1220788"/>
            <a:ext cx="873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10253F"/>
                </a:solidFill>
                <a:latin typeface="Calibri" pitchFamily="34" charset="0"/>
              </a:rPr>
              <a:t>Global data on emissions and measured pollution levels of POPs in air and media</a:t>
            </a:r>
            <a:endParaRPr lang="ru-RU" sz="2000" i="1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179388" y="1660525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ct val="5000"/>
              </a:spcBef>
              <a:spcAft>
                <a:spcPct val="30000"/>
              </a:spcAft>
              <a:buFontTx/>
              <a:buBlip>
                <a:blip r:embed="rId2"/>
              </a:buBlip>
            </a:pPr>
            <a:r>
              <a:rPr lang="en-US">
                <a:latin typeface="Calibri" pitchFamily="34" charset="0"/>
              </a:rPr>
              <a:t>PCDD/F emissions of more than 140 countries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(based on UNEP Emission Toolkit)</a:t>
            </a:r>
          </a:p>
          <a:p>
            <a:pPr marL="361950" indent="-361950">
              <a:spcBef>
                <a:spcPct val="5000"/>
              </a:spcBef>
              <a:spcAft>
                <a:spcPct val="30000"/>
              </a:spcAft>
              <a:buFontTx/>
              <a:buBlip>
                <a:blip r:embed="rId2"/>
              </a:buBlip>
            </a:pPr>
            <a:r>
              <a:rPr lang="en-US">
                <a:latin typeface="Calibri" pitchFamily="34" charset="0"/>
              </a:rPr>
              <a:t>Emission data include PCDD/F releases to air, land, and water</a:t>
            </a:r>
          </a:p>
          <a:p>
            <a:pPr marL="361950" indent="-361950">
              <a:spcBef>
                <a:spcPct val="5000"/>
              </a:spcBef>
              <a:spcAft>
                <a:spcPct val="30000"/>
              </a:spcAft>
              <a:buFontTx/>
              <a:buBlip>
                <a:blip r:embed="rId2"/>
              </a:buBlip>
            </a:pPr>
            <a:r>
              <a:rPr lang="en-US">
                <a:latin typeface="Calibri" pitchFamily="34" charset="0"/>
              </a:rPr>
              <a:t>Measurements of PCBs, PCDD/Fs, HCB air concentrations over the globe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(SC GMP Data Warehouse)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179388" y="5734050"/>
            <a:ext cx="43211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Annual PCDD/F emissions to air (g I-TEQ/yr)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4820" name="Picture 23" descr="emis_to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427413"/>
            <a:ext cx="4213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4" descr="hcb_gmp_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2825" y="3427413"/>
            <a:ext cx="4078288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4572000" y="5730875"/>
            <a:ext cx="4321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Measured HCB air concentrations (pg/m</a:t>
            </a:r>
            <a:r>
              <a:rPr lang="en-US" sz="1700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algn="ctr">
              <a:defRPr/>
            </a:pPr>
            <a:endParaRPr lang="ru-RU" sz="17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823" name="Rectangle 40"/>
          <p:cNvSpPr txBox="1">
            <a:spLocks noChangeArrowheads="1"/>
          </p:cNvSpPr>
          <p:nvPr/>
        </p:nvSpPr>
        <p:spPr bwMode="auto">
          <a:xfrm>
            <a:off x="0" y="27146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Assessment of POP pollution: 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co-operation with UNEP Stockholm Convention (SC) 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8"/>
          <p:cNvSpPr>
            <a:spLocks noChangeArrowheads="1"/>
          </p:cNvSpPr>
          <p:nvPr/>
        </p:nvSpPr>
        <p:spPr bwMode="auto">
          <a:xfrm>
            <a:off x="0" y="19050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376092"/>
                </a:solidFill>
                <a:latin typeface="Calibri" pitchFamily="34" charset="0"/>
              </a:rPr>
              <a:t>Assessment of POP pollution and processes</a:t>
            </a:r>
            <a:endParaRPr lang="ru-RU" sz="27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5842" name="Text Box 34"/>
          <p:cNvSpPr txBox="1">
            <a:spLocks noChangeArrowheads="1"/>
          </p:cNvSpPr>
          <p:nvPr/>
        </p:nvSpPr>
        <p:spPr bwMode="auto">
          <a:xfrm>
            <a:off x="215900" y="749300"/>
            <a:ext cx="85804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Aft>
                <a:spcPct val="40000"/>
              </a:spcAft>
              <a:buClr>
                <a:schemeClr val="tx2"/>
              </a:buClr>
            </a:pPr>
            <a:r>
              <a:rPr lang="en-US" altLang="zh-CN" b="1">
                <a:solidFill>
                  <a:srgbClr val="376092"/>
                </a:solidFill>
                <a:latin typeface="Calibri" pitchFamily="34" charset="0"/>
              </a:rPr>
              <a:t>Research activities related to regional and global scales:</a:t>
            </a: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Analysis of congener composition of emission and concentrations in media (PCDD/Fs, PCBs)</a:t>
            </a: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  <a:ea typeface="宋体" pitchFamily="2" charset="-122"/>
              </a:rPr>
              <a:t>Refinement of parameterization of atmospheric transformation/removal processes and exchange with media</a:t>
            </a: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>
                <a:latin typeface="Calibri" pitchFamily="34" charset="0"/>
                <a:ea typeface="宋体" pitchFamily="2" charset="-122"/>
              </a:rPr>
              <a:t>Further development of source-receptor methodology accounting for multi-media transport of POPs</a:t>
            </a:r>
            <a:endParaRPr lang="en-US" altLang="zh-CN">
              <a:latin typeface="Calibri" pitchFamily="34" charset="0"/>
            </a:endParaRP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Assessment of intercontinental transport to/from EMEP region</a:t>
            </a:r>
          </a:p>
          <a:p>
            <a:pPr marL="265113" indent="-265113">
              <a:spcAft>
                <a:spcPct val="40000"/>
              </a:spcAft>
              <a:buClr>
                <a:srgbClr val="006600"/>
              </a:buClr>
              <a:buSzPct val="80000"/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Multi-model study of global POP transport applying UNEP SC GMP measurement data</a:t>
            </a:r>
          </a:p>
        </p:txBody>
      </p: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390525" y="3997325"/>
            <a:ext cx="8621713" cy="2595563"/>
            <a:chOff x="246" y="2518"/>
            <a:chExt cx="5431" cy="1635"/>
          </a:xfrm>
        </p:grpSpPr>
        <p:pic>
          <p:nvPicPr>
            <p:cNvPr id="3584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" y="2742"/>
              <a:ext cx="2584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5" y="2730"/>
              <a:ext cx="2562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 Box 11"/>
            <p:cNvSpPr txBox="1">
              <a:spLocks noChangeArrowheads="1"/>
            </p:cNvSpPr>
            <p:nvPr/>
          </p:nvSpPr>
          <p:spPr bwMode="auto">
            <a:xfrm>
              <a:off x="534" y="2544"/>
              <a:ext cx="175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700" dirty="0">
                  <a:latin typeface="+mn-lt"/>
                </a:rPr>
                <a:t>GLEMOS (EMEP/MSC-E)</a:t>
              </a:r>
            </a:p>
          </p:txBody>
        </p:sp>
        <p:sp>
          <p:nvSpPr>
            <p:cNvPr id="35847" name="Text Box 12"/>
            <p:cNvSpPr txBox="1">
              <a:spLocks noChangeArrowheads="1"/>
            </p:cNvSpPr>
            <p:nvPr/>
          </p:nvSpPr>
          <p:spPr bwMode="auto">
            <a:xfrm>
              <a:off x="3028" y="2518"/>
              <a:ext cx="238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700">
                  <a:latin typeface="+mn-lt"/>
                </a:rPr>
                <a:t>BETR-Research (Switzerland</a:t>
              </a:r>
              <a:r>
                <a:rPr lang="en-US" sz="1700">
                  <a:latin typeface="+mn-lt"/>
                </a:rPr>
                <a:t>/</a:t>
              </a:r>
              <a:r>
                <a:rPr lang="ru-RU" sz="1700">
                  <a:latin typeface="+mn-lt"/>
                </a:rPr>
                <a:t>Sweden)</a:t>
              </a:r>
            </a:p>
          </p:txBody>
        </p:sp>
        <p:sp>
          <p:nvSpPr>
            <p:cNvPr id="35848" name="Text Box 15"/>
            <p:cNvSpPr txBox="1">
              <a:spLocks noChangeArrowheads="1"/>
            </p:cNvSpPr>
            <p:nvPr/>
          </p:nvSpPr>
          <p:spPr bwMode="auto">
            <a:xfrm>
              <a:off x="246" y="3930"/>
              <a:ext cx="511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700">
                  <a:latin typeface="+mn-lt"/>
                </a:rPr>
                <a:t>Measured and modelled PCB153 in air for the period 2004-2013, pg/m</a:t>
              </a:r>
              <a:r>
                <a:rPr lang="en-US" sz="1700" baseline="30000">
                  <a:latin typeface="+mn-lt"/>
                </a:rPr>
                <a:t>3</a:t>
              </a:r>
              <a:endParaRPr lang="ru-RU" sz="1700" baseline="30000">
                <a:latin typeface="+mn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3"/>
          <p:cNvSpPr txBox="1">
            <a:spLocks noChangeArrowheads="1"/>
          </p:cNvSpPr>
          <p:nvPr/>
        </p:nvSpPr>
        <p:spPr bwMode="auto">
          <a:xfrm>
            <a:off x="392113" y="1557338"/>
            <a:ext cx="849630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latin typeface="Calibri" pitchFamily="34" charset="0"/>
              </a:rPr>
              <a:t>Case studies of HM pollution on national scale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latin typeface="Calibri" pitchFamily="34" charset="0"/>
              </a:rPr>
              <a:t>Evaluation of B(a)P pollution in urban areas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latin typeface="Calibri" pitchFamily="34" charset="0"/>
              </a:rPr>
              <a:t>Assessment of long-term trends in HM and POP pollution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latin typeface="Calibri" pitchFamily="34" charset="0"/>
              </a:rPr>
              <a:t>Development of GLEMOS modelling system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latin typeface="Calibri" pitchFamily="34" charset="0"/>
              </a:rPr>
              <a:t>Transition of modelling to the new EMEP grid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latin typeface="Calibri" pitchFamily="34" charset="0"/>
              </a:rPr>
              <a:t>Co-operation with WGE, CEIP and TFEIP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latin typeface="Calibri" pitchFamily="34" charset="0"/>
              </a:rPr>
              <a:t>Cooperation with international bodies</a:t>
            </a:r>
          </a:p>
        </p:txBody>
      </p:sp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0" y="7651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376092"/>
                </a:solidFill>
                <a:latin typeface="Calibri" pitchFamily="34" charset="0"/>
              </a:rPr>
              <a:t>Outline of main activities of MSC-E</a:t>
            </a:r>
            <a:endParaRPr lang="ru-RU" sz="3200" b="1">
              <a:solidFill>
                <a:srgbClr val="3760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1" descr="новый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92263"/>
            <a:ext cx="78565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0" y="6092825"/>
            <a:ext cx="8858250" cy="4349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Contribution to the </a:t>
            </a:r>
            <a:r>
              <a:rPr lang="en-US" sz="2000" i="1" dirty="0">
                <a:solidFill>
                  <a:srgbClr val="C00000"/>
                </a:solidFill>
                <a:latin typeface="+mn-lt"/>
                <a:cs typeface="+mn-cs"/>
              </a:rPr>
              <a:t>UNEP SC Second Global GMP report, 2016</a:t>
            </a:r>
            <a:endParaRPr lang="ru-RU" sz="2000" i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905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Multi-model assessment of POP pollution and processes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692150"/>
            <a:ext cx="9144000" cy="4349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Study of global transport, phase partitioning, and media exchange</a:t>
            </a:r>
            <a:endParaRPr lang="ru-RU" altLang="zh-CN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893" name="Rectangle 5"/>
          <p:cNvSpPr txBox="1">
            <a:spLocks noChangeArrowheads="1"/>
          </p:cNvSpPr>
          <p:nvPr/>
        </p:nvSpPr>
        <p:spPr bwMode="auto">
          <a:xfrm>
            <a:off x="0" y="1214438"/>
            <a:ext cx="9144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>
                <a:latin typeface="Calibri" pitchFamily="34" charset="0"/>
              </a:rPr>
              <a:t>GLEMOS (MSC-E) and BETR (Sweden) models vs. measurements of UNEP SC GMP DWH</a:t>
            </a:r>
            <a:endParaRPr lang="ru-RU" altLang="zh-CN">
              <a:latin typeface="Calibri" pitchFamily="34" charset="0"/>
            </a:endParaRP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3924300" y="1828800"/>
            <a:ext cx="2019300" cy="1641475"/>
            <a:chOff x="2472" y="1152"/>
            <a:chExt cx="1272" cy="1034"/>
          </a:xfrm>
        </p:grpSpPr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472" y="1152"/>
              <a:ext cx="1236" cy="64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2946" y="1782"/>
              <a:ext cx="7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hlink"/>
                  </a:solidFill>
                </a:rPr>
                <a:t>EMEP region</a:t>
              </a:r>
              <a:endParaRPr lang="ru-RU" b="1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11"/>
          <p:cNvSpPr txBox="1">
            <a:spLocks noChangeArrowheads="1"/>
          </p:cNvSpPr>
          <p:nvPr/>
        </p:nvSpPr>
        <p:spPr bwMode="auto">
          <a:xfrm>
            <a:off x="3884613" y="2073275"/>
            <a:ext cx="52593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Calibri" pitchFamily="34" charset="0"/>
              </a:rPr>
              <a:t>Regular pollution assessment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over </a:t>
            </a:r>
            <a:r>
              <a:rPr lang="en-US" b="1">
                <a:solidFill>
                  <a:srgbClr val="009900"/>
                </a:solidFill>
                <a:latin typeface="Calibri" pitchFamily="34" charset="0"/>
              </a:rPr>
              <a:t>EMEP domain</a:t>
            </a:r>
            <a:r>
              <a:rPr lang="en-US" b="1">
                <a:latin typeface="Calibri" pitchFamily="34" charset="0"/>
              </a:rPr>
              <a:t>:</a:t>
            </a:r>
            <a:endParaRPr lang="en-GB" b="1">
              <a:latin typeface="Calibri" pitchFamily="34" charset="0"/>
            </a:endParaRP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>
                <a:latin typeface="Calibri" pitchFamily="34" charset="0"/>
              </a:rPr>
              <a:t>Substances – Pb, Cd, Hg, PAHs, HCB, PCBs, PCDD/Fs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>
                <a:latin typeface="Calibri" pitchFamily="34" charset="0"/>
              </a:rPr>
              <a:t>Concentration and deposition maps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>
                <a:latin typeface="Calibri" pitchFamily="34" charset="0"/>
              </a:rPr>
              <a:t>Source-receptor relationships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>
                <a:latin typeface="Calibri" pitchFamily="34" charset="0"/>
              </a:rPr>
              <a:t>Long-term trends (1990-2013)</a:t>
            </a:r>
          </a:p>
        </p:txBody>
      </p:sp>
      <p:sp>
        <p:nvSpPr>
          <p:cNvPr id="39938" name="Text Box 170"/>
          <p:cNvSpPr txBox="1">
            <a:spLocks noChangeArrowheads="1"/>
          </p:cNvSpPr>
          <p:nvPr/>
        </p:nvSpPr>
        <p:spPr bwMode="auto">
          <a:xfrm>
            <a:off x="3956050" y="4271963"/>
            <a:ext cx="47609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Calibri" pitchFamily="34" charset="0"/>
              </a:rPr>
              <a:t>Pollution assessment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on a </a:t>
            </a:r>
            <a:r>
              <a:rPr lang="en-US" b="1">
                <a:solidFill>
                  <a:srgbClr val="009900"/>
                </a:solidFill>
                <a:latin typeface="Calibri" pitchFamily="34" charset="0"/>
              </a:rPr>
              <a:t>global scale</a:t>
            </a:r>
            <a:r>
              <a:rPr lang="en-US" b="1">
                <a:latin typeface="Calibri" pitchFamily="34" charset="0"/>
              </a:rPr>
              <a:t>:</a:t>
            </a:r>
            <a:endParaRPr lang="en-GB" b="1">
              <a:latin typeface="Calibri" pitchFamily="34" charset="0"/>
            </a:endParaRP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>
                <a:latin typeface="Calibri" pitchFamily="34" charset="0"/>
              </a:rPr>
              <a:t>Substances – Hg, HCB, PCBs, PCDD/Fs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>
                <a:latin typeface="Calibri" pitchFamily="34" charset="0"/>
              </a:rPr>
              <a:t>Includes the whole AMAP region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>
                <a:latin typeface="Calibri" pitchFamily="34" charset="0"/>
              </a:rPr>
              <a:t>Intercontinental transport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endParaRPr lang="en-US">
              <a:latin typeface="Calibri" pitchFamily="34" charset="0"/>
            </a:endParaRPr>
          </a:p>
        </p:txBody>
      </p:sp>
      <p:sp>
        <p:nvSpPr>
          <p:cNvPr id="39939" name="Прямоугольник 14"/>
          <p:cNvSpPr>
            <a:spLocks noChangeArrowheads="1"/>
          </p:cNvSpPr>
          <p:nvPr/>
        </p:nvSpPr>
        <p:spPr bwMode="auto">
          <a:xfrm>
            <a:off x="931863" y="920750"/>
            <a:ext cx="6327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Joint AMAP/CLRTAP workshop, Potsdam, Germany, February 2016</a:t>
            </a:r>
            <a:endParaRPr lang="ru-RU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9940" name="Rectangle 40"/>
          <p:cNvSpPr txBox="1">
            <a:spLocks noChangeArrowheads="1"/>
          </p:cNvSpPr>
          <p:nvPr/>
        </p:nvSpPr>
        <p:spPr bwMode="auto">
          <a:xfrm>
            <a:off x="0" y="2413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Cooperation with AMAP and dissemination of results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39941" name="Rectangle 5"/>
          <p:cNvSpPr txBox="1">
            <a:spLocks noChangeArrowheads="1"/>
          </p:cNvSpPr>
          <p:nvPr/>
        </p:nvSpPr>
        <p:spPr bwMode="auto">
          <a:xfrm>
            <a:off x="3076575" y="1684338"/>
            <a:ext cx="60674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b="1">
                <a:solidFill>
                  <a:srgbClr val="10253F"/>
                </a:solidFill>
                <a:latin typeface="Calibri" pitchFamily="34" charset="0"/>
              </a:rPr>
              <a:t>MSC-E activities relevant to the Arctic</a:t>
            </a:r>
            <a:endParaRPr lang="ru-RU" altLang="zh-CN" b="1">
              <a:solidFill>
                <a:srgbClr val="10253F"/>
              </a:solidFill>
              <a:latin typeface="Calibri" pitchFamily="34" charset="0"/>
            </a:endParaRPr>
          </a:p>
          <a:p>
            <a:pPr algn="ctr"/>
            <a:endParaRPr lang="ru-RU" b="1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9942" name="Oval 15"/>
          <p:cNvSpPr>
            <a:spLocks noChangeAspect="1" noChangeArrowheads="1"/>
          </p:cNvSpPr>
          <p:nvPr/>
        </p:nvSpPr>
        <p:spPr bwMode="auto">
          <a:xfrm>
            <a:off x="320675" y="2128838"/>
            <a:ext cx="3148013" cy="31432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314325" y="2125663"/>
            <a:ext cx="3162300" cy="3162300"/>
            <a:chOff x="198" y="1303"/>
            <a:chExt cx="1992" cy="1992"/>
          </a:xfrm>
        </p:grpSpPr>
        <p:pic>
          <p:nvPicPr>
            <p:cNvPr id="39947" name="Picture 17" descr="domain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8" y="1303"/>
              <a:ext cx="1992" cy="1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8" name="Text Box 18"/>
            <p:cNvSpPr txBox="1">
              <a:spLocks noChangeArrowheads="1"/>
            </p:cNvSpPr>
            <p:nvPr/>
          </p:nvSpPr>
          <p:spPr bwMode="auto">
            <a:xfrm>
              <a:off x="1439" y="2272"/>
              <a:ext cx="4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</a:rPr>
                <a:t>EMEP</a:t>
              </a:r>
              <a:endParaRPr lang="ru-RU" sz="1400">
                <a:solidFill>
                  <a:srgbClr val="009900"/>
                </a:solidFill>
              </a:endParaRPr>
            </a:p>
          </p:txBody>
        </p:sp>
      </p:grpSp>
      <p:pic>
        <p:nvPicPr>
          <p:cNvPr id="42003" name="Picture 19" descr="domain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738" y="2120900"/>
            <a:ext cx="3163887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20"/>
          <p:cNvSpPr txBox="1">
            <a:spLocks noChangeArrowheads="1"/>
          </p:cNvSpPr>
          <p:nvPr/>
        </p:nvSpPr>
        <p:spPr bwMode="auto">
          <a:xfrm>
            <a:off x="704850" y="1720850"/>
            <a:ext cx="2652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AMAP and EMEP domains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2006" name="Freeform 22" descr="Широкий диагональный 2"/>
          <p:cNvSpPr>
            <a:spLocks/>
          </p:cNvSpPr>
          <p:nvPr/>
        </p:nvSpPr>
        <p:spPr bwMode="auto">
          <a:xfrm>
            <a:off x="1155700" y="2538413"/>
            <a:ext cx="1444625" cy="933450"/>
          </a:xfrm>
          <a:custGeom>
            <a:avLst/>
            <a:gdLst>
              <a:gd name="T0" fmla="*/ 0 w 910"/>
              <a:gd name="T1" fmla="*/ 2147483647 h 588"/>
              <a:gd name="T2" fmla="*/ 2147483647 w 910"/>
              <a:gd name="T3" fmla="*/ 2147483647 h 588"/>
              <a:gd name="T4" fmla="*/ 2147483647 w 910"/>
              <a:gd name="T5" fmla="*/ 2147483647 h 588"/>
              <a:gd name="T6" fmla="*/ 2147483647 w 910"/>
              <a:gd name="T7" fmla="*/ 2147483647 h 588"/>
              <a:gd name="T8" fmla="*/ 2147483647 w 910"/>
              <a:gd name="T9" fmla="*/ 2147483647 h 588"/>
              <a:gd name="T10" fmla="*/ 2147483647 w 910"/>
              <a:gd name="T11" fmla="*/ 2147483647 h 588"/>
              <a:gd name="T12" fmla="*/ 2147483647 w 910"/>
              <a:gd name="T13" fmla="*/ 2147483647 h 588"/>
              <a:gd name="T14" fmla="*/ 2147483647 w 910"/>
              <a:gd name="T15" fmla="*/ 2147483647 h 588"/>
              <a:gd name="T16" fmla="*/ 2147483647 w 910"/>
              <a:gd name="T17" fmla="*/ 2147483647 h 588"/>
              <a:gd name="T18" fmla="*/ 2147483647 w 910"/>
              <a:gd name="T19" fmla="*/ 2147483647 h 588"/>
              <a:gd name="T20" fmla="*/ 2147483647 w 910"/>
              <a:gd name="T21" fmla="*/ 0 h 588"/>
              <a:gd name="T22" fmla="*/ 2147483647 w 910"/>
              <a:gd name="T23" fmla="*/ 2147483647 h 588"/>
              <a:gd name="T24" fmla="*/ 2147483647 w 910"/>
              <a:gd name="T25" fmla="*/ 2147483647 h 588"/>
              <a:gd name="T26" fmla="*/ 2147483647 w 910"/>
              <a:gd name="T27" fmla="*/ 2147483647 h 588"/>
              <a:gd name="T28" fmla="*/ 2147483647 w 910"/>
              <a:gd name="T29" fmla="*/ 2147483647 h 588"/>
              <a:gd name="T30" fmla="*/ 2147483647 w 910"/>
              <a:gd name="T31" fmla="*/ 2147483647 h 588"/>
              <a:gd name="T32" fmla="*/ 2147483647 w 910"/>
              <a:gd name="T33" fmla="*/ 2147483647 h 588"/>
              <a:gd name="T34" fmla="*/ 2147483647 w 910"/>
              <a:gd name="T35" fmla="*/ 2147483647 h 588"/>
              <a:gd name="T36" fmla="*/ 2147483647 w 910"/>
              <a:gd name="T37" fmla="*/ 2147483647 h 588"/>
              <a:gd name="T38" fmla="*/ 2147483647 w 910"/>
              <a:gd name="T39" fmla="*/ 2147483647 h 588"/>
              <a:gd name="T40" fmla="*/ 2147483647 w 910"/>
              <a:gd name="T41" fmla="*/ 2147483647 h 588"/>
              <a:gd name="T42" fmla="*/ 2147483647 w 910"/>
              <a:gd name="T43" fmla="*/ 2147483647 h 588"/>
              <a:gd name="T44" fmla="*/ 2147483647 w 910"/>
              <a:gd name="T45" fmla="*/ 2147483647 h 588"/>
              <a:gd name="T46" fmla="*/ 2147483647 w 910"/>
              <a:gd name="T47" fmla="*/ 2147483647 h 588"/>
              <a:gd name="T48" fmla="*/ 2147483647 w 910"/>
              <a:gd name="T49" fmla="*/ 2147483647 h 588"/>
              <a:gd name="T50" fmla="*/ 2147483647 w 910"/>
              <a:gd name="T51" fmla="*/ 2147483647 h 588"/>
              <a:gd name="T52" fmla="*/ 2147483647 w 910"/>
              <a:gd name="T53" fmla="*/ 2147483647 h 588"/>
              <a:gd name="T54" fmla="*/ 2147483647 w 910"/>
              <a:gd name="T55" fmla="*/ 2147483647 h 588"/>
              <a:gd name="T56" fmla="*/ 2147483647 w 910"/>
              <a:gd name="T57" fmla="*/ 2147483647 h 588"/>
              <a:gd name="T58" fmla="*/ 2147483647 w 910"/>
              <a:gd name="T59" fmla="*/ 2147483647 h 588"/>
              <a:gd name="T60" fmla="*/ 2147483647 w 910"/>
              <a:gd name="T61" fmla="*/ 2147483647 h 588"/>
              <a:gd name="T62" fmla="*/ 2147483647 w 910"/>
              <a:gd name="T63" fmla="*/ 2147483647 h 588"/>
              <a:gd name="T64" fmla="*/ 2147483647 w 910"/>
              <a:gd name="T65" fmla="*/ 2147483647 h 588"/>
              <a:gd name="T66" fmla="*/ 2147483647 w 910"/>
              <a:gd name="T67" fmla="*/ 2147483647 h 588"/>
              <a:gd name="T68" fmla="*/ 2147483647 w 910"/>
              <a:gd name="T69" fmla="*/ 2147483647 h 588"/>
              <a:gd name="T70" fmla="*/ 2147483647 w 910"/>
              <a:gd name="T71" fmla="*/ 2147483647 h 588"/>
              <a:gd name="T72" fmla="*/ 2147483647 w 910"/>
              <a:gd name="T73" fmla="*/ 2147483647 h 588"/>
              <a:gd name="T74" fmla="*/ 2147483647 w 910"/>
              <a:gd name="T75" fmla="*/ 2147483647 h 588"/>
              <a:gd name="T76" fmla="*/ 2147483647 w 910"/>
              <a:gd name="T77" fmla="*/ 2147483647 h 588"/>
              <a:gd name="T78" fmla="*/ 2147483647 w 910"/>
              <a:gd name="T79" fmla="*/ 2147483647 h 588"/>
              <a:gd name="T80" fmla="*/ 2147483647 w 910"/>
              <a:gd name="T81" fmla="*/ 2147483647 h 588"/>
              <a:gd name="T82" fmla="*/ 2147483647 w 910"/>
              <a:gd name="T83" fmla="*/ 2147483647 h 588"/>
              <a:gd name="T84" fmla="*/ 2147483647 w 910"/>
              <a:gd name="T85" fmla="*/ 2147483647 h 588"/>
              <a:gd name="T86" fmla="*/ 2147483647 w 910"/>
              <a:gd name="T87" fmla="*/ 2147483647 h 588"/>
              <a:gd name="T88" fmla="*/ 2147483647 w 910"/>
              <a:gd name="T89" fmla="*/ 2147483647 h 588"/>
              <a:gd name="T90" fmla="*/ 2147483647 w 910"/>
              <a:gd name="T91" fmla="*/ 2147483647 h 588"/>
              <a:gd name="T92" fmla="*/ 2147483647 w 910"/>
              <a:gd name="T93" fmla="*/ 2147483647 h 588"/>
              <a:gd name="T94" fmla="*/ 2147483647 w 910"/>
              <a:gd name="T95" fmla="*/ 2147483647 h 588"/>
              <a:gd name="T96" fmla="*/ 2147483647 w 910"/>
              <a:gd name="T97" fmla="*/ 2147483647 h 588"/>
              <a:gd name="T98" fmla="*/ 2147483647 w 910"/>
              <a:gd name="T99" fmla="*/ 2147483647 h 588"/>
              <a:gd name="T100" fmla="*/ 2147483647 w 910"/>
              <a:gd name="T101" fmla="*/ 2147483647 h 588"/>
              <a:gd name="T102" fmla="*/ 2147483647 w 910"/>
              <a:gd name="T103" fmla="*/ 2147483647 h 588"/>
              <a:gd name="T104" fmla="*/ 2147483647 w 910"/>
              <a:gd name="T105" fmla="*/ 2147483647 h 588"/>
              <a:gd name="T106" fmla="*/ 2147483647 w 910"/>
              <a:gd name="T107" fmla="*/ 2147483647 h 588"/>
              <a:gd name="T108" fmla="*/ 2147483647 w 910"/>
              <a:gd name="T109" fmla="*/ 2147483647 h 588"/>
              <a:gd name="T110" fmla="*/ 2147483647 w 910"/>
              <a:gd name="T111" fmla="*/ 2147483647 h 588"/>
              <a:gd name="T112" fmla="*/ 2147483647 w 910"/>
              <a:gd name="T113" fmla="*/ 2147483647 h 588"/>
              <a:gd name="T114" fmla="*/ 2147483647 w 910"/>
              <a:gd name="T115" fmla="*/ 2147483647 h 588"/>
              <a:gd name="T116" fmla="*/ 2147483647 w 910"/>
              <a:gd name="T117" fmla="*/ 2147483647 h 588"/>
              <a:gd name="T118" fmla="*/ 2147483647 w 910"/>
              <a:gd name="T119" fmla="*/ 2147483647 h 588"/>
              <a:gd name="T120" fmla="*/ 2147483647 w 910"/>
              <a:gd name="T121" fmla="*/ 2147483647 h 588"/>
              <a:gd name="T122" fmla="*/ 2147483647 w 910"/>
              <a:gd name="T123" fmla="*/ 2147483647 h 588"/>
              <a:gd name="T124" fmla="*/ 0 w 910"/>
              <a:gd name="T125" fmla="*/ 2147483647 h 5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0"/>
              <a:gd name="T190" fmla="*/ 0 h 588"/>
              <a:gd name="T191" fmla="*/ 910 w 910"/>
              <a:gd name="T192" fmla="*/ 588 h 58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0" h="588">
                <a:moveTo>
                  <a:pt x="0" y="442"/>
                </a:moveTo>
                <a:lnTo>
                  <a:pt x="72" y="376"/>
                </a:lnTo>
                <a:lnTo>
                  <a:pt x="150" y="310"/>
                </a:lnTo>
                <a:lnTo>
                  <a:pt x="242" y="242"/>
                </a:lnTo>
                <a:lnTo>
                  <a:pt x="330" y="182"/>
                </a:lnTo>
                <a:lnTo>
                  <a:pt x="408" y="138"/>
                </a:lnTo>
                <a:lnTo>
                  <a:pt x="488" y="96"/>
                </a:lnTo>
                <a:lnTo>
                  <a:pt x="566" y="64"/>
                </a:lnTo>
                <a:lnTo>
                  <a:pt x="646" y="32"/>
                </a:lnTo>
                <a:lnTo>
                  <a:pt x="708" y="12"/>
                </a:lnTo>
                <a:lnTo>
                  <a:pt x="764" y="0"/>
                </a:lnTo>
                <a:lnTo>
                  <a:pt x="798" y="42"/>
                </a:lnTo>
                <a:lnTo>
                  <a:pt x="830" y="86"/>
                </a:lnTo>
                <a:lnTo>
                  <a:pt x="858" y="124"/>
                </a:lnTo>
                <a:lnTo>
                  <a:pt x="894" y="174"/>
                </a:lnTo>
                <a:lnTo>
                  <a:pt x="902" y="196"/>
                </a:lnTo>
                <a:lnTo>
                  <a:pt x="906" y="212"/>
                </a:lnTo>
                <a:lnTo>
                  <a:pt x="906" y="224"/>
                </a:lnTo>
                <a:lnTo>
                  <a:pt x="910" y="242"/>
                </a:lnTo>
                <a:lnTo>
                  <a:pt x="892" y="256"/>
                </a:lnTo>
                <a:lnTo>
                  <a:pt x="896" y="284"/>
                </a:lnTo>
                <a:lnTo>
                  <a:pt x="884" y="296"/>
                </a:lnTo>
                <a:lnTo>
                  <a:pt x="876" y="308"/>
                </a:lnTo>
                <a:lnTo>
                  <a:pt x="878" y="322"/>
                </a:lnTo>
                <a:lnTo>
                  <a:pt x="878" y="334"/>
                </a:lnTo>
                <a:lnTo>
                  <a:pt x="860" y="348"/>
                </a:lnTo>
                <a:lnTo>
                  <a:pt x="854" y="358"/>
                </a:lnTo>
                <a:lnTo>
                  <a:pt x="838" y="350"/>
                </a:lnTo>
                <a:lnTo>
                  <a:pt x="822" y="360"/>
                </a:lnTo>
                <a:lnTo>
                  <a:pt x="806" y="386"/>
                </a:lnTo>
                <a:lnTo>
                  <a:pt x="786" y="406"/>
                </a:lnTo>
                <a:lnTo>
                  <a:pt x="778" y="432"/>
                </a:lnTo>
                <a:lnTo>
                  <a:pt x="764" y="450"/>
                </a:lnTo>
                <a:lnTo>
                  <a:pt x="740" y="456"/>
                </a:lnTo>
                <a:lnTo>
                  <a:pt x="712" y="466"/>
                </a:lnTo>
                <a:lnTo>
                  <a:pt x="702" y="474"/>
                </a:lnTo>
                <a:lnTo>
                  <a:pt x="688" y="470"/>
                </a:lnTo>
                <a:lnTo>
                  <a:pt x="672" y="482"/>
                </a:lnTo>
                <a:lnTo>
                  <a:pt x="584" y="516"/>
                </a:lnTo>
                <a:lnTo>
                  <a:pt x="562" y="534"/>
                </a:lnTo>
                <a:lnTo>
                  <a:pt x="562" y="546"/>
                </a:lnTo>
                <a:lnTo>
                  <a:pt x="550" y="538"/>
                </a:lnTo>
                <a:lnTo>
                  <a:pt x="542" y="550"/>
                </a:lnTo>
                <a:lnTo>
                  <a:pt x="536" y="530"/>
                </a:lnTo>
                <a:lnTo>
                  <a:pt x="518" y="516"/>
                </a:lnTo>
                <a:lnTo>
                  <a:pt x="510" y="528"/>
                </a:lnTo>
                <a:lnTo>
                  <a:pt x="454" y="530"/>
                </a:lnTo>
                <a:lnTo>
                  <a:pt x="404" y="524"/>
                </a:lnTo>
                <a:lnTo>
                  <a:pt x="384" y="522"/>
                </a:lnTo>
                <a:lnTo>
                  <a:pt x="368" y="530"/>
                </a:lnTo>
                <a:lnTo>
                  <a:pt x="364" y="542"/>
                </a:lnTo>
                <a:lnTo>
                  <a:pt x="352" y="552"/>
                </a:lnTo>
                <a:lnTo>
                  <a:pt x="326" y="566"/>
                </a:lnTo>
                <a:lnTo>
                  <a:pt x="304" y="580"/>
                </a:lnTo>
                <a:lnTo>
                  <a:pt x="238" y="556"/>
                </a:lnTo>
                <a:lnTo>
                  <a:pt x="224" y="588"/>
                </a:lnTo>
                <a:lnTo>
                  <a:pt x="202" y="578"/>
                </a:lnTo>
                <a:lnTo>
                  <a:pt x="204" y="538"/>
                </a:lnTo>
                <a:lnTo>
                  <a:pt x="156" y="510"/>
                </a:lnTo>
                <a:lnTo>
                  <a:pt x="118" y="480"/>
                </a:lnTo>
                <a:lnTo>
                  <a:pt x="84" y="444"/>
                </a:lnTo>
                <a:lnTo>
                  <a:pt x="54" y="448"/>
                </a:lnTo>
                <a:lnTo>
                  <a:pt x="0" y="442"/>
                </a:lnTo>
                <a:close/>
              </a:path>
            </a:pathLst>
          </a:custGeom>
          <a:pattFill prst="wdUpDiag">
            <a:fgClr>
              <a:schemeClr val="accent2">
                <a:alpha val="39999"/>
              </a:schemeClr>
            </a:fgClr>
            <a:bgClr>
              <a:schemeClr val="hlink">
                <a:alpha val="39999"/>
              </a:schemeClr>
            </a:bgClr>
          </a:patt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 animBg="1"/>
      <p:bldP spid="42006" grpId="1" animBg="1"/>
      <p:bldP spid="4200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189163" y="2395538"/>
            <a:ext cx="452437" cy="174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1986" name="Picture 6" descr="Log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6480175"/>
            <a:ext cx="52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485775" y="5751513"/>
            <a:ext cx="83581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HELCOM expressed its interest  for evaluation of Baltic Sea pollution by new substances (PBDE, HBCDD, PFOS) (</a:t>
            </a:r>
            <a:r>
              <a:rPr lang="en-US" i="1" dirty="0">
                <a:solidFill>
                  <a:srgbClr val="C00000"/>
                </a:solidFill>
                <a:latin typeface="+mn-lt"/>
                <a:cs typeface="+mn-cs"/>
              </a:rPr>
              <a:t>PRESSURE group meeting, 2015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41988" name="Rectangle 5"/>
          <p:cNvSpPr txBox="1">
            <a:spLocks noChangeArrowheads="1"/>
          </p:cNvSpPr>
          <p:nvPr/>
        </p:nvSpPr>
        <p:spPr bwMode="auto">
          <a:xfrm>
            <a:off x="0" y="836613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300">
                <a:solidFill>
                  <a:srgbClr val="10253F"/>
                </a:solidFill>
                <a:latin typeface="Calibri" pitchFamily="34" charset="0"/>
              </a:rPr>
              <a:t>Assessment of atmospheric input of HMs (Pb, Cd, Hg) and POPs </a:t>
            </a:r>
            <a:br>
              <a:rPr lang="en-US" altLang="zh-CN" sz="2300">
                <a:solidFill>
                  <a:srgbClr val="10253F"/>
                </a:solidFill>
                <a:latin typeface="Calibri" pitchFamily="34" charset="0"/>
              </a:rPr>
            </a:br>
            <a:r>
              <a:rPr lang="en-US" altLang="zh-CN" sz="2300">
                <a:solidFill>
                  <a:srgbClr val="10253F"/>
                </a:solidFill>
                <a:latin typeface="Calibri" pitchFamily="34" charset="0"/>
              </a:rPr>
              <a:t>(PCDD/Fs, PAHs, PCBs) to the Baltic Sea</a:t>
            </a:r>
            <a:endParaRPr lang="ru-RU" altLang="zh-CN" sz="2300">
              <a:solidFill>
                <a:srgbClr val="10253F"/>
              </a:solidFill>
              <a:latin typeface="Calibri" pitchFamily="34" charset="0"/>
            </a:endParaRPr>
          </a:p>
          <a:p>
            <a:pPr algn="ctr"/>
            <a:endParaRPr lang="ru-RU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41989" name="Rectangle 40"/>
          <p:cNvSpPr txBox="1">
            <a:spLocks noChangeArrowheads="1"/>
          </p:cNvSpPr>
          <p:nvPr/>
        </p:nvSpPr>
        <p:spPr bwMode="auto">
          <a:xfrm>
            <a:off x="0" y="2413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Cooperation with HELCOM and dissemination of results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6588"/>
            <a:ext cx="4316413" cy="274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991" name="Picture 10" descr="helcom_subb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6563" y="2127250"/>
            <a:ext cx="1798637" cy="2252663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4199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1838" y="1576388"/>
            <a:ext cx="1795462" cy="1131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3" name="Line 13"/>
          <p:cNvSpPr>
            <a:spLocks noChangeShapeType="1"/>
          </p:cNvSpPr>
          <p:nvPr/>
        </p:nvSpPr>
        <p:spPr bwMode="auto">
          <a:xfrm flipH="1">
            <a:off x="6619875" y="2557463"/>
            <a:ext cx="590550" cy="29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1994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8038" y="4067175"/>
            <a:ext cx="170180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5" name="Line 17"/>
          <p:cNvSpPr>
            <a:spLocks noChangeShapeType="1"/>
          </p:cNvSpPr>
          <p:nvPr/>
        </p:nvSpPr>
        <p:spPr bwMode="auto">
          <a:xfrm flipH="1" flipV="1">
            <a:off x="6448425" y="3843338"/>
            <a:ext cx="844550" cy="441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1996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3700" y="4183063"/>
            <a:ext cx="1647825" cy="1046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7" name="Line 21"/>
          <p:cNvSpPr>
            <a:spLocks noChangeShapeType="1"/>
          </p:cNvSpPr>
          <p:nvPr/>
        </p:nvSpPr>
        <p:spPr bwMode="auto">
          <a:xfrm flipV="1">
            <a:off x="5375275" y="3843338"/>
            <a:ext cx="676275" cy="395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4533900" y="5210175"/>
            <a:ext cx="433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Source apportionment of </a:t>
            </a:r>
            <a:r>
              <a:rPr lang="en-US" dirty="0" err="1">
                <a:latin typeface="+mn-lt"/>
              </a:rPr>
              <a:t>Cd</a:t>
            </a:r>
            <a:r>
              <a:rPr lang="en-US" dirty="0">
                <a:latin typeface="+mn-lt"/>
              </a:rPr>
              <a:t> deposition</a:t>
            </a:r>
            <a:endParaRPr lang="ru-RU" dirty="0">
              <a:latin typeface="+mn-lt"/>
            </a:endParaRPr>
          </a:p>
        </p:txBody>
      </p:sp>
      <p:sp>
        <p:nvSpPr>
          <p:cNvPr id="41999" name="Text Box 24"/>
          <p:cNvSpPr txBox="1">
            <a:spLocks noChangeArrowheads="1"/>
          </p:cNvSpPr>
          <p:nvPr/>
        </p:nvSpPr>
        <p:spPr bwMode="auto">
          <a:xfrm>
            <a:off x="149225" y="4835525"/>
            <a:ext cx="433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Deposition to the Baltic Sea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0"/>
          <p:cNvSpPr txBox="1">
            <a:spLocks noChangeArrowheads="1"/>
          </p:cNvSpPr>
          <p:nvPr/>
        </p:nvSpPr>
        <p:spPr bwMode="auto">
          <a:xfrm>
            <a:off x="0" y="2413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Work-plan elements for 2017 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242888" y="1235075"/>
            <a:ext cx="85725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Work on transition of modelling system to the new EMEP grid</a:t>
            </a:r>
          </a:p>
          <a:p>
            <a:pPr marL="457200" indent="-457200">
              <a:spcAft>
                <a:spcPts val="1200"/>
              </a:spcAft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Further development of multi-media modelling approach for mercury</a:t>
            </a:r>
          </a:p>
          <a:p>
            <a:pPr marL="457200" indent="-457200">
              <a:spcAft>
                <a:spcPts val="1200"/>
              </a:spcAft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Model evaluation of POP (B[a]P) contamination of highly populated regions (urban areas) </a:t>
            </a:r>
          </a:p>
          <a:p>
            <a:pPr marL="457200" indent="-457200">
              <a:spcAft>
                <a:spcPts val="1200"/>
              </a:spcAft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Country specific activities on HM pollution assessment with fine spatial resolution (Case studies: Poland</a:t>
            </a:r>
            <a:r>
              <a:rPr lang="ru-RU" sz="2200">
                <a:latin typeface="Calibri" pitchFamily="34" charset="0"/>
              </a:rPr>
              <a:t>,</a:t>
            </a:r>
            <a:r>
              <a:rPr lang="en-US" sz="2200">
                <a:latin typeface="Calibri" pitchFamily="34" charset="0"/>
              </a:rPr>
              <a:t> UK)</a:t>
            </a:r>
          </a:p>
          <a:p>
            <a:pPr marL="457200" indent="-457200">
              <a:spcAft>
                <a:spcPts val="1200"/>
              </a:spcAft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Contribution to the development of emission strategy</a:t>
            </a:r>
          </a:p>
          <a:p>
            <a:pPr marL="457200" indent="-457200">
              <a:spcAft>
                <a:spcPts val="1200"/>
              </a:spcAft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Refinement of model parameterization of phase partitioning and inter-media exchange of POPs</a:t>
            </a:r>
          </a:p>
          <a:p>
            <a:pPr marL="457200" indent="-457200">
              <a:spcAft>
                <a:spcPts val="1200"/>
              </a:spcAft>
              <a:buSzPct val="80000"/>
              <a:buFont typeface="Wingdings" pitchFamily="2" charset="2"/>
              <a:buChar char="q"/>
            </a:pPr>
            <a:r>
              <a:rPr lang="en-US" sz="2200">
                <a:latin typeface="Calibri" pitchFamily="34" charset="0"/>
              </a:rPr>
              <a:t>Co-operation and exchange of information with  different international organizations (AMAP, UNEP Minamata and Stockholm Conventions, HELCOM)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ChangeArrowheads="1"/>
          </p:cNvSpPr>
          <p:nvPr/>
        </p:nvSpPr>
        <p:spPr bwMode="auto">
          <a:xfrm>
            <a:off x="71438" y="4860925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Gridded emission data </a:t>
            </a:r>
          </a:p>
          <a:p>
            <a:r>
              <a:rPr lang="en-US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                       areas covered</a:t>
            </a:r>
          </a:p>
          <a:p>
            <a:r>
              <a:rPr lang="en-US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                       areas not covered</a:t>
            </a:r>
            <a:endParaRPr lang="en-US">
              <a:solidFill>
                <a:srgbClr val="FF5353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4034" name="Рисунок 11" descr="! m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3000375" cy="3162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40"/>
          <p:cNvSpPr txBox="1">
            <a:spLocks noChangeArrowheads="1"/>
          </p:cNvSpPr>
          <p:nvPr/>
        </p:nvSpPr>
        <p:spPr>
          <a:xfrm>
            <a:off x="0" y="142875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425575"/>
            <a:ext cx="5429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43375" y="314007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28600" algn="l"/>
                <a:tab pos="1371600" algn="l"/>
                <a:tab pos="2400300" algn="l"/>
                <a:tab pos="3429000" algn="l"/>
              </a:tabLs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TimesNewRomanPS-BoldItalicMT"/>
              </a:rPr>
              <a:t>Temporal variations of B[a]P emissions at a particular location in Central Europe</a:t>
            </a:r>
          </a:p>
        </p:txBody>
      </p:sp>
      <p:pic>
        <p:nvPicPr>
          <p:cNvPr id="44038" name="Picture 2" descr="!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57625"/>
            <a:ext cx="3857625" cy="1933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4039" name="Прямоугольник 10"/>
          <p:cNvSpPr>
            <a:spLocks noChangeArrowheads="1"/>
          </p:cNvSpPr>
          <p:nvPr/>
        </p:nvSpPr>
        <p:spPr bwMode="auto">
          <a:xfrm>
            <a:off x="4143375" y="585787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17375E"/>
                </a:solidFill>
                <a:latin typeface="Calibri" pitchFamily="34" charset="0"/>
                <a:ea typeface="Times New Roman" pitchFamily="18" charset="0"/>
                <a:cs typeface="TimesNewRomanPS-BoldItalicMT"/>
              </a:rPr>
              <a:t>Spatial distribution of global annual PCDD/F emissions to the atmosphere </a:t>
            </a:r>
            <a:endParaRPr lang="ru-RU">
              <a:solidFill>
                <a:srgbClr val="17375E"/>
              </a:solidFill>
              <a:latin typeface="Calibri" pitchFamily="34" charset="0"/>
              <a:ea typeface="Times New Roman" pitchFamily="18" charset="0"/>
              <a:cs typeface="TimesNewRomanPS-BoldItalicM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428625"/>
            <a:ext cx="9144000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Emission characteristics affecting assessment of pollution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5" y="5286375"/>
            <a:ext cx="428625" cy="142875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5543550"/>
            <a:ext cx="428625" cy="14287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9144000" cy="615950"/>
          </a:xfrm>
        </p:spPr>
        <p:txBody>
          <a:bodyPr/>
          <a:lstStyle/>
          <a:p>
            <a:r>
              <a:rPr lang="en-US" sz="2800" b="1" smtClean="0">
                <a:solidFill>
                  <a:srgbClr val="376092"/>
                </a:solidFill>
              </a:rPr>
              <a:t>Multi-model s</a:t>
            </a:r>
            <a:r>
              <a:rPr lang="en-GB" altLang="zh-CN" sz="2800" b="1" smtClean="0">
                <a:solidFill>
                  <a:srgbClr val="376092"/>
                </a:solidFill>
                <a:cs typeface="Arial" charset="0"/>
              </a:rPr>
              <a:t>tudy of Hg atmospheric chemistry</a:t>
            </a:r>
            <a:endParaRPr lang="ru-RU" sz="2800" b="1" smtClean="0">
              <a:solidFill>
                <a:srgbClr val="376092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11414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17375E"/>
                </a:solidFill>
                <a:latin typeface="Calibri" pitchFamily="34" charset="0"/>
              </a:rPr>
              <a:t>Seasonal variation of Hg </a:t>
            </a:r>
            <a:r>
              <a:rPr lang="en-US" sz="2400">
                <a:solidFill>
                  <a:srgbClr val="8A0000"/>
                </a:solidFill>
                <a:latin typeface="Calibri" pitchFamily="34" charset="0"/>
              </a:rPr>
              <a:t>wet deposition</a:t>
            </a:r>
            <a:endParaRPr lang="ru-RU" sz="2400">
              <a:solidFill>
                <a:srgbClr val="8A0000"/>
              </a:solidFill>
              <a:latin typeface="Calibri" pitchFamily="34" charset="0"/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1036638" y="5676900"/>
            <a:ext cx="7070725" cy="307975"/>
            <a:chOff x="653" y="3576"/>
            <a:chExt cx="4454" cy="194"/>
          </a:xfrm>
        </p:grpSpPr>
        <p:sp>
          <p:nvSpPr>
            <p:cNvPr id="45268" name="Rectangle 5"/>
            <p:cNvSpPr>
              <a:spLocks noChangeArrowheads="1"/>
            </p:cNvSpPr>
            <p:nvPr/>
          </p:nvSpPr>
          <p:spPr bwMode="auto">
            <a:xfrm>
              <a:off x="653" y="3576"/>
              <a:ext cx="4454" cy="1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269" name="Oval 6"/>
            <p:cNvSpPr>
              <a:spLocks noChangeAspect="1" noChangeArrowheads="1"/>
            </p:cNvSpPr>
            <p:nvPr/>
          </p:nvSpPr>
          <p:spPr bwMode="auto">
            <a:xfrm>
              <a:off x="728" y="3655"/>
              <a:ext cx="43" cy="44"/>
            </a:xfrm>
            <a:prstGeom prst="ellipse">
              <a:avLst/>
            </a:prstGeom>
            <a:solidFill>
              <a:srgbClr val="333333"/>
            </a:solidFill>
            <a:ln w="4826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270" name="Rectangle 7"/>
            <p:cNvSpPr>
              <a:spLocks noChangeArrowheads="1"/>
            </p:cNvSpPr>
            <p:nvPr/>
          </p:nvSpPr>
          <p:spPr bwMode="auto">
            <a:xfrm>
              <a:off x="836" y="3607"/>
              <a:ext cx="7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Measurements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2689225" y="5726113"/>
            <a:ext cx="5338763" cy="212725"/>
            <a:chOff x="1694" y="3607"/>
            <a:chExt cx="3363" cy="134"/>
          </a:xfrm>
        </p:grpSpPr>
        <p:sp>
          <p:nvSpPr>
            <p:cNvPr id="45260" name="Line 9"/>
            <p:cNvSpPr>
              <a:spLocks noChangeShapeType="1"/>
            </p:cNvSpPr>
            <p:nvPr/>
          </p:nvSpPr>
          <p:spPr bwMode="auto">
            <a:xfrm>
              <a:off x="4345" y="3672"/>
              <a:ext cx="79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261" name="Rectangle 10"/>
            <p:cNvSpPr>
              <a:spLocks noChangeArrowheads="1"/>
            </p:cNvSpPr>
            <p:nvPr/>
          </p:nvSpPr>
          <p:spPr bwMode="auto">
            <a:xfrm>
              <a:off x="4472" y="3607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ECHMERIT</a:t>
              </a:r>
              <a:endParaRPr lang="ru-RU" sz="1400">
                <a:latin typeface="Tahoma" pitchFamily="34" charset="0"/>
              </a:endParaRPr>
            </a:p>
          </p:txBody>
        </p:sp>
        <p:sp>
          <p:nvSpPr>
            <p:cNvPr id="45262" name="Line 11"/>
            <p:cNvSpPr>
              <a:spLocks noChangeShapeType="1"/>
            </p:cNvSpPr>
            <p:nvPr/>
          </p:nvSpPr>
          <p:spPr bwMode="auto">
            <a:xfrm>
              <a:off x="1694" y="3673"/>
              <a:ext cx="7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263" name="Rectangle 12"/>
            <p:cNvSpPr>
              <a:spLocks noChangeArrowheads="1"/>
            </p:cNvSpPr>
            <p:nvPr/>
          </p:nvSpPr>
          <p:spPr bwMode="auto">
            <a:xfrm>
              <a:off x="1820" y="3607"/>
              <a:ext cx="4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GLEMOS</a:t>
              </a:r>
              <a:endParaRPr lang="ru-RU" sz="1400">
                <a:latin typeface="Tahoma" pitchFamily="34" charset="0"/>
              </a:endParaRPr>
            </a:p>
          </p:txBody>
        </p:sp>
        <p:sp>
          <p:nvSpPr>
            <p:cNvPr id="45264" name="Line 13"/>
            <p:cNvSpPr>
              <a:spLocks noChangeShapeType="1"/>
            </p:cNvSpPr>
            <p:nvPr/>
          </p:nvSpPr>
          <p:spPr bwMode="auto">
            <a:xfrm>
              <a:off x="3311" y="3672"/>
              <a:ext cx="79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265" name="Rectangle 14"/>
            <p:cNvSpPr>
              <a:spLocks noChangeArrowheads="1"/>
            </p:cNvSpPr>
            <p:nvPr/>
          </p:nvSpPr>
          <p:spPr bwMode="auto">
            <a:xfrm>
              <a:off x="3432" y="3607"/>
              <a:ext cx="80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GEM-MACH-Hg</a:t>
              </a:r>
              <a:endParaRPr lang="ru-RU" sz="1400">
                <a:latin typeface="Tahoma" pitchFamily="34" charset="0"/>
              </a:endParaRPr>
            </a:p>
          </p:txBody>
        </p:sp>
        <p:sp>
          <p:nvSpPr>
            <p:cNvPr id="45266" name="Line 15"/>
            <p:cNvSpPr>
              <a:spLocks noChangeShapeType="1"/>
            </p:cNvSpPr>
            <p:nvPr/>
          </p:nvSpPr>
          <p:spPr bwMode="auto">
            <a:xfrm>
              <a:off x="2413" y="3673"/>
              <a:ext cx="7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267" name="Rectangle 16"/>
            <p:cNvSpPr>
              <a:spLocks noChangeArrowheads="1"/>
            </p:cNvSpPr>
            <p:nvPr/>
          </p:nvSpPr>
          <p:spPr bwMode="auto">
            <a:xfrm>
              <a:off x="2534" y="3607"/>
              <a:ext cx="6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</a:rPr>
                <a:t>GEOS-Chem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48145" name="Group 17"/>
          <p:cNvGrpSpPr>
            <a:grpSpLocks/>
          </p:cNvGrpSpPr>
          <p:nvPr/>
        </p:nvGrpSpPr>
        <p:grpSpPr bwMode="auto">
          <a:xfrm>
            <a:off x="2233613" y="1747838"/>
            <a:ext cx="4678362" cy="3087687"/>
            <a:chOff x="1407" y="1101"/>
            <a:chExt cx="2947" cy="1945"/>
          </a:xfrm>
        </p:grpSpPr>
        <p:pic>
          <p:nvPicPr>
            <p:cNvPr id="45257" name="Picture 18" descr="wet_legen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1" y="2910"/>
              <a:ext cx="16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258" name="Picture 19" descr="wet_sites_full_yea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7" y="1365"/>
              <a:ext cx="2947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259" name="Text Box 20"/>
            <p:cNvSpPr txBox="1">
              <a:spLocks noChangeArrowheads="1"/>
            </p:cNvSpPr>
            <p:nvPr/>
          </p:nvSpPr>
          <p:spPr bwMode="auto">
            <a:xfrm>
              <a:off x="1721" y="1101"/>
              <a:ext cx="2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Sites measuring Hg wet deposition</a:t>
              </a:r>
              <a:endParaRPr lang="ru-RU">
                <a:latin typeface="Tahoma" pitchFamily="34" charset="0"/>
              </a:endParaRPr>
            </a:p>
          </p:txBody>
        </p:sp>
      </p:grpSp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96838" y="2192338"/>
            <a:ext cx="8647112" cy="3211512"/>
            <a:chOff x="61" y="1381"/>
            <a:chExt cx="5447" cy="2023"/>
          </a:xfrm>
        </p:grpSpPr>
        <p:sp>
          <p:nvSpPr>
            <p:cNvPr id="45154" name="Line 22"/>
            <p:cNvSpPr>
              <a:spLocks noChangeShapeType="1"/>
            </p:cNvSpPr>
            <p:nvPr/>
          </p:nvSpPr>
          <p:spPr bwMode="auto">
            <a:xfrm flipH="1" flipV="1">
              <a:off x="3126" y="1737"/>
              <a:ext cx="1003" cy="556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55" name="Line 23"/>
            <p:cNvSpPr>
              <a:spLocks noChangeShapeType="1"/>
            </p:cNvSpPr>
            <p:nvPr/>
          </p:nvSpPr>
          <p:spPr bwMode="auto">
            <a:xfrm flipH="1">
              <a:off x="1535" y="1904"/>
              <a:ext cx="441" cy="391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56" name="Oval 24"/>
            <p:cNvSpPr>
              <a:spLocks noChangeArrowheads="1"/>
            </p:cNvSpPr>
            <p:nvPr/>
          </p:nvSpPr>
          <p:spPr bwMode="auto">
            <a:xfrm>
              <a:off x="1768" y="1487"/>
              <a:ext cx="797" cy="442"/>
            </a:xfrm>
            <a:prstGeom prst="ellips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57" name="Oval 25"/>
            <p:cNvSpPr>
              <a:spLocks noChangeArrowheads="1"/>
            </p:cNvSpPr>
            <p:nvPr/>
          </p:nvSpPr>
          <p:spPr bwMode="auto">
            <a:xfrm>
              <a:off x="2694" y="1381"/>
              <a:ext cx="483" cy="442"/>
            </a:xfrm>
            <a:prstGeom prst="ellips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5158" name="Group 26"/>
            <p:cNvGrpSpPr>
              <a:grpSpLocks/>
            </p:cNvGrpSpPr>
            <p:nvPr/>
          </p:nvGrpSpPr>
          <p:grpSpPr bwMode="auto">
            <a:xfrm>
              <a:off x="61" y="2176"/>
              <a:ext cx="2662" cy="1228"/>
              <a:chOff x="61" y="2176"/>
              <a:chExt cx="2662" cy="1228"/>
            </a:xfrm>
          </p:grpSpPr>
          <p:sp>
            <p:nvSpPr>
              <p:cNvPr id="45210" name="Rectangle 27"/>
              <p:cNvSpPr>
                <a:spLocks noChangeArrowheads="1"/>
              </p:cNvSpPr>
              <p:nvPr/>
            </p:nvSpPr>
            <p:spPr bwMode="auto">
              <a:xfrm>
                <a:off x="402" y="2222"/>
                <a:ext cx="2321" cy="9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1" name="Line 28"/>
              <p:cNvSpPr>
                <a:spLocks noChangeShapeType="1"/>
              </p:cNvSpPr>
              <p:nvPr/>
            </p:nvSpPr>
            <p:spPr bwMode="auto">
              <a:xfrm>
                <a:off x="402" y="2950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2" name="Line 29"/>
              <p:cNvSpPr>
                <a:spLocks noChangeShapeType="1"/>
              </p:cNvSpPr>
              <p:nvPr/>
            </p:nvSpPr>
            <p:spPr bwMode="auto">
              <a:xfrm>
                <a:off x="402" y="2707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3" name="Line 30"/>
              <p:cNvSpPr>
                <a:spLocks noChangeShapeType="1"/>
              </p:cNvSpPr>
              <p:nvPr/>
            </p:nvSpPr>
            <p:spPr bwMode="auto">
              <a:xfrm>
                <a:off x="402" y="2465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4" name="Line 31"/>
              <p:cNvSpPr>
                <a:spLocks noChangeShapeType="1"/>
              </p:cNvSpPr>
              <p:nvPr/>
            </p:nvSpPr>
            <p:spPr bwMode="auto">
              <a:xfrm>
                <a:off x="402" y="2222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5" name="Rectangle 32"/>
              <p:cNvSpPr>
                <a:spLocks noChangeArrowheads="1"/>
              </p:cNvSpPr>
              <p:nvPr/>
            </p:nvSpPr>
            <p:spPr bwMode="auto">
              <a:xfrm>
                <a:off x="402" y="2222"/>
                <a:ext cx="2321" cy="97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6" name="Line 33"/>
              <p:cNvSpPr>
                <a:spLocks noChangeShapeType="1"/>
              </p:cNvSpPr>
              <p:nvPr/>
            </p:nvSpPr>
            <p:spPr bwMode="auto">
              <a:xfrm>
                <a:off x="402" y="2222"/>
                <a:ext cx="0" cy="9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7" name="Line 34"/>
              <p:cNvSpPr>
                <a:spLocks noChangeShapeType="1"/>
              </p:cNvSpPr>
              <p:nvPr/>
            </p:nvSpPr>
            <p:spPr bwMode="auto">
              <a:xfrm>
                <a:off x="377" y="3192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8" name="Line 35"/>
              <p:cNvSpPr>
                <a:spLocks noChangeShapeType="1"/>
              </p:cNvSpPr>
              <p:nvPr/>
            </p:nvSpPr>
            <p:spPr bwMode="auto">
              <a:xfrm>
                <a:off x="377" y="2950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19" name="Line 36"/>
              <p:cNvSpPr>
                <a:spLocks noChangeShapeType="1"/>
              </p:cNvSpPr>
              <p:nvPr/>
            </p:nvSpPr>
            <p:spPr bwMode="auto">
              <a:xfrm>
                <a:off x="377" y="2707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0" name="Line 37"/>
              <p:cNvSpPr>
                <a:spLocks noChangeShapeType="1"/>
              </p:cNvSpPr>
              <p:nvPr/>
            </p:nvSpPr>
            <p:spPr bwMode="auto">
              <a:xfrm>
                <a:off x="377" y="2465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1" name="Line 38"/>
              <p:cNvSpPr>
                <a:spLocks noChangeShapeType="1"/>
              </p:cNvSpPr>
              <p:nvPr/>
            </p:nvSpPr>
            <p:spPr bwMode="auto">
              <a:xfrm>
                <a:off x="377" y="2222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2" name="Line 39"/>
              <p:cNvSpPr>
                <a:spLocks noChangeShapeType="1"/>
              </p:cNvSpPr>
              <p:nvPr/>
            </p:nvSpPr>
            <p:spPr bwMode="auto">
              <a:xfrm>
                <a:off x="402" y="3192"/>
                <a:ext cx="232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3" name="Line 40"/>
              <p:cNvSpPr>
                <a:spLocks noChangeShapeType="1"/>
              </p:cNvSpPr>
              <p:nvPr/>
            </p:nvSpPr>
            <p:spPr bwMode="auto">
              <a:xfrm flipV="1">
                <a:off x="402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4" name="Line 41"/>
              <p:cNvSpPr>
                <a:spLocks noChangeShapeType="1"/>
              </p:cNvSpPr>
              <p:nvPr/>
            </p:nvSpPr>
            <p:spPr bwMode="auto">
              <a:xfrm flipV="1">
                <a:off x="598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5" name="Line 42"/>
              <p:cNvSpPr>
                <a:spLocks noChangeShapeType="1"/>
              </p:cNvSpPr>
              <p:nvPr/>
            </p:nvSpPr>
            <p:spPr bwMode="auto">
              <a:xfrm flipV="1">
                <a:off x="789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6" name="Line 43"/>
              <p:cNvSpPr>
                <a:spLocks noChangeShapeType="1"/>
              </p:cNvSpPr>
              <p:nvPr/>
            </p:nvSpPr>
            <p:spPr bwMode="auto">
              <a:xfrm flipV="1">
                <a:off x="985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7" name="Line 44"/>
              <p:cNvSpPr>
                <a:spLocks noChangeShapeType="1"/>
              </p:cNvSpPr>
              <p:nvPr/>
            </p:nvSpPr>
            <p:spPr bwMode="auto">
              <a:xfrm flipV="1">
                <a:off x="1176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8" name="Line 45"/>
              <p:cNvSpPr>
                <a:spLocks noChangeShapeType="1"/>
              </p:cNvSpPr>
              <p:nvPr/>
            </p:nvSpPr>
            <p:spPr bwMode="auto">
              <a:xfrm flipV="1">
                <a:off x="1371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29" name="Line 46"/>
              <p:cNvSpPr>
                <a:spLocks noChangeShapeType="1"/>
              </p:cNvSpPr>
              <p:nvPr/>
            </p:nvSpPr>
            <p:spPr bwMode="auto">
              <a:xfrm flipV="1">
                <a:off x="1563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30" name="Line 47"/>
              <p:cNvSpPr>
                <a:spLocks noChangeShapeType="1"/>
              </p:cNvSpPr>
              <p:nvPr/>
            </p:nvSpPr>
            <p:spPr bwMode="auto">
              <a:xfrm flipV="1">
                <a:off x="1758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31" name="Line 48"/>
              <p:cNvSpPr>
                <a:spLocks noChangeShapeType="1"/>
              </p:cNvSpPr>
              <p:nvPr/>
            </p:nvSpPr>
            <p:spPr bwMode="auto">
              <a:xfrm flipV="1">
                <a:off x="1949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32" name="Line 49"/>
              <p:cNvSpPr>
                <a:spLocks noChangeShapeType="1"/>
              </p:cNvSpPr>
              <p:nvPr/>
            </p:nvSpPr>
            <p:spPr bwMode="auto">
              <a:xfrm flipV="1">
                <a:off x="2145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33" name="Line 50"/>
              <p:cNvSpPr>
                <a:spLocks noChangeShapeType="1"/>
              </p:cNvSpPr>
              <p:nvPr/>
            </p:nvSpPr>
            <p:spPr bwMode="auto">
              <a:xfrm flipV="1">
                <a:off x="2336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34" name="Line 51"/>
              <p:cNvSpPr>
                <a:spLocks noChangeShapeType="1"/>
              </p:cNvSpPr>
              <p:nvPr/>
            </p:nvSpPr>
            <p:spPr bwMode="auto">
              <a:xfrm flipV="1">
                <a:off x="2532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35" name="Line 52"/>
              <p:cNvSpPr>
                <a:spLocks noChangeShapeType="1"/>
              </p:cNvSpPr>
              <p:nvPr/>
            </p:nvSpPr>
            <p:spPr bwMode="auto">
              <a:xfrm flipV="1">
                <a:off x="2723" y="3192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36" name="Rectangle 53"/>
              <p:cNvSpPr>
                <a:spLocks noChangeArrowheads="1"/>
              </p:cNvSpPr>
              <p:nvPr/>
            </p:nvSpPr>
            <p:spPr bwMode="auto">
              <a:xfrm>
                <a:off x="292" y="3145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37" name="Rectangle 54"/>
              <p:cNvSpPr>
                <a:spLocks noChangeArrowheads="1"/>
              </p:cNvSpPr>
              <p:nvPr/>
            </p:nvSpPr>
            <p:spPr bwMode="auto">
              <a:xfrm>
                <a:off x="245" y="290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20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38" name="Rectangle 55"/>
              <p:cNvSpPr>
                <a:spLocks noChangeArrowheads="1"/>
              </p:cNvSpPr>
              <p:nvPr/>
            </p:nvSpPr>
            <p:spPr bwMode="auto">
              <a:xfrm>
                <a:off x="245" y="26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40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39" name="Rectangle 56"/>
              <p:cNvSpPr>
                <a:spLocks noChangeArrowheads="1"/>
              </p:cNvSpPr>
              <p:nvPr/>
            </p:nvSpPr>
            <p:spPr bwMode="auto">
              <a:xfrm>
                <a:off x="245" y="241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60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0" name="Rectangle 57"/>
              <p:cNvSpPr>
                <a:spLocks noChangeArrowheads="1"/>
              </p:cNvSpPr>
              <p:nvPr/>
            </p:nvSpPr>
            <p:spPr bwMode="auto">
              <a:xfrm>
                <a:off x="245" y="2176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80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1" name="Rectangle 58"/>
              <p:cNvSpPr>
                <a:spLocks noChangeArrowheads="1"/>
              </p:cNvSpPr>
              <p:nvPr/>
            </p:nvSpPr>
            <p:spPr bwMode="auto">
              <a:xfrm rot="-5400000">
                <a:off x="432" y="3271"/>
                <a:ext cx="12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Jan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2" name="Rectangle 59"/>
              <p:cNvSpPr>
                <a:spLocks noChangeArrowheads="1"/>
              </p:cNvSpPr>
              <p:nvPr/>
            </p:nvSpPr>
            <p:spPr bwMode="auto">
              <a:xfrm rot="-5400000">
                <a:off x="618" y="3284"/>
                <a:ext cx="13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Feb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3" name="Rectangle 60"/>
              <p:cNvSpPr>
                <a:spLocks noChangeArrowheads="1"/>
              </p:cNvSpPr>
              <p:nvPr/>
            </p:nvSpPr>
            <p:spPr bwMode="auto">
              <a:xfrm rot="-5400000">
                <a:off x="814" y="3270"/>
                <a:ext cx="13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Mar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4" name="Rectangle 61"/>
              <p:cNvSpPr>
                <a:spLocks noChangeArrowheads="1"/>
              </p:cNvSpPr>
              <p:nvPr/>
            </p:nvSpPr>
            <p:spPr bwMode="auto">
              <a:xfrm rot="-5400000">
                <a:off x="1012" y="3274"/>
                <a:ext cx="1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Apr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5" name="Rectangle 62"/>
              <p:cNvSpPr>
                <a:spLocks noChangeArrowheads="1"/>
              </p:cNvSpPr>
              <p:nvPr/>
            </p:nvSpPr>
            <p:spPr bwMode="auto">
              <a:xfrm rot="-5400000">
                <a:off x="1195" y="3278"/>
                <a:ext cx="15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May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6" name="Rectangle 63"/>
              <p:cNvSpPr>
                <a:spLocks noChangeArrowheads="1"/>
              </p:cNvSpPr>
              <p:nvPr/>
            </p:nvSpPr>
            <p:spPr bwMode="auto">
              <a:xfrm rot="-5400000">
                <a:off x="1399" y="3271"/>
                <a:ext cx="12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Jun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7" name="Rectangle 64"/>
              <p:cNvSpPr>
                <a:spLocks noChangeArrowheads="1"/>
              </p:cNvSpPr>
              <p:nvPr/>
            </p:nvSpPr>
            <p:spPr bwMode="auto">
              <a:xfrm rot="-5400000">
                <a:off x="1607" y="3258"/>
                <a:ext cx="10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Jul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8" name="Rectangle 65"/>
              <p:cNvSpPr>
                <a:spLocks noChangeArrowheads="1"/>
              </p:cNvSpPr>
              <p:nvPr/>
            </p:nvSpPr>
            <p:spPr bwMode="auto">
              <a:xfrm rot="-5400000">
                <a:off x="1779" y="3283"/>
                <a:ext cx="14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Aug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49" name="Rectangle 66"/>
              <p:cNvSpPr>
                <a:spLocks noChangeArrowheads="1"/>
              </p:cNvSpPr>
              <p:nvPr/>
            </p:nvSpPr>
            <p:spPr bwMode="auto">
              <a:xfrm rot="-5400000">
                <a:off x="1974" y="3286"/>
                <a:ext cx="14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Sep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50" name="Rectangle 67"/>
              <p:cNvSpPr>
                <a:spLocks noChangeArrowheads="1"/>
              </p:cNvSpPr>
              <p:nvPr/>
            </p:nvSpPr>
            <p:spPr bwMode="auto">
              <a:xfrm rot="-5400000">
                <a:off x="2174" y="3271"/>
                <a:ext cx="1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Oct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51" name="Rectangle 68"/>
              <p:cNvSpPr>
                <a:spLocks noChangeArrowheads="1"/>
              </p:cNvSpPr>
              <p:nvPr/>
            </p:nvSpPr>
            <p:spPr bwMode="auto">
              <a:xfrm rot="-5400000">
                <a:off x="2361" y="3275"/>
                <a:ext cx="1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Nov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52" name="Rectangle 69"/>
              <p:cNvSpPr>
                <a:spLocks noChangeArrowheads="1"/>
              </p:cNvSpPr>
              <p:nvPr/>
            </p:nvSpPr>
            <p:spPr bwMode="auto">
              <a:xfrm rot="-5400000">
                <a:off x="2552" y="3284"/>
                <a:ext cx="1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Dec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53" name="Rectangle 70"/>
              <p:cNvSpPr>
                <a:spLocks noChangeArrowheads="1"/>
              </p:cNvSpPr>
              <p:nvPr/>
            </p:nvSpPr>
            <p:spPr bwMode="auto">
              <a:xfrm rot="-5400000">
                <a:off x="-247" y="2754"/>
                <a:ext cx="74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Wet deposition, ng/m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54" name="Rectangle 71"/>
              <p:cNvSpPr>
                <a:spLocks noChangeArrowheads="1"/>
              </p:cNvSpPr>
              <p:nvPr/>
            </p:nvSpPr>
            <p:spPr bwMode="auto">
              <a:xfrm rot="-5400000">
                <a:off x="79" y="236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700">
                    <a:solidFill>
                      <a:srgbClr val="000000"/>
                    </a:solidFill>
                  </a:rPr>
                  <a:t>2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55" name="Rectangle 72"/>
              <p:cNvSpPr>
                <a:spLocks noChangeArrowheads="1"/>
              </p:cNvSpPr>
              <p:nvPr/>
            </p:nvSpPr>
            <p:spPr bwMode="auto">
              <a:xfrm rot="-5400000">
                <a:off x="52" y="2257"/>
                <a:ext cx="15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/day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56" name="Text Box 73"/>
              <p:cNvSpPr txBox="1">
                <a:spLocks noChangeArrowheads="1"/>
              </p:cNvSpPr>
              <p:nvPr/>
            </p:nvSpPr>
            <p:spPr bwMode="auto">
              <a:xfrm>
                <a:off x="2237" y="2255"/>
                <a:ext cx="44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/>
                  <a:t>99 sites</a:t>
                </a:r>
                <a:endParaRPr lang="ru-RU" sz="1600"/>
              </a:p>
            </p:txBody>
          </p:sp>
        </p:grpSp>
        <p:grpSp>
          <p:nvGrpSpPr>
            <p:cNvPr id="45159" name="Group 74"/>
            <p:cNvGrpSpPr>
              <a:grpSpLocks/>
            </p:cNvGrpSpPr>
            <p:nvPr/>
          </p:nvGrpSpPr>
          <p:grpSpPr bwMode="auto">
            <a:xfrm>
              <a:off x="2848" y="2176"/>
              <a:ext cx="2660" cy="1228"/>
              <a:chOff x="2848" y="2176"/>
              <a:chExt cx="2660" cy="1228"/>
            </a:xfrm>
          </p:grpSpPr>
          <p:sp>
            <p:nvSpPr>
              <p:cNvPr id="45160" name="Rectangle 75"/>
              <p:cNvSpPr>
                <a:spLocks noChangeArrowheads="1"/>
              </p:cNvSpPr>
              <p:nvPr/>
            </p:nvSpPr>
            <p:spPr bwMode="auto">
              <a:xfrm>
                <a:off x="3187" y="2222"/>
                <a:ext cx="2321" cy="9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1" name="Line 76"/>
              <p:cNvSpPr>
                <a:spLocks noChangeShapeType="1"/>
              </p:cNvSpPr>
              <p:nvPr/>
            </p:nvSpPr>
            <p:spPr bwMode="auto">
              <a:xfrm>
                <a:off x="3187" y="2996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2" name="Line 77"/>
              <p:cNvSpPr>
                <a:spLocks noChangeShapeType="1"/>
              </p:cNvSpPr>
              <p:nvPr/>
            </p:nvSpPr>
            <p:spPr bwMode="auto">
              <a:xfrm>
                <a:off x="3187" y="2805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3" name="Line 78"/>
              <p:cNvSpPr>
                <a:spLocks noChangeShapeType="1"/>
              </p:cNvSpPr>
              <p:nvPr/>
            </p:nvSpPr>
            <p:spPr bwMode="auto">
              <a:xfrm>
                <a:off x="3187" y="2609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4" name="Line 79"/>
              <p:cNvSpPr>
                <a:spLocks noChangeShapeType="1"/>
              </p:cNvSpPr>
              <p:nvPr/>
            </p:nvSpPr>
            <p:spPr bwMode="auto">
              <a:xfrm>
                <a:off x="3187" y="2418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5" name="Line 80"/>
              <p:cNvSpPr>
                <a:spLocks noChangeShapeType="1"/>
              </p:cNvSpPr>
              <p:nvPr/>
            </p:nvSpPr>
            <p:spPr bwMode="auto">
              <a:xfrm>
                <a:off x="3187" y="2222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6" name="Rectangle 81"/>
              <p:cNvSpPr>
                <a:spLocks noChangeArrowheads="1"/>
              </p:cNvSpPr>
              <p:nvPr/>
            </p:nvSpPr>
            <p:spPr bwMode="auto">
              <a:xfrm>
                <a:off x="3187" y="2222"/>
                <a:ext cx="2321" cy="96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7" name="Line 82"/>
              <p:cNvSpPr>
                <a:spLocks noChangeShapeType="1"/>
              </p:cNvSpPr>
              <p:nvPr/>
            </p:nvSpPr>
            <p:spPr bwMode="auto">
              <a:xfrm>
                <a:off x="3187" y="2222"/>
                <a:ext cx="0" cy="9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8" name="Line 83"/>
              <p:cNvSpPr>
                <a:spLocks noChangeShapeType="1"/>
              </p:cNvSpPr>
              <p:nvPr/>
            </p:nvSpPr>
            <p:spPr bwMode="auto">
              <a:xfrm>
                <a:off x="3162" y="3191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69" name="Line 84"/>
              <p:cNvSpPr>
                <a:spLocks noChangeShapeType="1"/>
              </p:cNvSpPr>
              <p:nvPr/>
            </p:nvSpPr>
            <p:spPr bwMode="auto">
              <a:xfrm>
                <a:off x="3162" y="2996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0" name="Line 85"/>
              <p:cNvSpPr>
                <a:spLocks noChangeShapeType="1"/>
              </p:cNvSpPr>
              <p:nvPr/>
            </p:nvSpPr>
            <p:spPr bwMode="auto">
              <a:xfrm>
                <a:off x="3162" y="2805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1" name="Line 86"/>
              <p:cNvSpPr>
                <a:spLocks noChangeShapeType="1"/>
              </p:cNvSpPr>
              <p:nvPr/>
            </p:nvSpPr>
            <p:spPr bwMode="auto">
              <a:xfrm>
                <a:off x="3162" y="2609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2" name="Line 87"/>
              <p:cNvSpPr>
                <a:spLocks noChangeShapeType="1"/>
              </p:cNvSpPr>
              <p:nvPr/>
            </p:nvSpPr>
            <p:spPr bwMode="auto">
              <a:xfrm>
                <a:off x="3162" y="2418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3" name="Line 88"/>
              <p:cNvSpPr>
                <a:spLocks noChangeShapeType="1"/>
              </p:cNvSpPr>
              <p:nvPr/>
            </p:nvSpPr>
            <p:spPr bwMode="auto">
              <a:xfrm>
                <a:off x="3162" y="2222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4" name="Line 89"/>
              <p:cNvSpPr>
                <a:spLocks noChangeShapeType="1"/>
              </p:cNvSpPr>
              <p:nvPr/>
            </p:nvSpPr>
            <p:spPr bwMode="auto">
              <a:xfrm>
                <a:off x="3187" y="3191"/>
                <a:ext cx="232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5" name="Line 90"/>
              <p:cNvSpPr>
                <a:spLocks noChangeShapeType="1"/>
              </p:cNvSpPr>
              <p:nvPr/>
            </p:nvSpPr>
            <p:spPr bwMode="auto">
              <a:xfrm flipV="1">
                <a:off x="3187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6" name="Line 91"/>
              <p:cNvSpPr>
                <a:spLocks noChangeShapeType="1"/>
              </p:cNvSpPr>
              <p:nvPr/>
            </p:nvSpPr>
            <p:spPr bwMode="auto">
              <a:xfrm flipV="1">
                <a:off x="3383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7" name="Line 92"/>
              <p:cNvSpPr>
                <a:spLocks noChangeShapeType="1"/>
              </p:cNvSpPr>
              <p:nvPr/>
            </p:nvSpPr>
            <p:spPr bwMode="auto">
              <a:xfrm flipV="1">
                <a:off x="3574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8" name="Line 93"/>
              <p:cNvSpPr>
                <a:spLocks noChangeShapeType="1"/>
              </p:cNvSpPr>
              <p:nvPr/>
            </p:nvSpPr>
            <p:spPr bwMode="auto">
              <a:xfrm flipV="1">
                <a:off x="3770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79" name="Line 94"/>
              <p:cNvSpPr>
                <a:spLocks noChangeShapeType="1"/>
              </p:cNvSpPr>
              <p:nvPr/>
            </p:nvSpPr>
            <p:spPr bwMode="auto">
              <a:xfrm flipV="1">
                <a:off x="3961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0" name="Line 95"/>
              <p:cNvSpPr>
                <a:spLocks noChangeShapeType="1"/>
              </p:cNvSpPr>
              <p:nvPr/>
            </p:nvSpPr>
            <p:spPr bwMode="auto">
              <a:xfrm flipV="1">
                <a:off x="4156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1" name="Line 96"/>
              <p:cNvSpPr>
                <a:spLocks noChangeShapeType="1"/>
              </p:cNvSpPr>
              <p:nvPr/>
            </p:nvSpPr>
            <p:spPr bwMode="auto">
              <a:xfrm flipV="1">
                <a:off x="4348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2" name="Line 97"/>
              <p:cNvSpPr>
                <a:spLocks noChangeShapeType="1"/>
              </p:cNvSpPr>
              <p:nvPr/>
            </p:nvSpPr>
            <p:spPr bwMode="auto">
              <a:xfrm flipV="1">
                <a:off x="4543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3" name="Line 98"/>
              <p:cNvSpPr>
                <a:spLocks noChangeShapeType="1"/>
              </p:cNvSpPr>
              <p:nvPr/>
            </p:nvSpPr>
            <p:spPr bwMode="auto">
              <a:xfrm flipV="1">
                <a:off x="4734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4" name="Line 99"/>
              <p:cNvSpPr>
                <a:spLocks noChangeShapeType="1"/>
              </p:cNvSpPr>
              <p:nvPr/>
            </p:nvSpPr>
            <p:spPr bwMode="auto">
              <a:xfrm flipV="1">
                <a:off x="4930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5" name="Line 100"/>
              <p:cNvSpPr>
                <a:spLocks noChangeShapeType="1"/>
              </p:cNvSpPr>
              <p:nvPr/>
            </p:nvSpPr>
            <p:spPr bwMode="auto">
              <a:xfrm flipV="1">
                <a:off x="5121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6" name="Line 101"/>
              <p:cNvSpPr>
                <a:spLocks noChangeShapeType="1"/>
              </p:cNvSpPr>
              <p:nvPr/>
            </p:nvSpPr>
            <p:spPr bwMode="auto">
              <a:xfrm flipV="1">
                <a:off x="5317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7" name="Line 102"/>
              <p:cNvSpPr>
                <a:spLocks noChangeShapeType="1"/>
              </p:cNvSpPr>
              <p:nvPr/>
            </p:nvSpPr>
            <p:spPr bwMode="auto">
              <a:xfrm flipV="1">
                <a:off x="5508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88" name="Rectangle 103"/>
              <p:cNvSpPr>
                <a:spLocks noChangeArrowheads="1"/>
              </p:cNvSpPr>
              <p:nvPr/>
            </p:nvSpPr>
            <p:spPr bwMode="auto">
              <a:xfrm>
                <a:off x="3077" y="3145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89" name="Rectangle 104"/>
              <p:cNvSpPr>
                <a:spLocks noChangeArrowheads="1"/>
              </p:cNvSpPr>
              <p:nvPr/>
            </p:nvSpPr>
            <p:spPr bwMode="auto">
              <a:xfrm>
                <a:off x="3030" y="294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10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0" name="Rectangle 105"/>
              <p:cNvSpPr>
                <a:spLocks noChangeArrowheads="1"/>
              </p:cNvSpPr>
              <p:nvPr/>
            </p:nvSpPr>
            <p:spPr bwMode="auto">
              <a:xfrm>
                <a:off x="3030" y="275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20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1" name="Rectangle 106"/>
              <p:cNvSpPr>
                <a:spLocks noChangeArrowheads="1"/>
              </p:cNvSpPr>
              <p:nvPr/>
            </p:nvSpPr>
            <p:spPr bwMode="auto">
              <a:xfrm>
                <a:off x="3030" y="25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30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2" name="Rectangle 107"/>
              <p:cNvSpPr>
                <a:spLocks noChangeArrowheads="1"/>
              </p:cNvSpPr>
              <p:nvPr/>
            </p:nvSpPr>
            <p:spPr bwMode="auto">
              <a:xfrm>
                <a:off x="3030" y="23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40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3" name="Rectangle 108"/>
              <p:cNvSpPr>
                <a:spLocks noChangeArrowheads="1"/>
              </p:cNvSpPr>
              <p:nvPr/>
            </p:nvSpPr>
            <p:spPr bwMode="auto">
              <a:xfrm>
                <a:off x="3030" y="2176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50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4" name="Rectangle 109"/>
              <p:cNvSpPr>
                <a:spLocks noChangeArrowheads="1"/>
              </p:cNvSpPr>
              <p:nvPr/>
            </p:nvSpPr>
            <p:spPr bwMode="auto">
              <a:xfrm rot="-5400000">
                <a:off x="3219" y="3268"/>
                <a:ext cx="12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Jan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5" name="Rectangle 110"/>
              <p:cNvSpPr>
                <a:spLocks noChangeArrowheads="1"/>
              </p:cNvSpPr>
              <p:nvPr/>
            </p:nvSpPr>
            <p:spPr bwMode="auto">
              <a:xfrm rot="-5400000">
                <a:off x="3405" y="3281"/>
                <a:ext cx="13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Feb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6" name="Rectangle 111"/>
              <p:cNvSpPr>
                <a:spLocks noChangeArrowheads="1"/>
              </p:cNvSpPr>
              <p:nvPr/>
            </p:nvSpPr>
            <p:spPr bwMode="auto">
              <a:xfrm rot="-5400000">
                <a:off x="3600" y="3267"/>
                <a:ext cx="13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Mar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7" name="Rectangle 112"/>
              <p:cNvSpPr>
                <a:spLocks noChangeArrowheads="1"/>
              </p:cNvSpPr>
              <p:nvPr/>
            </p:nvSpPr>
            <p:spPr bwMode="auto">
              <a:xfrm rot="-5400000">
                <a:off x="3799" y="3271"/>
                <a:ext cx="1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Apr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8" name="Rectangle 113"/>
              <p:cNvSpPr>
                <a:spLocks noChangeArrowheads="1"/>
              </p:cNvSpPr>
              <p:nvPr/>
            </p:nvSpPr>
            <p:spPr bwMode="auto">
              <a:xfrm rot="-5400000">
                <a:off x="3981" y="3275"/>
                <a:ext cx="15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May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199" name="Rectangle 114"/>
              <p:cNvSpPr>
                <a:spLocks noChangeArrowheads="1"/>
              </p:cNvSpPr>
              <p:nvPr/>
            </p:nvSpPr>
            <p:spPr bwMode="auto">
              <a:xfrm rot="-5400000">
                <a:off x="4184" y="3270"/>
                <a:ext cx="12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Jun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0" name="Rectangle 115"/>
              <p:cNvSpPr>
                <a:spLocks noChangeArrowheads="1"/>
              </p:cNvSpPr>
              <p:nvPr/>
            </p:nvSpPr>
            <p:spPr bwMode="auto">
              <a:xfrm rot="-5400000">
                <a:off x="4392" y="3257"/>
                <a:ext cx="10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Jul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1" name="Rectangle 116"/>
              <p:cNvSpPr>
                <a:spLocks noChangeArrowheads="1"/>
              </p:cNvSpPr>
              <p:nvPr/>
            </p:nvSpPr>
            <p:spPr bwMode="auto">
              <a:xfrm rot="-5400000">
                <a:off x="4564" y="3282"/>
                <a:ext cx="14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Aug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2" name="Rectangle 117"/>
              <p:cNvSpPr>
                <a:spLocks noChangeArrowheads="1"/>
              </p:cNvSpPr>
              <p:nvPr/>
            </p:nvSpPr>
            <p:spPr bwMode="auto">
              <a:xfrm rot="-5400000">
                <a:off x="4759" y="3286"/>
                <a:ext cx="14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Sep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3" name="Rectangle 118"/>
              <p:cNvSpPr>
                <a:spLocks noChangeArrowheads="1"/>
              </p:cNvSpPr>
              <p:nvPr/>
            </p:nvSpPr>
            <p:spPr bwMode="auto">
              <a:xfrm rot="-5400000">
                <a:off x="4959" y="3270"/>
                <a:ext cx="1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Oct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4" name="Rectangle 119"/>
              <p:cNvSpPr>
                <a:spLocks noChangeArrowheads="1"/>
              </p:cNvSpPr>
              <p:nvPr/>
            </p:nvSpPr>
            <p:spPr bwMode="auto">
              <a:xfrm rot="-5400000">
                <a:off x="5146" y="3274"/>
                <a:ext cx="1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Nov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5" name="Rectangle 120"/>
              <p:cNvSpPr>
                <a:spLocks noChangeArrowheads="1"/>
              </p:cNvSpPr>
              <p:nvPr/>
            </p:nvSpPr>
            <p:spPr bwMode="auto">
              <a:xfrm rot="-5400000">
                <a:off x="5337" y="3283"/>
                <a:ext cx="1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Dec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6" name="Rectangle 121"/>
              <p:cNvSpPr>
                <a:spLocks noChangeArrowheads="1"/>
              </p:cNvSpPr>
              <p:nvPr/>
            </p:nvSpPr>
            <p:spPr bwMode="auto">
              <a:xfrm rot="-5400000">
                <a:off x="2539" y="2751"/>
                <a:ext cx="74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Wet deposition, ng/m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7" name="Rectangle 122"/>
              <p:cNvSpPr>
                <a:spLocks noChangeArrowheads="1"/>
              </p:cNvSpPr>
              <p:nvPr/>
            </p:nvSpPr>
            <p:spPr bwMode="auto">
              <a:xfrm rot="-5400000">
                <a:off x="2866" y="235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700">
                    <a:solidFill>
                      <a:srgbClr val="000000"/>
                    </a:solidFill>
                  </a:rPr>
                  <a:t>2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8" name="Rectangle 123"/>
              <p:cNvSpPr>
                <a:spLocks noChangeArrowheads="1"/>
              </p:cNvSpPr>
              <p:nvPr/>
            </p:nvSpPr>
            <p:spPr bwMode="auto">
              <a:xfrm rot="-5400000">
                <a:off x="2838" y="2255"/>
                <a:ext cx="15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/day</a:t>
                </a:r>
                <a:endParaRPr lang="ru-RU" sz="2000">
                  <a:latin typeface="Tahoma" pitchFamily="34" charset="0"/>
                </a:endParaRPr>
              </a:p>
            </p:txBody>
          </p:sp>
          <p:sp>
            <p:nvSpPr>
              <p:cNvPr id="45209" name="Text Box 124"/>
              <p:cNvSpPr txBox="1">
                <a:spLocks noChangeArrowheads="1"/>
              </p:cNvSpPr>
              <p:nvPr/>
            </p:nvSpPr>
            <p:spPr bwMode="auto">
              <a:xfrm>
                <a:off x="5028" y="2255"/>
                <a:ext cx="44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/>
                  <a:t>14 sites</a:t>
                </a:r>
                <a:endParaRPr lang="ru-RU" sz="1600"/>
              </a:p>
            </p:txBody>
          </p:sp>
        </p:grpSp>
      </p:grpSp>
      <p:grpSp>
        <p:nvGrpSpPr>
          <p:cNvPr id="48253" name="Group 125"/>
          <p:cNvGrpSpPr>
            <a:grpSpLocks/>
          </p:cNvGrpSpPr>
          <p:nvPr/>
        </p:nvGrpSpPr>
        <p:grpSpPr bwMode="auto">
          <a:xfrm>
            <a:off x="793750" y="3952875"/>
            <a:ext cx="3373438" cy="1101725"/>
            <a:chOff x="500" y="2490"/>
            <a:chExt cx="2125" cy="694"/>
          </a:xfrm>
        </p:grpSpPr>
        <p:sp>
          <p:nvSpPr>
            <p:cNvPr id="45148" name="Freeform 126"/>
            <p:cNvSpPr>
              <a:spLocks/>
            </p:cNvSpPr>
            <p:nvPr/>
          </p:nvSpPr>
          <p:spPr bwMode="auto">
            <a:xfrm>
              <a:off x="501" y="2490"/>
              <a:ext cx="2124" cy="693"/>
            </a:xfrm>
            <a:custGeom>
              <a:avLst/>
              <a:gdLst>
                <a:gd name="T0" fmla="*/ 0 w 2124"/>
                <a:gd name="T1" fmla="*/ 372 h 693"/>
                <a:gd name="T2" fmla="*/ 192 w 2124"/>
                <a:gd name="T3" fmla="*/ 279 h 693"/>
                <a:gd name="T4" fmla="*/ 384 w 2124"/>
                <a:gd name="T5" fmla="*/ 219 h 693"/>
                <a:gd name="T6" fmla="*/ 579 w 2124"/>
                <a:gd name="T7" fmla="*/ 0 h 693"/>
                <a:gd name="T8" fmla="*/ 768 w 2124"/>
                <a:gd name="T9" fmla="*/ 30 h 693"/>
                <a:gd name="T10" fmla="*/ 963 w 2124"/>
                <a:gd name="T11" fmla="*/ 18 h 693"/>
                <a:gd name="T12" fmla="*/ 1059 w 2124"/>
                <a:gd name="T13" fmla="*/ 93 h 693"/>
                <a:gd name="T14" fmla="*/ 1161 w 2124"/>
                <a:gd name="T15" fmla="*/ 126 h 693"/>
                <a:gd name="T16" fmla="*/ 1353 w 2124"/>
                <a:gd name="T17" fmla="*/ 192 h 693"/>
                <a:gd name="T18" fmla="*/ 1545 w 2124"/>
                <a:gd name="T19" fmla="*/ 333 h 693"/>
                <a:gd name="T20" fmla="*/ 1740 w 2124"/>
                <a:gd name="T21" fmla="*/ 423 h 693"/>
                <a:gd name="T22" fmla="*/ 1929 w 2124"/>
                <a:gd name="T23" fmla="*/ 450 h 693"/>
                <a:gd name="T24" fmla="*/ 2124 w 2124"/>
                <a:gd name="T25" fmla="*/ 399 h 693"/>
                <a:gd name="T26" fmla="*/ 2118 w 2124"/>
                <a:gd name="T27" fmla="*/ 531 h 693"/>
                <a:gd name="T28" fmla="*/ 1938 w 2124"/>
                <a:gd name="T29" fmla="*/ 600 h 693"/>
                <a:gd name="T30" fmla="*/ 1737 w 2124"/>
                <a:gd name="T31" fmla="*/ 693 h 693"/>
                <a:gd name="T32" fmla="*/ 1545 w 2124"/>
                <a:gd name="T33" fmla="*/ 648 h 693"/>
                <a:gd name="T34" fmla="*/ 1344 w 2124"/>
                <a:gd name="T35" fmla="*/ 564 h 693"/>
                <a:gd name="T36" fmla="*/ 1161 w 2124"/>
                <a:gd name="T37" fmla="*/ 426 h 693"/>
                <a:gd name="T38" fmla="*/ 993 w 2124"/>
                <a:gd name="T39" fmla="*/ 246 h 693"/>
                <a:gd name="T40" fmla="*/ 963 w 2124"/>
                <a:gd name="T41" fmla="*/ 249 h 693"/>
                <a:gd name="T42" fmla="*/ 768 w 2124"/>
                <a:gd name="T43" fmla="*/ 312 h 693"/>
                <a:gd name="T44" fmla="*/ 579 w 2124"/>
                <a:gd name="T45" fmla="*/ 318 h 693"/>
                <a:gd name="T46" fmla="*/ 381 w 2124"/>
                <a:gd name="T47" fmla="*/ 465 h 693"/>
                <a:gd name="T48" fmla="*/ 279 w 2124"/>
                <a:gd name="T49" fmla="*/ 456 h 693"/>
                <a:gd name="T50" fmla="*/ 183 w 2124"/>
                <a:gd name="T51" fmla="*/ 480 h 693"/>
                <a:gd name="T52" fmla="*/ 0 w 2124"/>
                <a:gd name="T53" fmla="*/ 543 h 693"/>
                <a:gd name="T54" fmla="*/ 0 w 2124"/>
                <a:gd name="T55" fmla="*/ 372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24"/>
                <a:gd name="T85" fmla="*/ 0 h 693"/>
                <a:gd name="T86" fmla="*/ 2124 w 2124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24" h="693">
                  <a:moveTo>
                    <a:pt x="0" y="372"/>
                  </a:moveTo>
                  <a:lnTo>
                    <a:pt x="192" y="279"/>
                  </a:lnTo>
                  <a:lnTo>
                    <a:pt x="384" y="219"/>
                  </a:lnTo>
                  <a:lnTo>
                    <a:pt x="579" y="0"/>
                  </a:lnTo>
                  <a:lnTo>
                    <a:pt x="768" y="30"/>
                  </a:lnTo>
                  <a:lnTo>
                    <a:pt x="963" y="18"/>
                  </a:lnTo>
                  <a:lnTo>
                    <a:pt x="1059" y="93"/>
                  </a:lnTo>
                  <a:lnTo>
                    <a:pt x="1161" y="126"/>
                  </a:lnTo>
                  <a:lnTo>
                    <a:pt x="1353" y="192"/>
                  </a:lnTo>
                  <a:lnTo>
                    <a:pt x="1545" y="333"/>
                  </a:lnTo>
                  <a:lnTo>
                    <a:pt x="1740" y="423"/>
                  </a:lnTo>
                  <a:lnTo>
                    <a:pt x="1929" y="450"/>
                  </a:lnTo>
                  <a:lnTo>
                    <a:pt x="2124" y="399"/>
                  </a:lnTo>
                  <a:lnTo>
                    <a:pt x="2118" y="531"/>
                  </a:lnTo>
                  <a:lnTo>
                    <a:pt x="1938" y="600"/>
                  </a:lnTo>
                  <a:lnTo>
                    <a:pt x="1737" y="693"/>
                  </a:lnTo>
                  <a:lnTo>
                    <a:pt x="1545" y="648"/>
                  </a:lnTo>
                  <a:lnTo>
                    <a:pt x="1344" y="564"/>
                  </a:lnTo>
                  <a:lnTo>
                    <a:pt x="1161" y="426"/>
                  </a:lnTo>
                  <a:lnTo>
                    <a:pt x="993" y="246"/>
                  </a:lnTo>
                  <a:lnTo>
                    <a:pt x="963" y="249"/>
                  </a:lnTo>
                  <a:lnTo>
                    <a:pt x="768" y="312"/>
                  </a:lnTo>
                  <a:lnTo>
                    <a:pt x="579" y="318"/>
                  </a:lnTo>
                  <a:lnTo>
                    <a:pt x="381" y="465"/>
                  </a:lnTo>
                  <a:lnTo>
                    <a:pt x="279" y="456"/>
                  </a:lnTo>
                  <a:lnTo>
                    <a:pt x="183" y="480"/>
                  </a:lnTo>
                  <a:lnTo>
                    <a:pt x="0" y="54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969696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149" name="Group 127"/>
            <p:cNvGrpSpPr>
              <a:grpSpLocks/>
            </p:cNvGrpSpPr>
            <p:nvPr/>
          </p:nvGrpSpPr>
          <p:grpSpPr bwMode="auto">
            <a:xfrm>
              <a:off x="500" y="2490"/>
              <a:ext cx="2125" cy="694"/>
              <a:chOff x="500" y="2490"/>
              <a:chExt cx="2125" cy="694"/>
            </a:xfrm>
          </p:grpSpPr>
          <p:sp>
            <p:nvSpPr>
              <p:cNvPr id="45150" name="Freeform 128"/>
              <p:cNvSpPr>
                <a:spLocks/>
              </p:cNvSpPr>
              <p:nvPr/>
            </p:nvSpPr>
            <p:spPr bwMode="auto">
              <a:xfrm>
                <a:off x="500" y="2626"/>
                <a:ext cx="2125" cy="558"/>
              </a:xfrm>
              <a:custGeom>
                <a:avLst/>
                <a:gdLst>
                  <a:gd name="T0" fmla="*/ 0 w 500"/>
                  <a:gd name="T1" fmla="*/ 2147483647 h 131"/>
                  <a:gd name="T2" fmla="*/ 2147483647 w 500"/>
                  <a:gd name="T3" fmla="*/ 2147483647 h 131"/>
                  <a:gd name="T4" fmla="*/ 2147483647 w 500"/>
                  <a:gd name="T5" fmla="*/ 2147483647 h 131"/>
                  <a:gd name="T6" fmla="*/ 2147483647 w 500"/>
                  <a:gd name="T7" fmla="*/ 0 h 131"/>
                  <a:gd name="T8" fmla="*/ 2147483647 w 500"/>
                  <a:gd name="T9" fmla="*/ 2147483647 h 131"/>
                  <a:gd name="T10" fmla="*/ 2147483647 w 500"/>
                  <a:gd name="T11" fmla="*/ 2147483647 h 131"/>
                  <a:gd name="T12" fmla="*/ 2147483647 w 500"/>
                  <a:gd name="T13" fmla="*/ 2147483647 h 131"/>
                  <a:gd name="T14" fmla="*/ 2147483647 w 500"/>
                  <a:gd name="T15" fmla="*/ 2147483647 h 131"/>
                  <a:gd name="T16" fmla="*/ 2147483647 w 500"/>
                  <a:gd name="T17" fmla="*/ 2147483647 h 131"/>
                  <a:gd name="T18" fmla="*/ 2147483647 w 500"/>
                  <a:gd name="T19" fmla="*/ 2147483647 h 131"/>
                  <a:gd name="T20" fmla="*/ 2147483647 w 500"/>
                  <a:gd name="T21" fmla="*/ 2147483647 h 131"/>
                  <a:gd name="T22" fmla="*/ 2147483647 w 500"/>
                  <a:gd name="T23" fmla="*/ 2147483647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31"/>
                  <a:gd name="T38" fmla="*/ 500 w 500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31">
                    <a:moveTo>
                      <a:pt x="0" y="96"/>
                    </a:moveTo>
                    <a:lnTo>
                      <a:pt x="45" y="81"/>
                    </a:lnTo>
                    <a:lnTo>
                      <a:pt x="91" y="70"/>
                    </a:lnTo>
                    <a:lnTo>
                      <a:pt x="136" y="0"/>
                    </a:lnTo>
                    <a:lnTo>
                      <a:pt x="182" y="6"/>
                    </a:lnTo>
                    <a:lnTo>
                      <a:pt x="227" y="19"/>
                    </a:lnTo>
                    <a:lnTo>
                      <a:pt x="273" y="68"/>
                    </a:lnTo>
                    <a:lnTo>
                      <a:pt x="318" y="101"/>
                    </a:lnTo>
                    <a:lnTo>
                      <a:pt x="364" y="120"/>
                    </a:lnTo>
                    <a:lnTo>
                      <a:pt x="409" y="131"/>
                    </a:lnTo>
                    <a:lnTo>
                      <a:pt x="455" y="110"/>
                    </a:lnTo>
                    <a:lnTo>
                      <a:pt x="500" y="92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51" name="Freeform 129"/>
              <p:cNvSpPr>
                <a:spLocks/>
              </p:cNvSpPr>
              <p:nvPr/>
            </p:nvSpPr>
            <p:spPr bwMode="auto">
              <a:xfrm>
                <a:off x="500" y="2737"/>
                <a:ext cx="2125" cy="289"/>
              </a:xfrm>
              <a:custGeom>
                <a:avLst/>
                <a:gdLst>
                  <a:gd name="T0" fmla="*/ 0 w 500"/>
                  <a:gd name="T1" fmla="*/ 2147483647 h 68"/>
                  <a:gd name="T2" fmla="*/ 2147483647 w 500"/>
                  <a:gd name="T3" fmla="*/ 2147483647 h 68"/>
                  <a:gd name="T4" fmla="*/ 2147483647 w 500"/>
                  <a:gd name="T5" fmla="*/ 2147483647 h 68"/>
                  <a:gd name="T6" fmla="*/ 2147483647 w 500"/>
                  <a:gd name="T7" fmla="*/ 2147483647 h 68"/>
                  <a:gd name="T8" fmla="*/ 2147483647 w 500"/>
                  <a:gd name="T9" fmla="*/ 2147483647 h 68"/>
                  <a:gd name="T10" fmla="*/ 2147483647 w 500"/>
                  <a:gd name="T11" fmla="*/ 0 h 68"/>
                  <a:gd name="T12" fmla="*/ 2147483647 w 500"/>
                  <a:gd name="T13" fmla="*/ 2147483647 h 68"/>
                  <a:gd name="T14" fmla="*/ 2147483647 w 500"/>
                  <a:gd name="T15" fmla="*/ 2147483647 h 68"/>
                  <a:gd name="T16" fmla="*/ 2147483647 w 500"/>
                  <a:gd name="T17" fmla="*/ 2147483647 h 68"/>
                  <a:gd name="T18" fmla="*/ 2147483647 w 500"/>
                  <a:gd name="T19" fmla="*/ 2147483647 h 68"/>
                  <a:gd name="T20" fmla="*/ 2147483647 w 500"/>
                  <a:gd name="T21" fmla="*/ 2147483647 h 68"/>
                  <a:gd name="T22" fmla="*/ 2147483647 w 500"/>
                  <a:gd name="T23" fmla="*/ 2147483647 h 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68"/>
                  <a:gd name="T38" fmla="*/ 500 w 500"/>
                  <a:gd name="T39" fmla="*/ 68 h 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68">
                    <a:moveTo>
                      <a:pt x="0" y="68"/>
                    </a:moveTo>
                    <a:lnTo>
                      <a:pt x="45" y="50"/>
                    </a:lnTo>
                    <a:lnTo>
                      <a:pt x="91" y="51"/>
                    </a:lnTo>
                    <a:lnTo>
                      <a:pt x="136" y="17"/>
                    </a:lnTo>
                    <a:lnTo>
                      <a:pt x="182" y="16"/>
                    </a:lnTo>
                    <a:lnTo>
                      <a:pt x="227" y="0"/>
                    </a:lnTo>
                    <a:lnTo>
                      <a:pt x="273" y="4"/>
                    </a:lnTo>
                    <a:lnTo>
                      <a:pt x="318" y="12"/>
                    </a:lnTo>
                    <a:lnTo>
                      <a:pt x="364" y="36"/>
                    </a:lnTo>
                    <a:lnTo>
                      <a:pt x="409" y="55"/>
                    </a:lnTo>
                    <a:lnTo>
                      <a:pt x="455" y="65"/>
                    </a:lnTo>
                    <a:lnTo>
                      <a:pt x="500" y="54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52" name="Freeform 130"/>
              <p:cNvSpPr>
                <a:spLocks/>
              </p:cNvSpPr>
              <p:nvPr/>
            </p:nvSpPr>
            <p:spPr bwMode="auto">
              <a:xfrm>
                <a:off x="500" y="2550"/>
                <a:ext cx="2125" cy="434"/>
              </a:xfrm>
              <a:custGeom>
                <a:avLst/>
                <a:gdLst>
                  <a:gd name="T0" fmla="*/ 0 w 500"/>
                  <a:gd name="T1" fmla="*/ 2147483647 h 102"/>
                  <a:gd name="T2" fmla="*/ 2147483647 w 500"/>
                  <a:gd name="T3" fmla="*/ 2147483647 h 102"/>
                  <a:gd name="T4" fmla="*/ 2147483647 w 500"/>
                  <a:gd name="T5" fmla="*/ 2147483647 h 102"/>
                  <a:gd name="T6" fmla="*/ 2147483647 w 500"/>
                  <a:gd name="T7" fmla="*/ 2147483647 h 102"/>
                  <a:gd name="T8" fmla="*/ 2147483647 w 500"/>
                  <a:gd name="T9" fmla="*/ 2147483647 h 102"/>
                  <a:gd name="T10" fmla="*/ 2147483647 w 500"/>
                  <a:gd name="T11" fmla="*/ 0 h 102"/>
                  <a:gd name="T12" fmla="*/ 2147483647 w 500"/>
                  <a:gd name="T13" fmla="*/ 2147483647 h 102"/>
                  <a:gd name="T14" fmla="*/ 2147483647 w 500"/>
                  <a:gd name="T15" fmla="*/ 2147483647 h 102"/>
                  <a:gd name="T16" fmla="*/ 2147483647 w 500"/>
                  <a:gd name="T17" fmla="*/ 2147483647 h 102"/>
                  <a:gd name="T18" fmla="*/ 2147483647 w 500"/>
                  <a:gd name="T19" fmla="*/ 2147483647 h 102"/>
                  <a:gd name="T20" fmla="*/ 2147483647 w 500"/>
                  <a:gd name="T21" fmla="*/ 2147483647 h 102"/>
                  <a:gd name="T22" fmla="*/ 2147483647 w 500"/>
                  <a:gd name="T23" fmla="*/ 2147483647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02"/>
                  <a:gd name="T38" fmla="*/ 500 w 500"/>
                  <a:gd name="T39" fmla="*/ 102 h 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02">
                    <a:moveTo>
                      <a:pt x="0" y="100"/>
                    </a:moveTo>
                    <a:lnTo>
                      <a:pt x="45" y="90"/>
                    </a:lnTo>
                    <a:lnTo>
                      <a:pt x="91" y="93"/>
                    </a:lnTo>
                    <a:lnTo>
                      <a:pt x="136" y="47"/>
                    </a:lnTo>
                    <a:lnTo>
                      <a:pt x="182" y="27"/>
                    </a:lnTo>
                    <a:lnTo>
                      <a:pt x="227" y="0"/>
                    </a:lnTo>
                    <a:lnTo>
                      <a:pt x="273" y="16"/>
                    </a:lnTo>
                    <a:lnTo>
                      <a:pt x="318" y="31"/>
                    </a:lnTo>
                    <a:lnTo>
                      <a:pt x="364" y="64"/>
                    </a:lnTo>
                    <a:lnTo>
                      <a:pt x="409" y="84"/>
                    </a:lnTo>
                    <a:lnTo>
                      <a:pt x="455" y="102"/>
                    </a:lnTo>
                    <a:lnTo>
                      <a:pt x="500" y="98"/>
                    </a:ln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53" name="Freeform 131"/>
              <p:cNvSpPr>
                <a:spLocks/>
              </p:cNvSpPr>
              <p:nvPr/>
            </p:nvSpPr>
            <p:spPr bwMode="auto">
              <a:xfrm>
                <a:off x="500" y="2490"/>
                <a:ext cx="2125" cy="451"/>
              </a:xfrm>
              <a:custGeom>
                <a:avLst/>
                <a:gdLst>
                  <a:gd name="T0" fmla="*/ 0 w 500"/>
                  <a:gd name="T1" fmla="*/ 2147483647 h 106"/>
                  <a:gd name="T2" fmla="*/ 2147483647 w 500"/>
                  <a:gd name="T3" fmla="*/ 2147483647 h 106"/>
                  <a:gd name="T4" fmla="*/ 2147483647 w 500"/>
                  <a:gd name="T5" fmla="*/ 2147483647 h 106"/>
                  <a:gd name="T6" fmla="*/ 2147483647 w 500"/>
                  <a:gd name="T7" fmla="*/ 0 h 106"/>
                  <a:gd name="T8" fmla="*/ 2147483647 w 500"/>
                  <a:gd name="T9" fmla="*/ 2147483647 h 106"/>
                  <a:gd name="T10" fmla="*/ 2147483647 w 500"/>
                  <a:gd name="T11" fmla="*/ 2147483647 h 106"/>
                  <a:gd name="T12" fmla="*/ 2147483647 w 500"/>
                  <a:gd name="T13" fmla="*/ 2147483647 h 106"/>
                  <a:gd name="T14" fmla="*/ 2147483647 w 500"/>
                  <a:gd name="T15" fmla="*/ 2147483647 h 106"/>
                  <a:gd name="T16" fmla="*/ 2147483647 w 500"/>
                  <a:gd name="T17" fmla="*/ 2147483647 h 106"/>
                  <a:gd name="T18" fmla="*/ 2147483647 w 500"/>
                  <a:gd name="T19" fmla="*/ 2147483647 h 106"/>
                  <a:gd name="T20" fmla="*/ 2147483647 w 500"/>
                  <a:gd name="T21" fmla="*/ 2147483647 h 106"/>
                  <a:gd name="T22" fmla="*/ 2147483647 w 500"/>
                  <a:gd name="T23" fmla="*/ 2147483647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06"/>
                  <a:gd name="T38" fmla="*/ 500 w 500"/>
                  <a:gd name="T39" fmla="*/ 106 h 1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06">
                    <a:moveTo>
                      <a:pt x="0" y="88"/>
                    </a:moveTo>
                    <a:lnTo>
                      <a:pt x="45" y="66"/>
                    </a:lnTo>
                    <a:lnTo>
                      <a:pt x="91" y="52"/>
                    </a:lnTo>
                    <a:lnTo>
                      <a:pt x="136" y="0"/>
                    </a:lnTo>
                    <a:lnTo>
                      <a:pt x="182" y="7"/>
                    </a:lnTo>
                    <a:lnTo>
                      <a:pt x="227" y="5"/>
                    </a:lnTo>
                    <a:lnTo>
                      <a:pt x="273" y="40"/>
                    </a:lnTo>
                    <a:lnTo>
                      <a:pt x="318" y="76"/>
                    </a:lnTo>
                    <a:lnTo>
                      <a:pt x="364" y="89"/>
                    </a:lnTo>
                    <a:lnTo>
                      <a:pt x="409" y="100"/>
                    </a:lnTo>
                    <a:lnTo>
                      <a:pt x="455" y="106"/>
                    </a:lnTo>
                    <a:lnTo>
                      <a:pt x="500" y="94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8260" name="Group 132"/>
          <p:cNvGrpSpPr>
            <a:grpSpLocks/>
          </p:cNvGrpSpPr>
          <p:nvPr/>
        </p:nvGrpSpPr>
        <p:grpSpPr bwMode="auto">
          <a:xfrm>
            <a:off x="5214938" y="3751263"/>
            <a:ext cx="3373437" cy="1233487"/>
            <a:chOff x="3285" y="2363"/>
            <a:chExt cx="2125" cy="777"/>
          </a:xfrm>
        </p:grpSpPr>
        <p:sp>
          <p:nvSpPr>
            <p:cNvPr id="45142" name="Freeform 133"/>
            <p:cNvSpPr>
              <a:spLocks/>
            </p:cNvSpPr>
            <p:nvPr/>
          </p:nvSpPr>
          <p:spPr bwMode="auto">
            <a:xfrm>
              <a:off x="3288" y="2364"/>
              <a:ext cx="2115" cy="774"/>
            </a:xfrm>
            <a:custGeom>
              <a:avLst/>
              <a:gdLst>
                <a:gd name="T0" fmla="*/ 0 w 2115"/>
                <a:gd name="T1" fmla="*/ 525 h 774"/>
                <a:gd name="T2" fmla="*/ 186 w 2115"/>
                <a:gd name="T3" fmla="*/ 534 h 774"/>
                <a:gd name="T4" fmla="*/ 384 w 2115"/>
                <a:gd name="T5" fmla="*/ 315 h 774"/>
                <a:gd name="T6" fmla="*/ 570 w 2115"/>
                <a:gd name="T7" fmla="*/ 123 h 774"/>
                <a:gd name="T8" fmla="*/ 768 w 2115"/>
                <a:gd name="T9" fmla="*/ 0 h 774"/>
                <a:gd name="T10" fmla="*/ 888 w 2115"/>
                <a:gd name="T11" fmla="*/ 93 h 774"/>
                <a:gd name="T12" fmla="*/ 960 w 2115"/>
                <a:gd name="T13" fmla="*/ 27 h 774"/>
                <a:gd name="T14" fmla="*/ 1155 w 2115"/>
                <a:gd name="T15" fmla="*/ 237 h 774"/>
                <a:gd name="T16" fmla="*/ 1350 w 2115"/>
                <a:gd name="T17" fmla="*/ 204 h 774"/>
                <a:gd name="T18" fmla="*/ 1545 w 2115"/>
                <a:gd name="T19" fmla="*/ 375 h 774"/>
                <a:gd name="T20" fmla="*/ 1728 w 2115"/>
                <a:gd name="T21" fmla="*/ 429 h 774"/>
                <a:gd name="T22" fmla="*/ 1827 w 2115"/>
                <a:gd name="T23" fmla="*/ 498 h 774"/>
                <a:gd name="T24" fmla="*/ 1929 w 2115"/>
                <a:gd name="T25" fmla="*/ 522 h 774"/>
                <a:gd name="T26" fmla="*/ 2112 w 2115"/>
                <a:gd name="T27" fmla="*/ 543 h 774"/>
                <a:gd name="T28" fmla="*/ 2115 w 2115"/>
                <a:gd name="T29" fmla="*/ 741 h 774"/>
                <a:gd name="T30" fmla="*/ 1929 w 2115"/>
                <a:gd name="T31" fmla="*/ 750 h 774"/>
                <a:gd name="T32" fmla="*/ 1737 w 2115"/>
                <a:gd name="T33" fmla="*/ 774 h 774"/>
                <a:gd name="T34" fmla="*/ 1539 w 2115"/>
                <a:gd name="T35" fmla="*/ 732 h 774"/>
                <a:gd name="T36" fmla="*/ 1353 w 2115"/>
                <a:gd name="T37" fmla="*/ 633 h 774"/>
                <a:gd name="T38" fmla="*/ 1155 w 2115"/>
                <a:gd name="T39" fmla="*/ 612 h 774"/>
                <a:gd name="T40" fmla="*/ 963 w 2115"/>
                <a:gd name="T41" fmla="*/ 192 h 774"/>
                <a:gd name="T42" fmla="*/ 774 w 2115"/>
                <a:gd name="T43" fmla="*/ 498 h 774"/>
                <a:gd name="T44" fmla="*/ 576 w 2115"/>
                <a:gd name="T45" fmla="*/ 699 h 774"/>
                <a:gd name="T46" fmla="*/ 384 w 2115"/>
                <a:gd name="T47" fmla="*/ 657 h 774"/>
                <a:gd name="T48" fmla="*/ 186 w 2115"/>
                <a:gd name="T49" fmla="*/ 681 h 774"/>
                <a:gd name="T50" fmla="*/ 0 w 2115"/>
                <a:gd name="T51" fmla="*/ 645 h 774"/>
                <a:gd name="T52" fmla="*/ 0 w 2115"/>
                <a:gd name="T53" fmla="*/ 525 h 7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15"/>
                <a:gd name="T82" fmla="*/ 0 h 774"/>
                <a:gd name="T83" fmla="*/ 2115 w 2115"/>
                <a:gd name="T84" fmla="*/ 774 h 7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15" h="774">
                  <a:moveTo>
                    <a:pt x="0" y="525"/>
                  </a:moveTo>
                  <a:lnTo>
                    <a:pt x="186" y="534"/>
                  </a:lnTo>
                  <a:lnTo>
                    <a:pt x="384" y="315"/>
                  </a:lnTo>
                  <a:lnTo>
                    <a:pt x="570" y="123"/>
                  </a:lnTo>
                  <a:lnTo>
                    <a:pt x="768" y="0"/>
                  </a:lnTo>
                  <a:lnTo>
                    <a:pt x="888" y="93"/>
                  </a:lnTo>
                  <a:lnTo>
                    <a:pt x="960" y="27"/>
                  </a:lnTo>
                  <a:lnTo>
                    <a:pt x="1155" y="237"/>
                  </a:lnTo>
                  <a:lnTo>
                    <a:pt x="1350" y="204"/>
                  </a:lnTo>
                  <a:lnTo>
                    <a:pt x="1545" y="375"/>
                  </a:lnTo>
                  <a:lnTo>
                    <a:pt x="1728" y="429"/>
                  </a:lnTo>
                  <a:lnTo>
                    <a:pt x="1827" y="498"/>
                  </a:lnTo>
                  <a:lnTo>
                    <a:pt x="1929" y="522"/>
                  </a:lnTo>
                  <a:lnTo>
                    <a:pt x="2112" y="543"/>
                  </a:lnTo>
                  <a:lnTo>
                    <a:pt x="2115" y="741"/>
                  </a:lnTo>
                  <a:lnTo>
                    <a:pt x="1929" y="750"/>
                  </a:lnTo>
                  <a:lnTo>
                    <a:pt x="1737" y="774"/>
                  </a:lnTo>
                  <a:lnTo>
                    <a:pt x="1539" y="732"/>
                  </a:lnTo>
                  <a:lnTo>
                    <a:pt x="1353" y="633"/>
                  </a:lnTo>
                  <a:lnTo>
                    <a:pt x="1155" y="612"/>
                  </a:lnTo>
                  <a:lnTo>
                    <a:pt x="963" y="192"/>
                  </a:lnTo>
                  <a:lnTo>
                    <a:pt x="774" y="498"/>
                  </a:lnTo>
                  <a:lnTo>
                    <a:pt x="576" y="699"/>
                  </a:lnTo>
                  <a:lnTo>
                    <a:pt x="384" y="657"/>
                  </a:lnTo>
                  <a:lnTo>
                    <a:pt x="186" y="681"/>
                  </a:lnTo>
                  <a:lnTo>
                    <a:pt x="0" y="645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969696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143" name="Group 134"/>
            <p:cNvGrpSpPr>
              <a:grpSpLocks/>
            </p:cNvGrpSpPr>
            <p:nvPr/>
          </p:nvGrpSpPr>
          <p:grpSpPr bwMode="auto">
            <a:xfrm>
              <a:off x="3285" y="2363"/>
              <a:ext cx="2125" cy="777"/>
              <a:chOff x="3285" y="2363"/>
              <a:chExt cx="2125" cy="777"/>
            </a:xfrm>
          </p:grpSpPr>
          <p:sp>
            <p:nvSpPr>
              <p:cNvPr id="45144" name="Freeform 135"/>
              <p:cNvSpPr>
                <a:spLocks/>
              </p:cNvSpPr>
              <p:nvPr/>
            </p:nvSpPr>
            <p:spPr bwMode="auto">
              <a:xfrm>
                <a:off x="3285" y="2558"/>
                <a:ext cx="2125" cy="582"/>
              </a:xfrm>
              <a:custGeom>
                <a:avLst/>
                <a:gdLst>
                  <a:gd name="T0" fmla="*/ 0 w 500"/>
                  <a:gd name="T1" fmla="*/ 2147483647 h 137"/>
                  <a:gd name="T2" fmla="*/ 2147483647 w 500"/>
                  <a:gd name="T3" fmla="*/ 2147483647 h 137"/>
                  <a:gd name="T4" fmla="*/ 2147483647 w 500"/>
                  <a:gd name="T5" fmla="*/ 2147483647 h 137"/>
                  <a:gd name="T6" fmla="*/ 2147483647 w 500"/>
                  <a:gd name="T7" fmla="*/ 2147483647 h 137"/>
                  <a:gd name="T8" fmla="*/ 2147483647 w 500"/>
                  <a:gd name="T9" fmla="*/ 2147483647 h 137"/>
                  <a:gd name="T10" fmla="*/ 2147483647 w 500"/>
                  <a:gd name="T11" fmla="*/ 0 h 137"/>
                  <a:gd name="T12" fmla="*/ 2147483647 w 500"/>
                  <a:gd name="T13" fmla="*/ 2147483647 h 137"/>
                  <a:gd name="T14" fmla="*/ 2147483647 w 500"/>
                  <a:gd name="T15" fmla="*/ 2147483647 h 137"/>
                  <a:gd name="T16" fmla="*/ 2147483647 w 500"/>
                  <a:gd name="T17" fmla="*/ 2147483647 h 137"/>
                  <a:gd name="T18" fmla="*/ 2147483647 w 500"/>
                  <a:gd name="T19" fmla="*/ 2147483647 h 137"/>
                  <a:gd name="T20" fmla="*/ 2147483647 w 500"/>
                  <a:gd name="T21" fmla="*/ 2147483647 h 137"/>
                  <a:gd name="T22" fmla="*/ 2147483647 w 500"/>
                  <a:gd name="T23" fmla="*/ 2147483647 h 1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37"/>
                  <a:gd name="T38" fmla="*/ 500 w 500"/>
                  <a:gd name="T39" fmla="*/ 137 h 1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37">
                    <a:moveTo>
                      <a:pt x="0" y="106"/>
                    </a:moveTo>
                    <a:lnTo>
                      <a:pt x="45" y="115"/>
                    </a:lnTo>
                    <a:lnTo>
                      <a:pt x="91" y="109"/>
                    </a:lnTo>
                    <a:lnTo>
                      <a:pt x="136" y="119"/>
                    </a:lnTo>
                    <a:lnTo>
                      <a:pt x="182" y="73"/>
                    </a:lnTo>
                    <a:lnTo>
                      <a:pt x="227" y="0"/>
                    </a:lnTo>
                    <a:lnTo>
                      <a:pt x="273" y="98"/>
                    </a:lnTo>
                    <a:lnTo>
                      <a:pt x="318" y="104"/>
                    </a:lnTo>
                    <a:lnTo>
                      <a:pt x="364" y="127"/>
                    </a:lnTo>
                    <a:lnTo>
                      <a:pt x="409" y="137"/>
                    </a:lnTo>
                    <a:lnTo>
                      <a:pt x="455" y="131"/>
                    </a:lnTo>
                    <a:lnTo>
                      <a:pt x="500" y="129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45" name="Freeform 136"/>
              <p:cNvSpPr>
                <a:spLocks/>
              </p:cNvSpPr>
              <p:nvPr/>
            </p:nvSpPr>
            <p:spPr bwMode="auto">
              <a:xfrm>
                <a:off x="3285" y="2677"/>
                <a:ext cx="2125" cy="332"/>
              </a:xfrm>
              <a:custGeom>
                <a:avLst/>
                <a:gdLst>
                  <a:gd name="T0" fmla="*/ 0 w 500"/>
                  <a:gd name="T1" fmla="*/ 2147483647 h 78"/>
                  <a:gd name="T2" fmla="*/ 2147483647 w 500"/>
                  <a:gd name="T3" fmla="*/ 2147483647 h 78"/>
                  <a:gd name="T4" fmla="*/ 2147483647 w 500"/>
                  <a:gd name="T5" fmla="*/ 2147483647 h 78"/>
                  <a:gd name="T6" fmla="*/ 2147483647 w 500"/>
                  <a:gd name="T7" fmla="*/ 2147483647 h 78"/>
                  <a:gd name="T8" fmla="*/ 2147483647 w 500"/>
                  <a:gd name="T9" fmla="*/ 0 h 78"/>
                  <a:gd name="T10" fmla="*/ 2147483647 w 500"/>
                  <a:gd name="T11" fmla="*/ 2147483647 h 78"/>
                  <a:gd name="T12" fmla="*/ 2147483647 w 500"/>
                  <a:gd name="T13" fmla="*/ 2147483647 h 78"/>
                  <a:gd name="T14" fmla="*/ 2147483647 w 500"/>
                  <a:gd name="T15" fmla="*/ 2147483647 h 78"/>
                  <a:gd name="T16" fmla="*/ 2147483647 w 500"/>
                  <a:gd name="T17" fmla="*/ 2147483647 h 78"/>
                  <a:gd name="T18" fmla="*/ 2147483647 w 500"/>
                  <a:gd name="T19" fmla="*/ 2147483647 h 78"/>
                  <a:gd name="T20" fmla="*/ 2147483647 w 500"/>
                  <a:gd name="T21" fmla="*/ 2147483647 h 78"/>
                  <a:gd name="T22" fmla="*/ 2147483647 w 500"/>
                  <a:gd name="T23" fmla="*/ 2147483647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78"/>
                  <a:gd name="T38" fmla="*/ 500 w 500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78">
                    <a:moveTo>
                      <a:pt x="0" y="61"/>
                    </a:moveTo>
                    <a:lnTo>
                      <a:pt x="45" y="78"/>
                    </a:lnTo>
                    <a:lnTo>
                      <a:pt x="91" y="64"/>
                    </a:lnTo>
                    <a:lnTo>
                      <a:pt x="136" y="58"/>
                    </a:lnTo>
                    <a:lnTo>
                      <a:pt x="182" y="0"/>
                    </a:lnTo>
                    <a:lnTo>
                      <a:pt x="227" y="15"/>
                    </a:lnTo>
                    <a:lnTo>
                      <a:pt x="273" y="17"/>
                    </a:lnTo>
                    <a:lnTo>
                      <a:pt x="318" y="29"/>
                    </a:lnTo>
                    <a:lnTo>
                      <a:pt x="364" y="33"/>
                    </a:lnTo>
                    <a:lnTo>
                      <a:pt x="409" y="39"/>
                    </a:lnTo>
                    <a:lnTo>
                      <a:pt x="455" y="49"/>
                    </a:lnTo>
                    <a:lnTo>
                      <a:pt x="500" y="55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46" name="Freeform 137"/>
              <p:cNvSpPr>
                <a:spLocks/>
              </p:cNvSpPr>
              <p:nvPr/>
            </p:nvSpPr>
            <p:spPr bwMode="auto">
              <a:xfrm>
                <a:off x="3285" y="2392"/>
                <a:ext cx="2125" cy="617"/>
              </a:xfrm>
              <a:custGeom>
                <a:avLst/>
                <a:gdLst>
                  <a:gd name="T0" fmla="*/ 0 w 500"/>
                  <a:gd name="T1" fmla="*/ 2147483647 h 145"/>
                  <a:gd name="T2" fmla="*/ 2147483647 w 500"/>
                  <a:gd name="T3" fmla="*/ 2147483647 h 145"/>
                  <a:gd name="T4" fmla="*/ 2147483647 w 500"/>
                  <a:gd name="T5" fmla="*/ 2147483647 h 145"/>
                  <a:gd name="T6" fmla="*/ 2147483647 w 500"/>
                  <a:gd name="T7" fmla="*/ 2147483647 h 145"/>
                  <a:gd name="T8" fmla="*/ 2147483647 w 500"/>
                  <a:gd name="T9" fmla="*/ 2147483647 h 145"/>
                  <a:gd name="T10" fmla="*/ 2147483647 w 500"/>
                  <a:gd name="T11" fmla="*/ 0 h 145"/>
                  <a:gd name="T12" fmla="*/ 2147483647 w 500"/>
                  <a:gd name="T13" fmla="*/ 2147483647 h 145"/>
                  <a:gd name="T14" fmla="*/ 2147483647 w 500"/>
                  <a:gd name="T15" fmla="*/ 2147483647 h 145"/>
                  <a:gd name="T16" fmla="*/ 2147483647 w 500"/>
                  <a:gd name="T17" fmla="*/ 2147483647 h 145"/>
                  <a:gd name="T18" fmla="*/ 2147483647 w 500"/>
                  <a:gd name="T19" fmla="*/ 2147483647 h 145"/>
                  <a:gd name="T20" fmla="*/ 2147483647 w 500"/>
                  <a:gd name="T21" fmla="*/ 2147483647 h 145"/>
                  <a:gd name="T22" fmla="*/ 2147483647 w 500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45"/>
                  <a:gd name="T38" fmla="*/ 500 w 500"/>
                  <a:gd name="T39" fmla="*/ 145 h 1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45">
                    <a:moveTo>
                      <a:pt x="0" y="139"/>
                    </a:moveTo>
                    <a:lnTo>
                      <a:pt x="45" y="145"/>
                    </a:lnTo>
                    <a:lnTo>
                      <a:pt x="91" y="119"/>
                    </a:lnTo>
                    <a:lnTo>
                      <a:pt x="136" y="98"/>
                    </a:lnTo>
                    <a:lnTo>
                      <a:pt x="182" y="38"/>
                    </a:lnTo>
                    <a:lnTo>
                      <a:pt x="227" y="0"/>
                    </a:lnTo>
                    <a:lnTo>
                      <a:pt x="273" y="49"/>
                    </a:lnTo>
                    <a:lnTo>
                      <a:pt x="318" y="41"/>
                    </a:lnTo>
                    <a:lnTo>
                      <a:pt x="364" y="82"/>
                    </a:lnTo>
                    <a:lnTo>
                      <a:pt x="409" y="95"/>
                    </a:lnTo>
                    <a:lnTo>
                      <a:pt x="455" y="129"/>
                    </a:lnTo>
                    <a:lnTo>
                      <a:pt x="500" y="142"/>
                    </a:ln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47" name="Freeform 138"/>
              <p:cNvSpPr>
                <a:spLocks/>
              </p:cNvSpPr>
              <p:nvPr/>
            </p:nvSpPr>
            <p:spPr bwMode="auto">
              <a:xfrm>
                <a:off x="3285" y="2363"/>
                <a:ext cx="2125" cy="573"/>
              </a:xfrm>
              <a:custGeom>
                <a:avLst/>
                <a:gdLst>
                  <a:gd name="T0" fmla="*/ 0 w 500"/>
                  <a:gd name="T1" fmla="*/ 2147483647 h 135"/>
                  <a:gd name="T2" fmla="*/ 2147483647 w 500"/>
                  <a:gd name="T3" fmla="*/ 2147483647 h 135"/>
                  <a:gd name="T4" fmla="*/ 2147483647 w 500"/>
                  <a:gd name="T5" fmla="*/ 2147483647 h 135"/>
                  <a:gd name="T6" fmla="*/ 2147483647 w 500"/>
                  <a:gd name="T7" fmla="*/ 2147483647 h 135"/>
                  <a:gd name="T8" fmla="*/ 2147483647 w 500"/>
                  <a:gd name="T9" fmla="*/ 0 h 135"/>
                  <a:gd name="T10" fmla="*/ 2147483647 w 500"/>
                  <a:gd name="T11" fmla="*/ 2147483647 h 135"/>
                  <a:gd name="T12" fmla="*/ 2147483647 w 500"/>
                  <a:gd name="T13" fmla="*/ 2147483647 h 135"/>
                  <a:gd name="T14" fmla="*/ 2147483647 w 500"/>
                  <a:gd name="T15" fmla="*/ 2147483647 h 135"/>
                  <a:gd name="T16" fmla="*/ 2147483647 w 500"/>
                  <a:gd name="T17" fmla="*/ 2147483647 h 135"/>
                  <a:gd name="T18" fmla="*/ 2147483647 w 500"/>
                  <a:gd name="T19" fmla="*/ 2147483647 h 135"/>
                  <a:gd name="T20" fmla="*/ 2147483647 w 500"/>
                  <a:gd name="T21" fmla="*/ 2147483647 h 135"/>
                  <a:gd name="T22" fmla="*/ 2147483647 w 500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35"/>
                  <a:gd name="T38" fmla="*/ 500 w 500"/>
                  <a:gd name="T39" fmla="*/ 135 h 1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35">
                    <a:moveTo>
                      <a:pt x="0" y="125"/>
                    </a:moveTo>
                    <a:lnTo>
                      <a:pt x="45" y="126"/>
                    </a:lnTo>
                    <a:lnTo>
                      <a:pt x="91" y="75"/>
                    </a:lnTo>
                    <a:lnTo>
                      <a:pt x="136" y="29"/>
                    </a:lnTo>
                    <a:lnTo>
                      <a:pt x="182" y="0"/>
                    </a:lnTo>
                    <a:lnTo>
                      <a:pt x="227" y="37"/>
                    </a:lnTo>
                    <a:lnTo>
                      <a:pt x="273" y="96"/>
                    </a:lnTo>
                    <a:lnTo>
                      <a:pt x="318" y="87"/>
                    </a:lnTo>
                    <a:lnTo>
                      <a:pt x="364" y="110"/>
                    </a:lnTo>
                    <a:lnTo>
                      <a:pt x="409" y="112"/>
                    </a:lnTo>
                    <a:lnTo>
                      <a:pt x="455" y="124"/>
                    </a:lnTo>
                    <a:lnTo>
                      <a:pt x="500" y="135"/>
                    </a:ln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8267" name="Group 139"/>
          <p:cNvGrpSpPr>
            <a:grpSpLocks/>
          </p:cNvGrpSpPr>
          <p:nvPr/>
        </p:nvGrpSpPr>
        <p:grpSpPr bwMode="auto">
          <a:xfrm>
            <a:off x="754063" y="3487738"/>
            <a:ext cx="7867650" cy="1600200"/>
            <a:chOff x="475" y="2197"/>
            <a:chExt cx="4956" cy="1008"/>
          </a:xfrm>
        </p:grpSpPr>
        <p:grpSp>
          <p:nvGrpSpPr>
            <p:cNvPr id="45066" name="Group 140"/>
            <p:cNvGrpSpPr>
              <a:grpSpLocks/>
            </p:cNvGrpSpPr>
            <p:nvPr/>
          </p:nvGrpSpPr>
          <p:grpSpPr bwMode="auto">
            <a:xfrm>
              <a:off x="475" y="2197"/>
              <a:ext cx="2171" cy="1008"/>
              <a:chOff x="475" y="2197"/>
              <a:chExt cx="2171" cy="1008"/>
            </a:xfrm>
          </p:grpSpPr>
          <p:sp>
            <p:nvSpPr>
              <p:cNvPr id="45105" name="Freeform 141"/>
              <p:cNvSpPr>
                <a:spLocks/>
              </p:cNvSpPr>
              <p:nvPr/>
            </p:nvSpPr>
            <p:spPr bwMode="auto">
              <a:xfrm>
                <a:off x="500" y="2554"/>
                <a:ext cx="2125" cy="498"/>
              </a:xfrm>
              <a:custGeom>
                <a:avLst/>
                <a:gdLst>
                  <a:gd name="T0" fmla="*/ 0 w 500"/>
                  <a:gd name="T1" fmla="*/ 2147483647 h 117"/>
                  <a:gd name="T2" fmla="*/ 2147483647 w 500"/>
                  <a:gd name="T3" fmla="*/ 2147483647 h 117"/>
                  <a:gd name="T4" fmla="*/ 2147483647 w 500"/>
                  <a:gd name="T5" fmla="*/ 2147483647 h 117"/>
                  <a:gd name="T6" fmla="*/ 2147483647 w 500"/>
                  <a:gd name="T7" fmla="*/ 2147483647 h 117"/>
                  <a:gd name="T8" fmla="*/ 2147483647 w 500"/>
                  <a:gd name="T9" fmla="*/ 2147483647 h 117"/>
                  <a:gd name="T10" fmla="*/ 2147483647 w 500"/>
                  <a:gd name="T11" fmla="*/ 0 h 117"/>
                  <a:gd name="T12" fmla="*/ 2147483647 w 500"/>
                  <a:gd name="T13" fmla="*/ 2147483647 h 117"/>
                  <a:gd name="T14" fmla="*/ 2147483647 w 500"/>
                  <a:gd name="T15" fmla="*/ 2147483647 h 117"/>
                  <a:gd name="T16" fmla="*/ 2147483647 w 500"/>
                  <a:gd name="T17" fmla="*/ 2147483647 h 117"/>
                  <a:gd name="T18" fmla="*/ 2147483647 w 500"/>
                  <a:gd name="T19" fmla="*/ 2147483647 h 117"/>
                  <a:gd name="T20" fmla="*/ 2147483647 w 500"/>
                  <a:gd name="T21" fmla="*/ 2147483647 h 117"/>
                  <a:gd name="T22" fmla="*/ 2147483647 w 500"/>
                  <a:gd name="T23" fmla="*/ 2147483647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17"/>
                  <a:gd name="T38" fmla="*/ 500 w 500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17">
                    <a:moveTo>
                      <a:pt x="0" y="117"/>
                    </a:moveTo>
                    <a:lnTo>
                      <a:pt x="45" y="84"/>
                    </a:lnTo>
                    <a:lnTo>
                      <a:pt x="91" y="99"/>
                    </a:lnTo>
                    <a:lnTo>
                      <a:pt x="136" y="59"/>
                    </a:lnTo>
                    <a:lnTo>
                      <a:pt x="182" y="53"/>
                    </a:lnTo>
                    <a:lnTo>
                      <a:pt x="227" y="0"/>
                    </a:lnTo>
                    <a:lnTo>
                      <a:pt x="273" y="24"/>
                    </a:lnTo>
                    <a:lnTo>
                      <a:pt x="318" y="52"/>
                    </a:lnTo>
                    <a:lnTo>
                      <a:pt x="364" y="83"/>
                    </a:lnTo>
                    <a:lnTo>
                      <a:pt x="409" y="95"/>
                    </a:lnTo>
                    <a:lnTo>
                      <a:pt x="455" y="109"/>
                    </a:lnTo>
                    <a:lnTo>
                      <a:pt x="500" y="10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6" name="Line 142"/>
              <p:cNvSpPr>
                <a:spLocks noChangeShapeType="1"/>
              </p:cNvSpPr>
              <p:nvPr/>
            </p:nvSpPr>
            <p:spPr bwMode="auto">
              <a:xfrm flipV="1">
                <a:off x="500" y="2933"/>
                <a:ext cx="0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7" name="Line 143"/>
              <p:cNvSpPr>
                <a:spLocks noChangeShapeType="1"/>
              </p:cNvSpPr>
              <p:nvPr/>
            </p:nvSpPr>
            <p:spPr bwMode="auto">
              <a:xfrm flipV="1">
                <a:off x="691" y="2618"/>
                <a:ext cx="0" cy="2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8" name="Line 144"/>
              <p:cNvSpPr>
                <a:spLocks noChangeShapeType="1"/>
              </p:cNvSpPr>
              <p:nvPr/>
            </p:nvSpPr>
            <p:spPr bwMode="auto">
              <a:xfrm flipV="1">
                <a:off x="887" y="2814"/>
                <a:ext cx="0" cy="1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9" name="Line 145"/>
              <p:cNvSpPr>
                <a:spLocks noChangeShapeType="1"/>
              </p:cNvSpPr>
              <p:nvPr/>
            </p:nvSpPr>
            <p:spPr bwMode="auto">
              <a:xfrm flipV="1">
                <a:off x="1078" y="2533"/>
                <a:ext cx="0" cy="2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0" name="Line 146"/>
              <p:cNvSpPr>
                <a:spLocks noChangeShapeType="1"/>
              </p:cNvSpPr>
              <p:nvPr/>
            </p:nvSpPr>
            <p:spPr bwMode="auto">
              <a:xfrm flipV="1">
                <a:off x="1274" y="2524"/>
                <a:ext cx="0" cy="2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1" name="Line 147"/>
              <p:cNvSpPr>
                <a:spLocks noChangeShapeType="1"/>
              </p:cNvSpPr>
              <p:nvPr/>
            </p:nvSpPr>
            <p:spPr bwMode="auto">
              <a:xfrm flipV="1">
                <a:off x="1465" y="2197"/>
                <a:ext cx="1" cy="3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2" name="Line 148"/>
              <p:cNvSpPr>
                <a:spLocks noChangeShapeType="1"/>
              </p:cNvSpPr>
              <p:nvPr/>
            </p:nvSpPr>
            <p:spPr bwMode="auto">
              <a:xfrm flipV="1">
                <a:off x="1660" y="2231"/>
                <a:ext cx="0" cy="4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3" name="Line 149"/>
              <p:cNvSpPr>
                <a:spLocks noChangeShapeType="1"/>
              </p:cNvSpPr>
              <p:nvPr/>
            </p:nvSpPr>
            <p:spPr bwMode="auto">
              <a:xfrm flipV="1">
                <a:off x="1852" y="2435"/>
                <a:ext cx="0" cy="3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4" name="Line 150"/>
              <p:cNvSpPr>
                <a:spLocks noChangeShapeType="1"/>
              </p:cNvSpPr>
              <p:nvPr/>
            </p:nvSpPr>
            <p:spPr bwMode="auto">
              <a:xfrm flipV="1">
                <a:off x="2047" y="2716"/>
                <a:ext cx="0" cy="1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5" name="Line 151"/>
              <p:cNvSpPr>
                <a:spLocks noChangeShapeType="1"/>
              </p:cNvSpPr>
              <p:nvPr/>
            </p:nvSpPr>
            <p:spPr bwMode="auto">
              <a:xfrm flipV="1">
                <a:off x="2238" y="2784"/>
                <a:ext cx="0" cy="1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6" name="Line 152"/>
              <p:cNvSpPr>
                <a:spLocks noChangeShapeType="1"/>
              </p:cNvSpPr>
              <p:nvPr/>
            </p:nvSpPr>
            <p:spPr bwMode="auto">
              <a:xfrm flipV="1">
                <a:off x="2434" y="2869"/>
                <a:ext cx="0" cy="1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7" name="Line 153"/>
              <p:cNvSpPr>
                <a:spLocks noChangeShapeType="1"/>
              </p:cNvSpPr>
              <p:nvPr/>
            </p:nvSpPr>
            <p:spPr bwMode="auto">
              <a:xfrm flipV="1">
                <a:off x="2625" y="2822"/>
                <a:ext cx="0" cy="1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8" name="Line 154"/>
              <p:cNvSpPr>
                <a:spLocks noChangeShapeType="1"/>
              </p:cNvSpPr>
              <p:nvPr/>
            </p:nvSpPr>
            <p:spPr bwMode="auto">
              <a:xfrm>
                <a:off x="500" y="3052"/>
                <a:ext cx="0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19" name="Line 155"/>
              <p:cNvSpPr>
                <a:spLocks noChangeShapeType="1"/>
              </p:cNvSpPr>
              <p:nvPr/>
            </p:nvSpPr>
            <p:spPr bwMode="auto">
              <a:xfrm>
                <a:off x="691" y="2911"/>
                <a:ext cx="0" cy="29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0" name="Line 156"/>
              <p:cNvSpPr>
                <a:spLocks noChangeShapeType="1"/>
              </p:cNvSpPr>
              <p:nvPr/>
            </p:nvSpPr>
            <p:spPr bwMode="auto">
              <a:xfrm>
                <a:off x="887" y="2975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1" name="Line 157"/>
              <p:cNvSpPr>
                <a:spLocks noChangeShapeType="1"/>
              </p:cNvSpPr>
              <p:nvPr/>
            </p:nvSpPr>
            <p:spPr bwMode="auto">
              <a:xfrm>
                <a:off x="1078" y="2805"/>
                <a:ext cx="0" cy="2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2" name="Line 158"/>
              <p:cNvSpPr>
                <a:spLocks noChangeShapeType="1"/>
              </p:cNvSpPr>
              <p:nvPr/>
            </p:nvSpPr>
            <p:spPr bwMode="auto">
              <a:xfrm>
                <a:off x="1274" y="2780"/>
                <a:ext cx="0" cy="2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3" name="Line 159"/>
              <p:cNvSpPr>
                <a:spLocks noChangeShapeType="1"/>
              </p:cNvSpPr>
              <p:nvPr/>
            </p:nvSpPr>
            <p:spPr bwMode="auto">
              <a:xfrm>
                <a:off x="1465" y="2554"/>
                <a:ext cx="0" cy="4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4" name="Line 160"/>
              <p:cNvSpPr>
                <a:spLocks noChangeShapeType="1"/>
              </p:cNvSpPr>
              <p:nvPr/>
            </p:nvSpPr>
            <p:spPr bwMode="auto">
              <a:xfrm>
                <a:off x="1660" y="2656"/>
                <a:ext cx="0" cy="4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5" name="Line 161"/>
              <p:cNvSpPr>
                <a:spLocks noChangeShapeType="1"/>
              </p:cNvSpPr>
              <p:nvPr/>
            </p:nvSpPr>
            <p:spPr bwMode="auto">
              <a:xfrm>
                <a:off x="1852" y="2775"/>
                <a:ext cx="0" cy="3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6" name="Line 162"/>
              <p:cNvSpPr>
                <a:spLocks noChangeShapeType="1"/>
              </p:cNvSpPr>
              <p:nvPr/>
            </p:nvSpPr>
            <p:spPr bwMode="auto">
              <a:xfrm>
                <a:off x="2047" y="2907"/>
                <a:ext cx="0" cy="1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7" name="Line 163"/>
              <p:cNvSpPr>
                <a:spLocks noChangeShapeType="1"/>
              </p:cNvSpPr>
              <p:nvPr/>
            </p:nvSpPr>
            <p:spPr bwMode="auto">
              <a:xfrm>
                <a:off x="2238" y="2958"/>
                <a:ext cx="0" cy="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8" name="Line 164"/>
              <p:cNvSpPr>
                <a:spLocks noChangeShapeType="1"/>
              </p:cNvSpPr>
              <p:nvPr/>
            </p:nvSpPr>
            <p:spPr bwMode="auto">
              <a:xfrm>
                <a:off x="2434" y="3018"/>
                <a:ext cx="0" cy="1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29" name="Line 165"/>
              <p:cNvSpPr>
                <a:spLocks noChangeShapeType="1"/>
              </p:cNvSpPr>
              <p:nvPr/>
            </p:nvSpPr>
            <p:spPr bwMode="auto">
              <a:xfrm>
                <a:off x="2625" y="3005"/>
                <a:ext cx="0" cy="1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0" name="Oval 166"/>
              <p:cNvSpPr>
                <a:spLocks noChangeArrowheads="1"/>
              </p:cNvSpPr>
              <p:nvPr/>
            </p:nvSpPr>
            <p:spPr bwMode="auto">
              <a:xfrm>
                <a:off x="475" y="3026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1" name="Oval 167"/>
              <p:cNvSpPr>
                <a:spLocks noChangeArrowheads="1"/>
              </p:cNvSpPr>
              <p:nvPr/>
            </p:nvSpPr>
            <p:spPr bwMode="auto">
              <a:xfrm>
                <a:off x="666" y="2886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2" name="Oval 168"/>
              <p:cNvSpPr>
                <a:spLocks noChangeArrowheads="1"/>
              </p:cNvSpPr>
              <p:nvPr/>
            </p:nvSpPr>
            <p:spPr bwMode="auto">
              <a:xfrm>
                <a:off x="861" y="2950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3" name="Oval 169"/>
              <p:cNvSpPr>
                <a:spLocks noChangeArrowheads="1"/>
              </p:cNvSpPr>
              <p:nvPr/>
            </p:nvSpPr>
            <p:spPr bwMode="auto">
              <a:xfrm>
                <a:off x="1053" y="278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4" name="Oval 170"/>
              <p:cNvSpPr>
                <a:spLocks noChangeArrowheads="1"/>
              </p:cNvSpPr>
              <p:nvPr/>
            </p:nvSpPr>
            <p:spPr bwMode="auto">
              <a:xfrm>
                <a:off x="1248" y="2754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5" name="Oval 171"/>
              <p:cNvSpPr>
                <a:spLocks noChangeArrowheads="1"/>
              </p:cNvSpPr>
              <p:nvPr/>
            </p:nvSpPr>
            <p:spPr bwMode="auto">
              <a:xfrm>
                <a:off x="1439" y="2529"/>
                <a:ext cx="47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6" name="Oval 172"/>
              <p:cNvSpPr>
                <a:spLocks noChangeArrowheads="1"/>
              </p:cNvSpPr>
              <p:nvPr/>
            </p:nvSpPr>
            <p:spPr bwMode="auto">
              <a:xfrm>
                <a:off x="1635" y="2631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7" name="Oval 173"/>
              <p:cNvSpPr>
                <a:spLocks noChangeArrowheads="1"/>
              </p:cNvSpPr>
              <p:nvPr/>
            </p:nvSpPr>
            <p:spPr bwMode="auto">
              <a:xfrm>
                <a:off x="1826" y="2750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8" name="Oval 174"/>
              <p:cNvSpPr>
                <a:spLocks noChangeArrowheads="1"/>
              </p:cNvSpPr>
              <p:nvPr/>
            </p:nvSpPr>
            <p:spPr bwMode="auto">
              <a:xfrm>
                <a:off x="2022" y="2882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39" name="Oval 175"/>
              <p:cNvSpPr>
                <a:spLocks noChangeArrowheads="1"/>
              </p:cNvSpPr>
              <p:nvPr/>
            </p:nvSpPr>
            <p:spPr bwMode="auto">
              <a:xfrm>
                <a:off x="2213" y="2933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40" name="Oval 176"/>
              <p:cNvSpPr>
                <a:spLocks noChangeArrowheads="1"/>
              </p:cNvSpPr>
              <p:nvPr/>
            </p:nvSpPr>
            <p:spPr bwMode="auto">
              <a:xfrm>
                <a:off x="2408" y="2992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41" name="Oval 177"/>
              <p:cNvSpPr>
                <a:spLocks noChangeArrowheads="1"/>
              </p:cNvSpPr>
              <p:nvPr/>
            </p:nvSpPr>
            <p:spPr bwMode="auto">
              <a:xfrm>
                <a:off x="2600" y="298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67" name="Group 178"/>
            <p:cNvGrpSpPr>
              <a:grpSpLocks/>
            </p:cNvGrpSpPr>
            <p:nvPr/>
          </p:nvGrpSpPr>
          <p:grpSpPr bwMode="auto">
            <a:xfrm>
              <a:off x="3260" y="2460"/>
              <a:ext cx="2171" cy="744"/>
              <a:chOff x="3260" y="2460"/>
              <a:chExt cx="2171" cy="744"/>
            </a:xfrm>
          </p:grpSpPr>
          <p:sp>
            <p:nvSpPr>
              <p:cNvPr id="45068" name="Freeform 179"/>
              <p:cNvSpPr>
                <a:spLocks/>
              </p:cNvSpPr>
              <p:nvPr/>
            </p:nvSpPr>
            <p:spPr bwMode="auto">
              <a:xfrm>
                <a:off x="3285" y="2737"/>
                <a:ext cx="2125" cy="293"/>
              </a:xfrm>
              <a:custGeom>
                <a:avLst/>
                <a:gdLst>
                  <a:gd name="T0" fmla="*/ 0 w 500"/>
                  <a:gd name="T1" fmla="*/ 2147483647 h 69"/>
                  <a:gd name="T2" fmla="*/ 2147483647 w 500"/>
                  <a:gd name="T3" fmla="*/ 2147483647 h 69"/>
                  <a:gd name="T4" fmla="*/ 2147483647 w 500"/>
                  <a:gd name="T5" fmla="*/ 2147483647 h 69"/>
                  <a:gd name="T6" fmla="*/ 2147483647 w 500"/>
                  <a:gd name="T7" fmla="*/ 2147483647 h 69"/>
                  <a:gd name="T8" fmla="*/ 2147483647 w 500"/>
                  <a:gd name="T9" fmla="*/ 2147483647 h 69"/>
                  <a:gd name="T10" fmla="*/ 2147483647 w 500"/>
                  <a:gd name="T11" fmla="*/ 0 h 69"/>
                  <a:gd name="T12" fmla="*/ 2147483647 w 500"/>
                  <a:gd name="T13" fmla="*/ 2147483647 h 69"/>
                  <a:gd name="T14" fmla="*/ 2147483647 w 500"/>
                  <a:gd name="T15" fmla="*/ 2147483647 h 69"/>
                  <a:gd name="T16" fmla="*/ 2147483647 w 500"/>
                  <a:gd name="T17" fmla="*/ 2147483647 h 69"/>
                  <a:gd name="T18" fmla="*/ 2147483647 w 500"/>
                  <a:gd name="T19" fmla="*/ 2147483647 h 69"/>
                  <a:gd name="T20" fmla="*/ 2147483647 w 500"/>
                  <a:gd name="T21" fmla="*/ 2147483647 h 69"/>
                  <a:gd name="T22" fmla="*/ 2147483647 w 500"/>
                  <a:gd name="T23" fmla="*/ 2147483647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69"/>
                  <a:gd name="T38" fmla="*/ 500 w 500"/>
                  <a:gd name="T39" fmla="*/ 69 h 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69">
                    <a:moveTo>
                      <a:pt x="0" y="60"/>
                    </a:moveTo>
                    <a:lnTo>
                      <a:pt x="45" y="66"/>
                    </a:lnTo>
                    <a:lnTo>
                      <a:pt x="91" y="69"/>
                    </a:lnTo>
                    <a:lnTo>
                      <a:pt x="136" y="40"/>
                    </a:lnTo>
                    <a:lnTo>
                      <a:pt x="182" y="34"/>
                    </a:lnTo>
                    <a:lnTo>
                      <a:pt x="227" y="0"/>
                    </a:lnTo>
                    <a:lnTo>
                      <a:pt x="273" y="19"/>
                    </a:lnTo>
                    <a:lnTo>
                      <a:pt x="318" y="24"/>
                    </a:lnTo>
                    <a:lnTo>
                      <a:pt x="364" y="24"/>
                    </a:lnTo>
                    <a:lnTo>
                      <a:pt x="409" y="40"/>
                    </a:lnTo>
                    <a:lnTo>
                      <a:pt x="455" y="60"/>
                    </a:lnTo>
                    <a:lnTo>
                      <a:pt x="500" y="6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9" name="Line 180"/>
              <p:cNvSpPr>
                <a:spLocks noChangeShapeType="1"/>
              </p:cNvSpPr>
              <p:nvPr/>
            </p:nvSpPr>
            <p:spPr bwMode="auto">
              <a:xfrm flipV="1">
                <a:off x="3285" y="2834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0" name="Line 181"/>
              <p:cNvSpPr>
                <a:spLocks noChangeShapeType="1"/>
              </p:cNvSpPr>
              <p:nvPr/>
            </p:nvSpPr>
            <p:spPr bwMode="auto">
              <a:xfrm flipV="1">
                <a:off x="3476" y="2826"/>
                <a:ext cx="0" cy="1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1" name="Line 182"/>
              <p:cNvSpPr>
                <a:spLocks noChangeShapeType="1"/>
              </p:cNvSpPr>
              <p:nvPr/>
            </p:nvSpPr>
            <p:spPr bwMode="auto">
              <a:xfrm flipV="1">
                <a:off x="3672" y="2864"/>
                <a:ext cx="0" cy="1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2" name="Line 183"/>
              <p:cNvSpPr>
                <a:spLocks noChangeShapeType="1"/>
              </p:cNvSpPr>
              <p:nvPr/>
            </p:nvSpPr>
            <p:spPr bwMode="auto">
              <a:xfrm flipV="1">
                <a:off x="3863" y="2647"/>
                <a:ext cx="0" cy="2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3" name="Line 184"/>
              <p:cNvSpPr>
                <a:spLocks noChangeShapeType="1"/>
              </p:cNvSpPr>
              <p:nvPr/>
            </p:nvSpPr>
            <p:spPr bwMode="auto">
              <a:xfrm flipV="1">
                <a:off x="4059" y="2677"/>
                <a:ext cx="0" cy="20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4" name="Line 185"/>
              <p:cNvSpPr>
                <a:spLocks noChangeShapeType="1"/>
              </p:cNvSpPr>
              <p:nvPr/>
            </p:nvSpPr>
            <p:spPr bwMode="auto">
              <a:xfrm flipV="1">
                <a:off x="4250" y="2460"/>
                <a:ext cx="0" cy="2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5" name="Line 186"/>
              <p:cNvSpPr>
                <a:spLocks noChangeShapeType="1"/>
              </p:cNvSpPr>
              <p:nvPr/>
            </p:nvSpPr>
            <p:spPr bwMode="auto">
              <a:xfrm flipV="1">
                <a:off x="4445" y="2494"/>
                <a:ext cx="0" cy="3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6" name="Line 187"/>
              <p:cNvSpPr>
                <a:spLocks noChangeShapeType="1"/>
              </p:cNvSpPr>
              <p:nvPr/>
            </p:nvSpPr>
            <p:spPr bwMode="auto">
              <a:xfrm flipV="1">
                <a:off x="4637" y="2592"/>
                <a:ext cx="0" cy="2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7" name="Line 188"/>
              <p:cNvSpPr>
                <a:spLocks noChangeShapeType="1"/>
              </p:cNvSpPr>
              <p:nvPr/>
            </p:nvSpPr>
            <p:spPr bwMode="auto">
              <a:xfrm flipV="1">
                <a:off x="4832" y="2571"/>
                <a:ext cx="0" cy="2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8" name="Line 189"/>
              <p:cNvSpPr>
                <a:spLocks noChangeShapeType="1"/>
              </p:cNvSpPr>
              <p:nvPr/>
            </p:nvSpPr>
            <p:spPr bwMode="auto">
              <a:xfrm flipV="1">
                <a:off x="5023" y="2703"/>
                <a:ext cx="0" cy="20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9" name="Line 190"/>
              <p:cNvSpPr>
                <a:spLocks noChangeShapeType="1"/>
              </p:cNvSpPr>
              <p:nvPr/>
            </p:nvSpPr>
            <p:spPr bwMode="auto">
              <a:xfrm flipV="1">
                <a:off x="5219" y="2813"/>
                <a:ext cx="0" cy="1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0" name="Line 191"/>
              <p:cNvSpPr>
                <a:spLocks noChangeShapeType="1"/>
              </p:cNvSpPr>
              <p:nvPr/>
            </p:nvSpPr>
            <p:spPr bwMode="auto">
              <a:xfrm flipV="1">
                <a:off x="5410" y="2864"/>
                <a:ext cx="0" cy="1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1" name="Line 192"/>
              <p:cNvSpPr>
                <a:spLocks noChangeShapeType="1"/>
              </p:cNvSpPr>
              <p:nvPr/>
            </p:nvSpPr>
            <p:spPr bwMode="auto">
              <a:xfrm>
                <a:off x="3285" y="2992"/>
                <a:ext cx="0" cy="1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2" name="Line 193"/>
              <p:cNvSpPr>
                <a:spLocks noChangeShapeType="1"/>
              </p:cNvSpPr>
              <p:nvPr/>
            </p:nvSpPr>
            <p:spPr bwMode="auto">
              <a:xfrm>
                <a:off x="3476" y="3017"/>
                <a:ext cx="0" cy="1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3" name="Line 194"/>
              <p:cNvSpPr>
                <a:spLocks noChangeShapeType="1"/>
              </p:cNvSpPr>
              <p:nvPr/>
            </p:nvSpPr>
            <p:spPr bwMode="auto">
              <a:xfrm>
                <a:off x="3672" y="3030"/>
                <a:ext cx="0" cy="1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4" name="Line 195"/>
              <p:cNvSpPr>
                <a:spLocks noChangeShapeType="1"/>
              </p:cNvSpPr>
              <p:nvPr/>
            </p:nvSpPr>
            <p:spPr bwMode="auto">
              <a:xfrm>
                <a:off x="3863" y="2907"/>
                <a:ext cx="0" cy="2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5" name="Line 196"/>
              <p:cNvSpPr>
                <a:spLocks noChangeShapeType="1"/>
              </p:cNvSpPr>
              <p:nvPr/>
            </p:nvSpPr>
            <p:spPr bwMode="auto">
              <a:xfrm>
                <a:off x="4059" y="2881"/>
                <a:ext cx="0" cy="2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6" name="Line 197"/>
              <p:cNvSpPr>
                <a:spLocks noChangeShapeType="1"/>
              </p:cNvSpPr>
              <p:nvPr/>
            </p:nvSpPr>
            <p:spPr bwMode="auto">
              <a:xfrm>
                <a:off x="4250" y="2737"/>
                <a:ext cx="0" cy="2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7" name="Line 198"/>
              <p:cNvSpPr>
                <a:spLocks noChangeShapeType="1"/>
              </p:cNvSpPr>
              <p:nvPr/>
            </p:nvSpPr>
            <p:spPr bwMode="auto">
              <a:xfrm>
                <a:off x="4445" y="2817"/>
                <a:ext cx="0" cy="3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8" name="Line 199"/>
              <p:cNvSpPr>
                <a:spLocks noChangeShapeType="1"/>
              </p:cNvSpPr>
              <p:nvPr/>
            </p:nvSpPr>
            <p:spPr bwMode="auto">
              <a:xfrm>
                <a:off x="4637" y="2839"/>
                <a:ext cx="0" cy="2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9" name="Line 200"/>
              <p:cNvSpPr>
                <a:spLocks noChangeShapeType="1"/>
              </p:cNvSpPr>
              <p:nvPr/>
            </p:nvSpPr>
            <p:spPr bwMode="auto">
              <a:xfrm>
                <a:off x="4832" y="2839"/>
                <a:ext cx="0" cy="2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0" name="Line 201"/>
              <p:cNvSpPr>
                <a:spLocks noChangeShapeType="1"/>
              </p:cNvSpPr>
              <p:nvPr/>
            </p:nvSpPr>
            <p:spPr bwMode="auto">
              <a:xfrm>
                <a:off x="5023" y="2907"/>
                <a:ext cx="0" cy="1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1" name="Line 202"/>
              <p:cNvSpPr>
                <a:spLocks noChangeShapeType="1"/>
              </p:cNvSpPr>
              <p:nvPr/>
            </p:nvSpPr>
            <p:spPr bwMode="auto">
              <a:xfrm>
                <a:off x="5219" y="2992"/>
                <a:ext cx="0" cy="1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2" name="Line 203"/>
              <p:cNvSpPr>
                <a:spLocks noChangeShapeType="1"/>
              </p:cNvSpPr>
              <p:nvPr/>
            </p:nvSpPr>
            <p:spPr bwMode="auto">
              <a:xfrm>
                <a:off x="5410" y="3000"/>
                <a:ext cx="0" cy="1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3" name="Oval 204"/>
              <p:cNvSpPr>
                <a:spLocks noChangeArrowheads="1"/>
              </p:cNvSpPr>
              <p:nvPr/>
            </p:nvSpPr>
            <p:spPr bwMode="auto">
              <a:xfrm>
                <a:off x="3260" y="2966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4" name="Oval 205"/>
              <p:cNvSpPr>
                <a:spLocks noChangeArrowheads="1"/>
              </p:cNvSpPr>
              <p:nvPr/>
            </p:nvSpPr>
            <p:spPr bwMode="auto">
              <a:xfrm>
                <a:off x="3451" y="2992"/>
                <a:ext cx="47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5" name="Oval 206"/>
              <p:cNvSpPr>
                <a:spLocks noChangeArrowheads="1"/>
              </p:cNvSpPr>
              <p:nvPr/>
            </p:nvSpPr>
            <p:spPr bwMode="auto">
              <a:xfrm>
                <a:off x="3646" y="3004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6" name="Oval 207"/>
              <p:cNvSpPr>
                <a:spLocks noChangeArrowheads="1"/>
              </p:cNvSpPr>
              <p:nvPr/>
            </p:nvSpPr>
            <p:spPr bwMode="auto">
              <a:xfrm>
                <a:off x="3838" y="2881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7" name="Oval 208"/>
              <p:cNvSpPr>
                <a:spLocks noChangeArrowheads="1"/>
              </p:cNvSpPr>
              <p:nvPr/>
            </p:nvSpPr>
            <p:spPr bwMode="auto">
              <a:xfrm>
                <a:off x="4033" y="2856"/>
                <a:ext cx="47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8" name="Oval 209"/>
              <p:cNvSpPr>
                <a:spLocks noChangeArrowheads="1"/>
              </p:cNvSpPr>
              <p:nvPr/>
            </p:nvSpPr>
            <p:spPr bwMode="auto">
              <a:xfrm>
                <a:off x="4224" y="2711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9" name="Oval 210"/>
              <p:cNvSpPr>
                <a:spLocks noChangeArrowheads="1"/>
              </p:cNvSpPr>
              <p:nvPr/>
            </p:nvSpPr>
            <p:spPr bwMode="auto">
              <a:xfrm>
                <a:off x="4420" y="2792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0" name="Oval 211"/>
              <p:cNvSpPr>
                <a:spLocks noChangeArrowheads="1"/>
              </p:cNvSpPr>
              <p:nvPr/>
            </p:nvSpPr>
            <p:spPr bwMode="auto">
              <a:xfrm>
                <a:off x="4611" y="2813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1" name="Oval 212"/>
              <p:cNvSpPr>
                <a:spLocks noChangeArrowheads="1"/>
              </p:cNvSpPr>
              <p:nvPr/>
            </p:nvSpPr>
            <p:spPr bwMode="auto">
              <a:xfrm>
                <a:off x="4807" y="2813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2" name="Oval 213"/>
              <p:cNvSpPr>
                <a:spLocks noChangeArrowheads="1"/>
              </p:cNvSpPr>
              <p:nvPr/>
            </p:nvSpPr>
            <p:spPr bwMode="auto">
              <a:xfrm>
                <a:off x="4998" y="2881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3" name="Oval 214"/>
              <p:cNvSpPr>
                <a:spLocks noChangeArrowheads="1"/>
              </p:cNvSpPr>
              <p:nvPr/>
            </p:nvSpPr>
            <p:spPr bwMode="auto">
              <a:xfrm>
                <a:off x="5193" y="2966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4" name="Oval 215"/>
              <p:cNvSpPr>
                <a:spLocks noChangeArrowheads="1"/>
              </p:cNvSpPr>
              <p:nvPr/>
            </p:nvSpPr>
            <p:spPr bwMode="auto">
              <a:xfrm>
                <a:off x="5385" y="297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328613" y="1749425"/>
            <a:ext cx="8218487" cy="4325938"/>
            <a:chOff x="207" y="1102"/>
            <a:chExt cx="5177" cy="2725"/>
          </a:xfrm>
        </p:grpSpPr>
        <p:grpSp>
          <p:nvGrpSpPr>
            <p:cNvPr id="47301" name="Group 3"/>
            <p:cNvGrpSpPr>
              <a:grpSpLocks/>
            </p:cNvGrpSpPr>
            <p:nvPr/>
          </p:nvGrpSpPr>
          <p:grpSpPr bwMode="auto">
            <a:xfrm>
              <a:off x="207" y="1102"/>
              <a:ext cx="2442" cy="1266"/>
              <a:chOff x="207" y="1102"/>
              <a:chExt cx="2442" cy="1266"/>
            </a:xfrm>
          </p:grpSpPr>
          <p:grpSp>
            <p:nvGrpSpPr>
              <p:cNvPr id="47449" name="Group 4"/>
              <p:cNvGrpSpPr>
                <a:grpSpLocks/>
              </p:cNvGrpSpPr>
              <p:nvPr/>
            </p:nvGrpSpPr>
            <p:grpSpPr bwMode="auto">
              <a:xfrm>
                <a:off x="207" y="1244"/>
                <a:ext cx="2442" cy="1124"/>
                <a:chOff x="207" y="1244"/>
                <a:chExt cx="2442" cy="1124"/>
              </a:xfrm>
            </p:grpSpPr>
            <p:sp>
              <p:nvSpPr>
                <p:cNvPr id="47451" name="Rectangle 5"/>
                <p:cNvSpPr>
                  <a:spLocks noChangeArrowheads="1"/>
                </p:cNvSpPr>
                <p:nvPr/>
              </p:nvSpPr>
              <p:spPr bwMode="auto">
                <a:xfrm>
                  <a:off x="521" y="1287"/>
                  <a:ext cx="2128" cy="8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52" name="Line 6"/>
                <p:cNvSpPr>
                  <a:spLocks noChangeShapeType="1"/>
                </p:cNvSpPr>
                <p:nvPr/>
              </p:nvSpPr>
              <p:spPr bwMode="auto">
                <a:xfrm>
                  <a:off x="521" y="1954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53" name="Line 7"/>
                <p:cNvSpPr>
                  <a:spLocks noChangeShapeType="1"/>
                </p:cNvSpPr>
                <p:nvPr/>
              </p:nvSpPr>
              <p:spPr bwMode="auto">
                <a:xfrm>
                  <a:off x="521" y="1731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54" name="Line 8"/>
                <p:cNvSpPr>
                  <a:spLocks noChangeShapeType="1"/>
                </p:cNvSpPr>
                <p:nvPr/>
              </p:nvSpPr>
              <p:spPr bwMode="auto">
                <a:xfrm>
                  <a:off x="521" y="1509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55" name="Line 9"/>
                <p:cNvSpPr>
                  <a:spLocks noChangeShapeType="1"/>
                </p:cNvSpPr>
                <p:nvPr/>
              </p:nvSpPr>
              <p:spPr bwMode="auto">
                <a:xfrm>
                  <a:off x="521" y="1287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56" name="Rectangle 10"/>
                <p:cNvSpPr>
                  <a:spLocks noChangeArrowheads="1"/>
                </p:cNvSpPr>
                <p:nvPr/>
              </p:nvSpPr>
              <p:spPr bwMode="auto">
                <a:xfrm>
                  <a:off x="521" y="1287"/>
                  <a:ext cx="2128" cy="889"/>
                </a:xfrm>
                <a:prstGeom prst="rect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57" name="Line 11"/>
                <p:cNvSpPr>
                  <a:spLocks noChangeShapeType="1"/>
                </p:cNvSpPr>
                <p:nvPr/>
              </p:nvSpPr>
              <p:spPr bwMode="auto">
                <a:xfrm>
                  <a:off x="521" y="1287"/>
                  <a:ext cx="0" cy="88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58" name="Line 12"/>
                <p:cNvSpPr>
                  <a:spLocks noChangeShapeType="1"/>
                </p:cNvSpPr>
                <p:nvPr/>
              </p:nvSpPr>
              <p:spPr bwMode="auto">
                <a:xfrm>
                  <a:off x="497" y="2176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59" name="Line 13"/>
                <p:cNvSpPr>
                  <a:spLocks noChangeShapeType="1"/>
                </p:cNvSpPr>
                <p:nvPr/>
              </p:nvSpPr>
              <p:spPr bwMode="auto">
                <a:xfrm>
                  <a:off x="497" y="1954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0" name="Line 14"/>
                <p:cNvSpPr>
                  <a:spLocks noChangeShapeType="1"/>
                </p:cNvSpPr>
                <p:nvPr/>
              </p:nvSpPr>
              <p:spPr bwMode="auto">
                <a:xfrm>
                  <a:off x="497" y="1731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1" name="Line 15"/>
                <p:cNvSpPr>
                  <a:spLocks noChangeShapeType="1"/>
                </p:cNvSpPr>
                <p:nvPr/>
              </p:nvSpPr>
              <p:spPr bwMode="auto">
                <a:xfrm>
                  <a:off x="497" y="1509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2" name="Line 16"/>
                <p:cNvSpPr>
                  <a:spLocks noChangeShapeType="1"/>
                </p:cNvSpPr>
                <p:nvPr/>
              </p:nvSpPr>
              <p:spPr bwMode="auto">
                <a:xfrm>
                  <a:off x="497" y="1287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3" name="Line 17"/>
                <p:cNvSpPr>
                  <a:spLocks noChangeShapeType="1"/>
                </p:cNvSpPr>
                <p:nvPr/>
              </p:nvSpPr>
              <p:spPr bwMode="auto">
                <a:xfrm>
                  <a:off x="521" y="2176"/>
                  <a:ext cx="21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21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00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75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55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230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6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409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7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585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7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64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7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939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7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119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7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294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7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473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7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649" y="2176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77" name="Rectangle 31"/>
                <p:cNvSpPr>
                  <a:spLocks noChangeArrowheads="1"/>
                </p:cNvSpPr>
                <p:nvPr/>
              </p:nvSpPr>
              <p:spPr bwMode="auto">
                <a:xfrm>
                  <a:off x="420" y="2133"/>
                  <a:ext cx="4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78" name="Rectangle 32"/>
                <p:cNvSpPr>
                  <a:spLocks noChangeArrowheads="1"/>
                </p:cNvSpPr>
                <p:nvPr/>
              </p:nvSpPr>
              <p:spPr bwMode="auto">
                <a:xfrm>
                  <a:off x="377" y="1911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20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79" name="Rectangle 33"/>
                <p:cNvSpPr>
                  <a:spLocks noChangeArrowheads="1"/>
                </p:cNvSpPr>
                <p:nvPr/>
              </p:nvSpPr>
              <p:spPr bwMode="auto">
                <a:xfrm>
                  <a:off x="377" y="1688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40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0" name="Rectangle 34"/>
                <p:cNvSpPr>
                  <a:spLocks noChangeArrowheads="1"/>
                </p:cNvSpPr>
                <p:nvPr/>
              </p:nvSpPr>
              <p:spPr bwMode="auto">
                <a:xfrm>
                  <a:off x="377" y="1466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60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1" name="Rectangle 35"/>
                <p:cNvSpPr>
                  <a:spLocks noChangeArrowheads="1"/>
                </p:cNvSpPr>
                <p:nvPr/>
              </p:nvSpPr>
              <p:spPr bwMode="auto">
                <a:xfrm>
                  <a:off x="377" y="1244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80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2" name="Rectangle 36"/>
                <p:cNvSpPr>
                  <a:spLocks noChangeArrowheads="1"/>
                </p:cNvSpPr>
                <p:nvPr/>
              </p:nvSpPr>
              <p:spPr bwMode="auto">
                <a:xfrm rot="-5400000">
                  <a:off x="548" y="2250"/>
                  <a:ext cx="11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Jan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3" name="Rectangle 37"/>
                <p:cNvSpPr>
                  <a:spLocks noChangeArrowheads="1"/>
                </p:cNvSpPr>
                <p:nvPr/>
              </p:nvSpPr>
              <p:spPr bwMode="auto">
                <a:xfrm rot="-5400000">
                  <a:off x="719" y="2261"/>
                  <a:ext cx="12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Feb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4" name="Rectangle 38"/>
                <p:cNvSpPr>
                  <a:spLocks noChangeArrowheads="1"/>
                </p:cNvSpPr>
                <p:nvPr/>
              </p:nvSpPr>
              <p:spPr bwMode="auto">
                <a:xfrm rot="-5400000">
                  <a:off x="898" y="2249"/>
                  <a:ext cx="12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Mar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5" name="Rectangle 39"/>
                <p:cNvSpPr>
                  <a:spLocks noChangeArrowheads="1"/>
                </p:cNvSpPr>
                <p:nvPr/>
              </p:nvSpPr>
              <p:spPr bwMode="auto">
                <a:xfrm rot="-5400000">
                  <a:off x="1080" y="2252"/>
                  <a:ext cx="11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Apr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6" name="Rectangle 40"/>
                <p:cNvSpPr>
                  <a:spLocks noChangeArrowheads="1"/>
                </p:cNvSpPr>
                <p:nvPr/>
              </p:nvSpPr>
              <p:spPr bwMode="auto">
                <a:xfrm rot="-5400000">
                  <a:off x="1249" y="2255"/>
                  <a:ext cx="13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May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7" name="Rectangle 41"/>
                <p:cNvSpPr>
                  <a:spLocks noChangeArrowheads="1"/>
                </p:cNvSpPr>
                <p:nvPr/>
              </p:nvSpPr>
              <p:spPr bwMode="auto">
                <a:xfrm rot="-5400000">
                  <a:off x="1434" y="2250"/>
                  <a:ext cx="11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Jun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8" name="Rectangle 42"/>
                <p:cNvSpPr>
                  <a:spLocks noChangeArrowheads="1"/>
                </p:cNvSpPr>
                <p:nvPr/>
              </p:nvSpPr>
              <p:spPr bwMode="auto">
                <a:xfrm rot="-5400000">
                  <a:off x="1626" y="2239"/>
                  <a:ext cx="9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Jul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89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1783" y="2257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Aug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90" name="Rectangle 44"/>
                <p:cNvSpPr>
                  <a:spLocks noChangeArrowheads="1"/>
                </p:cNvSpPr>
                <p:nvPr/>
              </p:nvSpPr>
              <p:spPr bwMode="auto">
                <a:xfrm rot="-5400000">
                  <a:off x="1962" y="2261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Sep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91" name="Rectangle 45"/>
                <p:cNvSpPr>
                  <a:spLocks noChangeArrowheads="1"/>
                </p:cNvSpPr>
                <p:nvPr/>
              </p:nvSpPr>
              <p:spPr bwMode="auto">
                <a:xfrm rot="-5400000">
                  <a:off x="2146" y="2250"/>
                  <a:ext cx="11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Oct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92" name="Rectangle 46"/>
                <p:cNvSpPr>
                  <a:spLocks noChangeArrowheads="1"/>
                </p:cNvSpPr>
                <p:nvPr/>
              </p:nvSpPr>
              <p:spPr bwMode="auto">
                <a:xfrm rot="-5400000">
                  <a:off x="2317" y="2253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Nov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93" name="Rectangle 47"/>
                <p:cNvSpPr>
                  <a:spLocks noChangeArrowheads="1"/>
                </p:cNvSpPr>
                <p:nvPr/>
              </p:nvSpPr>
              <p:spPr bwMode="auto">
                <a:xfrm rot="-5400000">
                  <a:off x="2492" y="2261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Dec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94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-70" y="1778"/>
                  <a:ext cx="67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Wet deposition, ng/m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95" name="Rectangle 49"/>
                <p:cNvSpPr>
                  <a:spLocks noChangeArrowheads="1"/>
                </p:cNvSpPr>
                <p:nvPr/>
              </p:nvSpPr>
              <p:spPr bwMode="auto">
                <a:xfrm rot="-5400000">
                  <a:off x="222" y="1415"/>
                  <a:ext cx="2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>
                      <a:solidFill>
                        <a:srgbClr val="000000"/>
                      </a:solidFill>
                    </a:rPr>
                    <a:t>2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96" name="Rectangle 50"/>
                <p:cNvSpPr>
                  <a:spLocks noChangeArrowheads="1"/>
                </p:cNvSpPr>
                <p:nvPr/>
              </p:nvSpPr>
              <p:spPr bwMode="auto">
                <a:xfrm rot="-5400000">
                  <a:off x="199" y="1319"/>
                  <a:ext cx="13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/day</a:t>
                  </a:r>
                  <a:endParaRPr lang="ru-RU" sz="2000">
                    <a:latin typeface="Tahoma" pitchFamily="34" charset="0"/>
                  </a:endParaRPr>
                </a:p>
              </p:txBody>
            </p:sp>
          </p:grpSp>
          <p:sp>
            <p:nvSpPr>
              <p:cNvPr id="47450" name="Rectangle 191"/>
              <p:cNvSpPr>
                <a:spLocks noChangeArrowheads="1"/>
              </p:cNvSpPr>
              <p:nvPr/>
            </p:nvSpPr>
            <p:spPr bwMode="auto">
              <a:xfrm>
                <a:off x="540" y="1102"/>
                <a:ext cx="130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/>
                  <a:t>Hg</a:t>
                </a:r>
                <a:r>
                  <a:rPr lang="en-US" sz="1600" baseline="30000"/>
                  <a:t>0</a:t>
                </a:r>
                <a:r>
                  <a:rPr lang="en-US" sz="1600"/>
                  <a:t> + Br (Br dataset I) </a:t>
                </a:r>
                <a:endParaRPr lang="ru-RU" sz="1600"/>
              </a:p>
            </p:txBody>
          </p:sp>
        </p:grpSp>
        <p:grpSp>
          <p:nvGrpSpPr>
            <p:cNvPr id="47302" name="Group 52"/>
            <p:cNvGrpSpPr>
              <a:grpSpLocks/>
            </p:cNvGrpSpPr>
            <p:nvPr/>
          </p:nvGrpSpPr>
          <p:grpSpPr bwMode="auto">
            <a:xfrm>
              <a:off x="208" y="2556"/>
              <a:ext cx="2442" cy="1271"/>
              <a:chOff x="208" y="2556"/>
              <a:chExt cx="2442" cy="1271"/>
            </a:xfrm>
          </p:grpSpPr>
          <p:grpSp>
            <p:nvGrpSpPr>
              <p:cNvPr id="47401" name="Group 53"/>
              <p:cNvGrpSpPr>
                <a:grpSpLocks/>
              </p:cNvGrpSpPr>
              <p:nvPr/>
            </p:nvGrpSpPr>
            <p:grpSpPr bwMode="auto">
              <a:xfrm>
                <a:off x="208" y="2701"/>
                <a:ext cx="2442" cy="1126"/>
                <a:chOff x="208" y="2701"/>
                <a:chExt cx="2442" cy="1126"/>
              </a:xfrm>
            </p:grpSpPr>
            <p:sp>
              <p:nvSpPr>
                <p:cNvPr id="47403" name="Rectangle 54"/>
                <p:cNvSpPr>
                  <a:spLocks noChangeArrowheads="1"/>
                </p:cNvSpPr>
                <p:nvPr/>
              </p:nvSpPr>
              <p:spPr bwMode="auto">
                <a:xfrm>
                  <a:off x="522" y="2744"/>
                  <a:ext cx="2128" cy="8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04" name="Line 55"/>
                <p:cNvSpPr>
                  <a:spLocks noChangeShapeType="1"/>
                </p:cNvSpPr>
                <p:nvPr/>
              </p:nvSpPr>
              <p:spPr bwMode="auto">
                <a:xfrm>
                  <a:off x="522" y="3411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05" name="Line 56"/>
                <p:cNvSpPr>
                  <a:spLocks noChangeShapeType="1"/>
                </p:cNvSpPr>
                <p:nvPr/>
              </p:nvSpPr>
              <p:spPr bwMode="auto">
                <a:xfrm>
                  <a:off x="522" y="3188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06" name="Line 57"/>
                <p:cNvSpPr>
                  <a:spLocks noChangeShapeType="1"/>
                </p:cNvSpPr>
                <p:nvPr/>
              </p:nvSpPr>
              <p:spPr bwMode="auto">
                <a:xfrm>
                  <a:off x="522" y="2966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07" name="Line 58"/>
                <p:cNvSpPr>
                  <a:spLocks noChangeShapeType="1"/>
                </p:cNvSpPr>
                <p:nvPr/>
              </p:nvSpPr>
              <p:spPr bwMode="auto">
                <a:xfrm>
                  <a:off x="522" y="2744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08" name="Rectangle 59"/>
                <p:cNvSpPr>
                  <a:spLocks noChangeArrowheads="1"/>
                </p:cNvSpPr>
                <p:nvPr/>
              </p:nvSpPr>
              <p:spPr bwMode="auto">
                <a:xfrm>
                  <a:off x="522" y="2744"/>
                  <a:ext cx="2128" cy="889"/>
                </a:xfrm>
                <a:prstGeom prst="rect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09" name="Line 60"/>
                <p:cNvSpPr>
                  <a:spLocks noChangeShapeType="1"/>
                </p:cNvSpPr>
                <p:nvPr/>
              </p:nvSpPr>
              <p:spPr bwMode="auto">
                <a:xfrm>
                  <a:off x="522" y="2744"/>
                  <a:ext cx="0" cy="88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0" name="Line 61"/>
                <p:cNvSpPr>
                  <a:spLocks noChangeShapeType="1"/>
                </p:cNvSpPr>
                <p:nvPr/>
              </p:nvSpPr>
              <p:spPr bwMode="auto">
                <a:xfrm>
                  <a:off x="498" y="3633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1" name="Line 62"/>
                <p:cNvSpPr>
                  <a:spLocks noChangeShapeType="1"/>
                </p:cNvSpPr>
                <p:nvPr/>
              </p:nvSpPr>
              <p:spPr bwMode="auto">
                <a:xfrm>
                  <a:off x="498" y="3411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2" name="Line 63"/>
                <p:cNvSpPr>
                  <a:spLocks noChangeShapeType="1"/>
                </p:cNvSpPr>
                <p:nvPr/>
              </p:nvSpPr>
              <p:spPr bwMode="auto">
                <a:xfrm>
                  <a:off x="498" y="3188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3" name="Line 64"/>
                <p:cNvSpPr>
                  <a:spLocks noChangeShapeType="1"/>
                </p:cNvSpPr>
                <p:nvPr/>
              </p:nvSpPr>
              <p:spPr bwMode="auto">
                <a:xfrm>
                  <a:off x="498" y="2966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4" name="Line 65"/>
                <p:cNvSpPr>
                  <a:spLocks noChangeShapeType="1"/>
                </p:cNvSpPr>
                <p:nvPr/>
              </p:nvSpPr>
              <p:spPr bwMode="auto">
                <a:xfrm>
                  <a:off x="498" y="2744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5" name="Line 66"/>
                <p:cNvSpPr>
                  <a:spLocks noChangeShapeType="1"/>
                </p:cNvSpPr>
                <p:nvPr/>
              </p:nvSpPr>
              <p:spPr bwMode="auto">
                <a:xfrm>
                  <a:off x="522" y="3633"/>
                  <a:ext cx="21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6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522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7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701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876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1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056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231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1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410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2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586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765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4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940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5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120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295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474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650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429" name="Rectangle 80"/>
                <p:cNvSpPr>
                  <a:spLocks noChangeArrowheads="1"/>
                </p:cNvSpPr>
                <p:nvPr/>
              </p:nvSpPr>
              <p:spPr bwMode="auto">
                <a:xfrm>
                  <a:off x="421" y="3590"/>
                  <a:ext cx="4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0" name="Rectangle 81"/>
                <p:cNvSpPr>
                  <a:spLocks noChangeArrowheads="1"/>
                </p:cNvSpPr>
                <p:nvPr/>
              </p:nvSpPr>
              <p:spPr bwMode="auto">
                <a:xfrm>
                  <a:off x="378" y="3368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20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1" name="Rectangle 82"/>
                <p:cNvSpPr>
                  <a:spLocks noChangeArrowheads="1"/>
                </p:cNvSpPr>
                <p:nvPr/>
              </p:nvSpPr>
              <p:spPr bwMode="auto">
                <a:xfrm>
                  <a:off x="378" y="3145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40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2" name="Rectangle 83"/>
                <p:cNvSpPr>
                  <a:spLocks noChangeArrowheads="1"/>
                </p:cNvSpPr>
                <p:nvPr/>
              </p:nvSpPr>
              <p:spPr bwMode="auto">
                <a:xfrm>
                  <a:off x="378" y="2923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60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3" name="Rectangle 84"/>
                <p:cNvSpPr>
                  <a:spLocks noChangeArrowheads="1"/>
                </p:cNvSpPr>
                <p:nvPr/>
              </p:nvSpPr>
              <p:spPr bwMode="auto">
                <a:xfrm>
                  <a:off x="378" y="2701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80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4" name="Rectangle 85"/>
                <p:cNvSpPr>
                  <a:spLocks noChangeArrowheads="1"/>
                </p:cNvSpPr>
                <p:nvPr/>
              </p:nvSpPr>
              <p:spPr bwMode="auto">
                <a:xfrm rot="-5400000">
                  <a:off x="549" y="3707"/>
                  <a:ext cx="11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Jan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5" name="Rectangle 86"/>
                <p:cNvSpPr>
                  <a:spLocks noChangeArrowheads="1"/>
                </p:cNvSpPr>
                <p:nvPr/>
              </p:nvSpPr>
              <p:spPr bwMode="auto">
                <a:xfrm rot="-5400000">
                  <a:off x="720" y="3718"/>
                  <a:ext cx="12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Feb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6" name="Rectangle 87"/>
                <p:cNvSpPr>
                  <a:spLocks noChangeArrowheads="1"/>
                </p:cNvSpPr>
                <p:nvPr/>
              </p:nvSpPr>
              <p:spPr bwMode="auto">
                <a:xfrm rot="-5400000">
                  <a:off x="899" y="3706"/>
                  <a:ext cx="12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Mar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7" name="Rectangle 88"/>
                <p:cNvSpPr>
                  <a:spLocks noChangeArrowheads="1"/>
                </p:cNvSpPr>
                <p:nvPr/>
              </p:nvSpPr>
              <p:spPr bwMode="auto">
                <a:xfrm rot="-5400000">
                  <a:off x="1081" y="3709"/>
                  <a:ext cx="11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Apr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8" name="Rectangle 89"/>
                <p:cNvSpPr>
                  <a:spLocks noChangeArrowheads="1"/>
                </p:cNvSpPr>
                <p:nvPr/>
              </p:nvSpPr>
              <p:spPr bwMode="auto">
                <a:xfrm rot="-5400000">
                  <a:off x="1250" y="3712"/>
                  <a:ext cx="13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May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39" name="Rectangle 90"/>
                <p:cNvSpPr>
                  <a:spLocks noChangeArrowheads="1"/>
                </p:cNvSpPr>
                <p:nvPr/>
              </p:nvSpPr>
              <p:spPr bwMode="auto">
                <a:xfrm rot="-5400000">
                  <a:off x="1435" y="3707"/>
                  <a:ext cx="11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Jun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40" name="Rectangle 91"/>
                <p:cNvSpPr>
                  <a:spLocks noChangeArrowheads="1"/>
                </p:cNvSpPr>
                <p:nvPr/>
              </p:nvSpPr>
              <p:spPr bwMode="auto">
                <a:xfrm rot="-5400000">
                  <a:off x="1627" y="3696"/>
                  <a:ext cx="9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Jul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41" name="Rectangle 92"/>
                <p:cNvSpPr>
                  <a:spLocks noChangeArrowheads="1"/>
                </p:cNvSpPr>
                <p:nvPr/>
              </p:nvSpPr>
              <p:spPr bwMode="auto">
                <a:xfrm rot="-5400000">
                  <a:off x="1784" y="3716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Aug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42" name="Rectangle 93"/>
                <p:cNvSpPr>
                  <a:spLocks noChangeArrowheads="1"/>
                </p:cNvSpPr>
                <p:nvPr/>
              </p:nvSpPr>
              <p:spPr bwMode="auto">
                <a:xfrm rot="-5400000">
                  <a:off x="1963" y="3720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Sep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43" name="Rectangle 94"/>
                <p:cNvSpPr>
                  <a:spLocks noChangeArrowheads="1"/>
                </p:cNvSpPr>
                <p:nvPr/>
              </p:nvSpPr>
              <p:spPr bwMode="auto">
                <a:xfrm rot="-5400000">
                  <a:off x="2147" y="3709"/>
                  <a:ext cx="11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Oct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44" name="Rectangle 95"/>
                <p:cNvSpPr>
                  <a:spLocks noChangeArrowheads="1"/>
                </p:cNvSpPr>
                <p:nvPr/>
              </p:nvSpPr>
              <p:spPr bwMode="auto">
                <a:xfrm rot="-5400000">
                  <a:off x="2318" y="3712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Nov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45" name="Rectangle 96"/>
                <p:cNvSpPr>
                  <a:spLocks noChangeArrowheads="1"/>
                </p:cNvSpPr>
                <p:nvPr/>
              </p:nvSpPr>
              <p:spPr bwMode="auto">
                <a:xfrm rot="-5400000">
                  <a:off x="2493" y="3720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Dec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46" name="Rectangle 97"/>
                <p:cNvSpPr>
                  <a:spLocks noChangeArrowheads="1"/>
                </p:cNvSpPr>
                <p:nvPr/>
              </p:nvSpPr>
              <p:spPr bwMode="auto">
                <a:xfrm rot="-5400000">
                  <a:off x="-69" y="3235"/>
                  <a:ext cx="67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Wet deposition, ng/m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47" name="Rectangle 98"/>
                <p:cNvSpPr>
                  <a:spLocks noChangeArrowheads="1"/>
                </p:cNvSpPr>
                <p:nvPr/>
              </p:nvSpPr>
              <p:spPr bwMode="auto">
                <a:xfrm rot="-5400000">
                  <a:off x="223" y="2872"/>
                  <a:ext cx="2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>
                      <a:solidFill>
                        <a:srgbClr val="000000"/>
                      </a:solidFill>
                    </a:rPr>
                    <a:t>2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48" name="Rectangle 99"/>
                <p:cNvSpPr>
                  <a:spLocks noChangeArrowheads="1"/>
                </p:cNvSpPr>
                <p:nvPr/>
              </p:nvSpPr>
              <p:spPr bwMode="auto">
                <a:xfrm rot="-5400000">
                  <a:off x="200" y="2776"/>
                  <a:ext cx="13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/day</a:t>
                  </a:r>
                  <a:endParaRPr lang="ru-RU" sz="2000">
                    <a:latin typeface="Tahoma" pitchFamily="34" charset="0"/>
                  </a:endParaRPr>
                </a:p>
              </p:txBody>
            </p:sp>
          </p:grpSp>
          <p:sp>
            <p:nvSpPr>
              <p:cNvPr id="47402" name="Rectangle 194"/>
              <p:cNvSpPr>
                <a:spLocks noChangeArrowheads="1"/>
              </p:cNvSpPr>
              <p:nvPr/>
            </p:nvSpPr>
            <p:spPr bwMode="auto">
              <a:xfrm>
                <a:off x="540" y="2556"/>
                <a:ext cx="50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/>
                  <a:t>Hg</a:t>
                </a:r>
                <a:r>
                  <a:rPr lang="en-US" sz="1600" baseline="30000"/>
                  <a:t>0</a:t>
                </a:r>
                <a:r>
                  <a:rPr lang="en-US" sz="1600"/>
                  <a:t> + O</a:t>
                </a:r>
                <a:r>
                  <a:rPr lang="en-US" sz="1600" baseline="-25000"/>
                  <a:t>3</a:t>
                </a:r>
                <a:endParaRPr lang="ru-RU" sz="1600" baseline="-25000"/>
              </a:p>
            </p:txBody>
          </p:sp>
        </p:grpSp>
        <p:grpSp>
          <p:nvGrpSpPr>
            <p:cNvPr id="47303" name="Group 101"/>
            <p:cNvGrpSpPr>
              <a:grpSpLocks/>
            </p:cNvGrpSpPr>
            <p:nvPr/>
          </p:nvGrpSpPr>
          <p:grpSpPr bwMode="auto">
            <a:xfrm>
              <a:off x="2944" y="2556"/>
              <a:ext cx="2440" cy="1269"/>
              <a:chOff x="2944" y="2556"/>
              <a:chExt cx="2440" cy="1269"/>
            </a:xfrm>
          </p:grpSpPr>
          <p:grpSp>
            <p:nvGrpSpPr>
              <p:cNvPr id="47353" name="Group 102"/>
              <p:cNvGrpSpPr>
                <a:grpSpLocks/>
              </p:cNvGrpSpPr>
              <p:nvPr/>
            </p:nvGrpSpPr>
            <p:grpSpPr bwMode="auto">
              <a:xfrm>
                <a:off x="2944" y="2701"/>
                <a:ext cx="2440" cy="1124"/>
                <a:chOff x="2944" y="2701"/>
                <a:chExt cx="2440" cy="1124"/>
              </a:xfrm>
            </p:grpSpPr>
            <p:sp>
              <p:nvSpPr>
                <p:cNvPr id="47355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56" y="2744"/>
                  <a:ext cx="2128" cy="8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56" name="Line 104"/>
                <p:cNvSpPr>
                  <a:spLocks noChangeShapeType="1"/>
                </p:cNvSpPr>
                <p:nvPr/>
              </p:nvSpPr>
              <p:spPr bwMode="auto">
                <a:xfrm>
                  <a:off x="3256" y="3411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57" name="Line 105"/>
                <p:cNvSpPr>
                  <a:spLocks noChangeShapeType="1"/>
                </p:cNvSpPr>
                <p:nvPr/>
              </p:nvSpPr>
              <p:spPr bwMode="auto">
                <a:xfrm>
                  <a:off x="3256" y="3188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58" name="Line 106"/>
                <p:cNvSpPr>
                  <a:spLocks noChangeShapeType="1"/>
                </p:cNvSpPr>
                <p:nvPr/>
              </p:nvSpPr>
              <p:spPr bwMode="auto">
                <a:xfrm>
                  <a:off x="3256" y="2966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59" name="Line 107"/>
                <p:cNvSpPr>
                  <a:spLocks noChangeShapeType="1"/>
                </p:cNvSpPr>
                <p:nvPr/>
              </p:nvSpPr>
              <p:spPr bwMode="auto">
                <a:xfrm>
                  <a:off x="3256" y="2744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256" y="2744"/>
                  <a:ext cx="2128" cy="889"/>
                </a:xfrm>
                <a:prstGeom prst="rect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1" name="Line 109"/>
                <p:cNvSpPr>
                  <a:spLocks noChangeShapeType="1"/>
                </p:cNvSpPr>
                <p:nvPr/>
              </p:nvSpPr>
              <p:spPr bwMode="auto">
                <a:xfrm>
                  <a:off x="3256" y="2744"/>
                  <a:ext cx="0" cy="88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2" name="Line 110"/>
                <p:cNvSpPr>
                  <a:spLocks noChangeShapeType="1"/>
                </p:cNvSpPr>
                <p:nvPr/>
              </p:nvSpPr>
              <p:spPr bwMode="auto">
                <a:xfrm>
                  <a:off x="3232" y="3633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3" name="Line 111"/>
                <p:cNvSpPr>
                  <a:spLocks noChangeShapeType="1"/>
                </p:cNvSpPr>
                <p:nvPr/>
              </p:nvSpPr>
              <p:spPr bwMode="auto">
                <a:xfrm>
                  <a:off x="3232" y="3411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4" name="Line 112"/>
                <p:cNvSpPr>
                  <a:spLocks noChangeShapeType="1"/>
                </p:cNvSpPr>
                <p:nvPr/>
              </p:nvSpPr>
              <p:spPr bwMode="auto">
                <a:xfrm>
                  <a:off x="3232" y="3188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5" name="Line 113"/>
                <p:cNvSpPr>
                  <a:spLocks noChangeShapeType="1"/>
                </p:cNvSpPr>
                <p:nvPr/>
              </p:nvSpPr>
              <p:spPr bwMode="auto">
                <a:xfrm>
                  <a:off x="3232" y="2966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6" name="Line 114"/>
                <p:cNvSpPr>
                  <a:spLocks noChangeShapeType="1"/>
                </p:cNvSpPr>
                <p:nvPr/>
              </p:nvSpPr>
              <p:spPr bwMode="auto">
                <a:xfrm>
                  <a:off x="3232" y="2744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7" name="Line 115"/>
                <p:cNvSpPr>
                  <a:spLocks noChangeShapeType="1"/>
                </p:cNvSpPr>
                <p:nvPr/>
              </p:nvSpPr>
              <p:spPr bwMode="auto">
                <a:xfrm>
                  <a:off x="3256" y="3633"/>
                  <a:ext cx="21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8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3256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69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3435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0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3610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1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790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2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3965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4144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4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4320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4499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4674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7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4854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8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5029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79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5208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8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5384" y="3633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81" name="Rectangle 129"/>
                <p:cNvSpPr>
                  <a:spLocks noChangeArrowheads="1"/>
                </p:cNvSpPr>
                <p:nvPr/>
              </p:nvSpPr>
              <p:spPr bwMode="auto">
                <a:xfrm>
                  <a:off x="3155" y="3590"/>
                  <a:ext cx="4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82" name="Rectangle 130"/>
                <p:cNvSpPr>
                  <a:spLocks noChangeArrowheads="1"/>
                </p:cNvSpPr>
                <p:nvPr/>
              </p:nvSpPr>
              <p:spPr bwMode="auto">
                <a:xfrm>
                  <a:off x="3112" y="3368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20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83" name="Rectangle 131"/>
                <p:cNvSpPr>
                  <a:spLocks noChangeArrowheads="1"/>
                </p:cNvSpPr>
                <p:nvPr/>
              </p:nvSpPr>
              <p:spPr bwMode="auto">
                <a:xfrm>
                  <a:off x="3112" y="3145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40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84" name="Rectangle 132"/>
                <p:cNvSpPr>
                  <a:spLocks noChangeArrowheads="1"/>
                </p:cNvSpPr>
                <p:nvPr/>
              </p:nvSpPr>
              <p:spPr bwMode="auto">
                <a:xfrm>
                  <a:off x="3112" y="2923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60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85" name="Rectangle 133"/>
                <p:cNvSpPr>
                  <a:spLocks noChangeArrowheads="1"/>
                </p:cNvSpPr>
                <p:nvPr/>
              </p:nvSpPr>
              <p:spPr bwMode="auto">
                <a:xfrm>
                  <a:off x="3112" y="2701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80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86" name="Rectangle 134"/>
                <p:cNvSpPr>
                  <a:spLocks noChangeArrowheads="1"/>
                </p:cNvSpPr>
                <p:nvPr/>
              </p:nvSpPr>
              <p:spPr bwMode="auto">
                <a:xfrm rot="-5400000">
                  <a:off x="3285" y="3707"/>
                  <a:ext cx="11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Jan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87" name="Rectangle 135"/>
                <p:cNvSpPr>
                  <a:spLocks noChangeArrowheads="1"/>
                </p:cNvSpPr>
                <p:nvPr/>
              </p:nvSpPr>
              <p:spPr bwMode="auto">
                <a:xfrm rot="-5400000">
                  <a:off x="3456" y="3718"/>
                  <a:ext cx="12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Feb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88" name="Rectangle 136"/>
                <p:cNvSpPr>
                  <a:spLocks noChangeArrowheads="1"/>
                </p:cNvSpPr>
                <p:nvPr/>
              </p:nvSpPr>
              <p:spPr bwMode="auto">
                <a:xfrm rot="-5400000">
                  <a:off x="3634" y="3706"/>
                  <a:ext cx="12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Mar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89" name="Rectangle 137"/>
                <p:cNvSpPr>
                  <a:spLocks noChangeArrowheads="1"/>
                </p:cNvSpPr>
                <p:nvPr/>
              </p:nvSpPr>
              <p:spPr bwMode="auto">
                <a:xfrm rot="-5400000">
                  <a:off x="3817" y="3709"/>
                  <a:ext cx="11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Apr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0" name="Rectangle 138"/>
                <p:cNvSpPr>
                  <a:spLocks noChangeArrowheads="1"/>
                </p:cNvSpPr>
                <p:nvPr/>
              </p:nvSpPr>
              <p:spPr bwMode="auto">
                <a:xfrm rot="-5400000">
                  <a:off x="3984" y="3712"/>
                  <a:ext cx="13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May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1" name="Rectangle 139"/>
                <p:cNvSpPr>
                  <a:spLocks noChangeArrowheads="1"/>
                </p:cNvSpPr>
                <p:nvPr/>
              </p:nvSpPr>
              <p:spPr bwMode="auto">
                <a:xfrm rot="-5400000">
                  <a:off x="4169" y="3707"/>
                  <a:ext cx="11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Jun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2" name="Rectangle 140"/>
                <p:cNvSpPr>
                  <a:spLocks noChangeArrowheads="1"/>
                </p:cNvSpPr>
                <p:nvPr/>
              </p:nvSpPr>
              <p:spPr bwMode="auto">
                <a:xfrm rot="-5400000">
                  <a:off x="4361" y="3696"/>
                  <a:ext cx="9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Jul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3" name="Rectangle 141"/>
                <p:cNvSpPr>
                  <a:spLocks noChangeArrowheads="1"/>
                </p:cNvSpPr>
                <p:nvPr/>
              </p:nvSpPr>
              <p:spPr bwMode="auto">
                <a:xfrm rot="-5400000">
                  <a:off x="4518" y="3714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Aug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4" name="Rectangle 142"/>
                <p:cNvSpPr>
                  <a:spLocks noChangeArrowheads="1"/>
                </p:cNvSpPr>
                <p:nvPr/>
              </p:nvSpPr>
              <p:spPr bwMode="auto">
                <a:xfrm rot="-5400000">
                  <a:off x="4697" y="3718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Sep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5" name="Rectangle 143"/>
                <p:cNvSpPr>
                  <a:spLocks noChangeArrowheads="1"/>
                </p:cNvSpPr>
                <p:nvPr/>
              </p:nvSpPr>
              <p:spPr bwMode="auto">
                <a:xfrm rot="-5400000">
                  <a:off x="4881" y="3707"/>
                  <a:ext cx="11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Oct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6" name="Rectangle 144"/>
                <p:cNvSpPr>
                  <a:spLocks noChangeArrowheads="1"/>
                </p:cNvSpPr>
                <p:nvPr/>
              </p:nvSpPr>
              <p:spPr bwMode="auto">
                <a:xfrm rot="-5400000">
                  <a:off x="5052" y="3710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Nov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7" name="Rectangle 145"/>
                <p:cNvSpPr>
                  <a:spLocks noChangeArrowheads="1"/>
                </p:cNvSpPr>
                <p:nvPr/>
              </p:nvSpPr>
              <p:spPr bwMode="auto">
                <a:xfrm rot="-5400000">
                  <a:off x="5227" y="3718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Dec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8" name="Rectangle 146"/>
                <p:cNvSpPr>
                  <a:spLocks noChangeArrowheads="1"/>
                </p:cNvSpPr>
                <p:nvPr/>
              </p:nvSpPr>
              <p:spPr bwMode="auto">
                <a:xfrm rot="-5400000">
                  <a:off x="2666" y="3233"/>
                  <a:ext cx="67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Wet deposition, ng/m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99" name="Rectangle 147"/>
                <p:cNvSpPr>
                  <a:spLocks noChangeArrowheads="1"/>
                </p:cNvSpPr>
                <p:nvPr/>
              </p:nvSpPr>
              <p:spPr bwMode="auto">
                <a:xfrm rot="-5400000">
                  <a:off x="2959" y="2870"/>
                  <a:ext cx="2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>
                      <a:solidFill>
                        <a:srgbClr val="000000"/>
                      </a:solidFill>
                    </a:rPr>
                    <a:t>2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400" name="Rectangle 148"/>
                <p:cNvSpPr>
                  <a:spLocks noChangeArrowheads="1"/>
                </p:cNvSpPr>
                <p:nvPr/>
              </p:nvSpPr>
              <p:spPr bwMode="auto">
                <a:xfrm rot="-5400000">
                  <a:off x="2936" y="2774"/>
                  <a:ext cx="13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/day</a:t>
                  </a:r>
                  <a:endParaRPr lang="ru-RU" sz="2000">
                    <a:latin typeface="Tahoma" pitchFamily="34" charset="0"/>
                  </a:endParaRPr>
                </a:p>
              </p:txBody>
            </p:sp>
          </p:grpSp>
          <p:sp>
            <p:nvSpPr>
              <p:cNvPr id="47354" name="Rectangle 197"/>
              <p:cNvSpPr>
                <a:spLocks noChangeArrowheads="1"/>
              </p:cNvSpPr>
              <p:nvPr/>
            </p:nvSpPr>
            <p:spPr bwMode="auto">
              <a:xfrm>
                <a:off x="3265" y="2556"/>
                <a:ext cx="55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/>
                  <a:t>Hg</a:t>
                </a:r>
                <a:r>
                  <a:rPr lang="en-US" sz="1600" baseline="30000"/>
                  <a:t>0</a:t>
                </a:r>
                <a:r>
                  <a:rPr lang="en-US" sz="1600"/>
                  <a:t> + OH</a:t>
                </a:r>
                <a:endParaRPr lang="ru-RU" sz="1600"/>
              </a:p>
            </p:txBody>
          </p:sp>
        </p:grpSp>
        <p:grpSp>
          <p:nvGrpSpPr>
            <p:cNvPr id="47304" name="Group 150"/>
            <p:cNvGrpSpPr>
              <a:grpSpLocks/>
            </p:cNvGrpSpPr>
            <p:nvPr/>
          </p:nvGrpSpPr>
          <p:grpSpPr bwMode="auto">
            <a:xfrm>
              <a:off x="2944" y="1102"/>
              <a:ext cx="2440" cy="1267"/>
              <a:chOff x="2944" y="1102"/>
              <a:chExt cx="2440" cy="1267"/>
            </a:xfrm>
          </p:grpSpPr>
          <p:grpSp>
            <p:nvGrpSpPr>
              <p:cNvPr id="47305" name="Group 151"/>
              <p:cNvGrpSpPr>
                <a:grpSpLocks/>
              </p:cNvGrpSpPr>
              <p:nvPr/>
            </p:nvGrpSpPr>
            <p:grpSpPr bwMode="auto">
              <a:xfrm>
                <a:off x="2944" y="1245"/>
                <a:ext cx="2440" cy="1124"/>
                <a:chOff x="2944" y="1245"/>
                <a:chExt cx="2440" cy="1124"/>
              </a:xfrm>
            </p:grpSpPr>
            <p:sp>
              <p:nvSpPr>
                <p:cNvPr id="47307" name="Rectangle 152"/>
                <p:cNvSpPr>
                  <a:spLocks noChangeArrowheads="1"/>
                </p:cNvSpPr>
                <p:nvPr/>
              </p:nvSpPr>
              <p:spPr bwMode="auto">
                <a:xfrm>
                  <a:off x="3256" y="1288"/>
                  <a:ext cx="2128" cy="8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08" name="Line 153"/>
                <p:cNvSpPr>
                  <a:spLocks noChangeShapeType="1"/>
                </p:cNvSpPr>
                <p:nvPr/>
              </p:nvSpPr>
              <p:spPr bwMode="auto">
                <a:xfrm>
                  <a:off x="3256" y="1955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09" name="Line 154"/>
                <p:cNvSpPr>
                  <a:spLocks noChangeShapeType="1"/>
                </p:cNvSpPr>
                <p:nvPr/>
              </p:nvSpPr>
              <p:spPr bwMode="auto">
                <a:xfrm>
                  <a:off x="3256" y="1732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0" name="Line 155"/>
                <p:cNvSpPr>
                  <a:spLocks noChangeShapeType="1"/>
                </p:cNvSpPr>
                <p:nvPr/>
              </p:nvSpPr>
              <p:spPr bwMode="auto">
                <a:xfrm>
                  <a:off x="3256" y="1510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1" name="Line 156"/>
                <p:cNvSpPr>
                  <a:spLocks noChangeShapeType="1"/>
                </p:cNvSpPr>
                <p:nvPr/>
              </p:nvSpPr>
              <p:spPr bwMode="auto">
                <a:xfrm>
                  <a:off x="3256" y="1288"/>
                  <a:ext cx="21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2" name="Rectangle 157"/>
                <p:cNvSpPr>
                  <a:spLocks noChangeArrowheads="1"/>
                </p:cNvSpPr>
                <p:nvPr/>
              </p:nvSpPr>
              <p:spPr bwMode="auto">
                <a:xfrm>
                  <a:off x="3256" y="1288"/>
                  <a:ext cx="2128" cy="889"/>
                </a:xfrm>
                <a:prstGeom prst="rect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3" name="Line 158"/>
                <p:cNvSpPr>
                  <a:spLocks noChangeShapeType="1"/>
                </p:cNvSpPr>
                <p:nvPr/>
              </p:nvSpPr>
              <p:spPr bwMode="auto">
                <a:xfrm>
                  <a:off x="3256" y="1288"/>
                  <a:ext cx="0" cy="88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4" name="Line 159"/>
                <p:cNvSpPr>
                  <a:spLocks noChangeShapeType="1"/>
                </p:cNvSpPr>
                <p:nvPr/>
              </p:nvSpPr>
              <p:spPr bwMode="auto">
                <a:xfrm>
                  <a:off x="3232" y="2177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5" name="Line 160"/>
                <p:cNvSpPr>
                  <a:spLocks noChangeShapeType="1"/>
                </p:cNvSpPr>
                <p:nvPr/>
              </p:nvSpPr>
              <p:spPr bwMode="auto">
                <a:xfrm>
                  <a:off x="3232" y="1955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6" name="Line 161"/>
                <p:cNvSpPr>
                  <a:spLocks noChangeShapeType="1"/>
                </p:cNvSpPr>
                <p:nvPr/>
              </p:nvSpPr>
              <p:spPr bwMode="auto">
                <a:xfrm>
                  <a:off x="3232" y="1732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7" name="Line 162"/>
                <p:cNvSpPr>
                  <a:spLocks noChangeShapeType="1"/>
                </p:cNvSpPr>
                <p:nvPr/>
              </p:nvSpPr>
              <p:spPr bwMode="auto">
                <a:xfrm>
                  <a:off x="3232" y="1510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8" name="Line 163"/>
                <p:cNvSpPr>
                  <a:spLocks noChangeShapeType="1"/>
                </p:cNvSpPr>
                <p:nvPr/>
              </p:nvSpPr>
              <p:spPr bwMode="auto">
                <a:xfrm>
                  <a:off x="3232" y="1288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19" name="Line 164"/>
                <p:cNvSpPr>
                  <a:spLocks noChangeShapeType="1"/>
                </p:cNvSpPr>
                <p:nvPr/>
              </p:nvSpPr>
              <p:spPr bwMode="auto">
                <a:xfrm>
                  <a:off x="3256" y="2177"/>
                  <a:ext cx="21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0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3256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1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3435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2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3610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3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3790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4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3965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5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4144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6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4320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7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4499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8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4674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29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4854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30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5029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31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5208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32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5384" y="2177"/>
                  <a:ext cx="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333" name="Rectangle 178"/>
                <p:cNvSpPr>
                  <a:spLocks noChangeArrowheads="1"/>
                </p:cNvSpPr>
                <p:nvPr/>
              </p:nvSpPr>
              <p:spPr bwMode="auto">
                <a:xfrm>
                  <a:off x="3155" y="2134"/>
                  <a:ext cx="4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34" name="Rectangle 179"/>
                <p:cNvSpPr>
                  <a:spLocks noChangeArrowheads="1"/>
                </p:cNvSpPr>
                <p:nvPr/>
              </p:nvSpPr>
              <p:spPr bwMode="auto">
                <a:xfrm>
                  <a:off x="3112" y="1912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20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35" name="Rectangle 180"/>
                <p:cNvSpPr>
                  <a:spLocks noChangeArrowheads="1"/>
                </p:cNvSpPr>
                <p:nvPr/>
              </p:nvSpPr>
              <p:spPr bwMode="auto">
                <a:xfrm>
                  <a:off x="3112" y="1689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40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36" name="Rectangle 181"/>
                <p:cNvSpPr>
                  <a:spLocks noChangeArrowheads="1"/>
                </p:cNvSpPr>
                <p:nvPr/>
              </p:nvSpPr>
              <p:spPr bwMode="auto">
                <a:xfrm>
                  <a:off x="3112" y="1467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60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37" name="Rectangle 182"/>
                <p:cNvSpPr>
                  <a:spLocks noChangeArrowheads="1"/>
                </p:cNvSpPr>
                <p:nvPr/>
              </p:nvSpPr>
              <p:spPr bwMode="auto">
                <a:xfrm>
                  <a:off x="3112" y="1245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80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38" name="Rectangle 183"/>
                <p:cNvSpPr>
                  <a:spLocks noChangeArrowheads="1"/>
                </p:cNvSpPr>
                <p:nvPr/>
              </p:nvSpPr>
              <p:spPr bwMode="auto">
                <a:xfrm rot="-5400000">
                  <a:off x="3285" y="2249"/>
                  <a:ext cx="11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Jan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39" name="Rectangle 184"/>
                <p:cNvSpPr>
                  <a:spLocks noChangeArrowheads="1"/>
                </p:cNvSpPr>
                <p:nvPr/>
              </p:nvSpPr>
              <p:spPr bwMode="auto">
                <a:xfrm rot="-5400000">
                  <a:off x="3456" y="2260"/>
                  <a:ext cx="12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Feb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0" name="Rectangle 185"/>
                <p:cNvSpPr>
                  <a:spLocks noChangeArrowheads="1"/>
                </p:cNvSpPr>
                <p:nvPr/>
              </p:nvSpPr>
              <p:spPr bwMode="auto">
                <a:xfrm rot="-5400000">
                  <a:off x="3634" y="2248"/>
                  <a:ext cx="12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Mar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1" name="Rectangle 186"/>
                <p:cNvSpPr>
                  <a:spLocks noChangeArrowheads="1"/>
                </p:cNvSpPr>
                <p:nvPr/>
              </p:nvSpPr>
              <p:spPr bwMode="auto">
                <a:xfrm rot="-5400000">
                  <a:off x="3817" y="2251"/>
                  <a:ext cx="11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Apr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2" name="Rectangle 187"/>
                <p:cNvSpPr>
                  <a:spLocks noChangeArrowheads="1"/>
                </p:cNvSpPr>
                <p:nvPr/>
              </p:nvSpPr>
              <p:spPr bwMode="auto">
                <a:xfrm rot="-5400000">
                  <a:off x="3984" y="2254"/>
                  <a:ext cx="13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May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3" name="Rectangle 188"/>
                <p:cNvSpPr>
                  <a:spLocks noChangeArrowheads="1"/>
                </p:cNvSpPr>
                <p:nvPr/>
              </p:nvSpPr>
              <p:spPr bwMode="auto">
                <a:xfrm rot="-5400000">
                  <a:off x="4169" y="2249"/>
                  <a:ext cx="11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Jun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4" name="Rectangle 189"/>
                <p:cNvSpPr>
                  <a:spLocks noChangeArrowheads="1"/>
                </p:cNvSpPr>
                <p:nvPr/>
              </p:nvSpPr>
              <p:spPr bwMode="auto">
                <a:xfrm rot="-5400000">
                  <a:off x="4361" y="2238"/>
                  <a:ext cx="9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Jul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5" name="Rectangle 190"/>
                <p:cNvSpPr>
                  <a:spLocks noChangeArrowheads="1"/>
                </p:cNvSpPr>
                <p:nvPr/>
              </p:nvSpPr>
              <p:spPr bwMode="auto">
                <a:xfrm rot="-5400000">
                  <a:off x="4518" y="2258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Aug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6" name="Rectangle 191"/>
                <p:cNvSpPr>
                  <a:spLocks noChangeArrowheads="1"/>
                </p:cNvSpPr>
                <p:nvPr/>
              </p:nvSpPr>
              <p:spPr bwMode="auto">
                <a:xfrm rot="-5400000">
                  <a:off x="4697" y="2262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Sep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7" name="Rectangle 192"/>
                <p:cNvSpPr>
                  <a:spLocks noChangeArrowheads="1"/>
                </p:cNvSpPr>
                <p:nvPr/>
              </p:nvSpPr>
              <p:spPr bwMode="auto">
                <a:xfrm rot="-5400000">
                  <a:off x="4881" y="2251"/>
                  <a:ext cx="112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Oct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8" name="Rectangle 193"/>
                <p:cNvSpPr>
                  <a:spLocks noChangeArrowheads="1"/>
                </p:cNvSpPr>
                <p:nvPr/>
              </p:nvSpPr>
              <p:spPr bwMode="auto">
                <a:xfrm rot="-5400000">
                  <a:off x="5052" y="2254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Nov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49" name="Rectangle 194"/>
                <p:cNvSpPr>
                  <a:spLocks noChangeArrowheads="1"/>
                </p:cNvSpPr>
                <p:nvPr/>
              </p:nvSpPr>
              <p:spPr bwMode="auto">
                <a:xfrm rot="-5400000">
                  <a:off x="5227" y="2262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Dec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50" name="Rectangle 195"/>
                <p:cNvSpPr>
                  <a:spLocks noChangeArrowheads="1"/>
                </p:cNvSpPr>
                <p:nvPr/>
              </p:nvSpPr>
              <p:spPr bwMode="auto">
                <a:xfrm rot="-5400000">
                  <a:off x="2666" y="1777"/>
                  <a:ext cx="67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Wet deposition, ng/m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51" name="Rectangle 196"/>
                <p:cNvSpPr>
                  <a:spLocks noChangeArrowheads="1"/>
                </p:cNvSpPr>
                <p:nvPr/>
              </p:nvSpPr>
              <p:spPr bwMode="auto">
                <a:xfrm rot="-5400000">
                  <a:off x="2959" y="1414"/>
                  <a:ext cx="27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600">
                      <a:solidFill>
                        <a:srgbClr val="000000"/>
                      </a:solidFill>
                    </a:rPr>
                    <a:t>2</a:t>
                  </a:r>
                  <a:endParaRPr lang="ru-RU" sz="2000">
                    <a:latin typeface="Tahoma" pitchFamily="34" charset="0"/>
                  </a:endParaRPr>
                </a:p>
              </p:txBody>
            </p:sp>
            <p:sp>
              <p:nvSpPr>
                <p:cNvPr id="47352" name="Rectangle 197"/>
                <p:cNvSpPr>
                  <a:spLocks noChangeArrowheads="1"/>
                </p:cNvSpPr>
                <p:nvPr/>
              </p:nvSpPr>
              <p:spPr bwMode="auto">
                <a:xfrm rot="-5400000">
                  <a:off x="2936" y="1318"/>
                  <a:ext cx="13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/day</a:t>
                  </a:r>
                  <a:endParaRPr lang="ru-RU" sz="2000">
                    <a:latin typeface="Tahoma" pitchFamily="34" charset="0"/>
                  </a:endParaRPr>
                </a:p>
              </p:txBody>
            </p:sp>
          </p:grpSp>
          <p:sp>
            <p:nvSpPr>
              <p:cNvPr id="47306" name="Rectangle 203"/>
              <p:cNvSpPr>
                <a:spLocks noChangeArrowheads="1"/>
              </p:cNvSpPr>
              <p:nvPr/>
            </p:nvSpPr>
            <p:spPr bwMode="auto">
              <a:xfrm>
                <a:off x="3265" y="1102"/>
                <a:ext cx="130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/>
                  <a:t>Hg</a:t>
                </a:r>
                <a:r>
                  <a:rPr lang="en-US" sz="1600" baseline="30000"/>
                  <a:t>0</a:t>
                </a:r>
                <a:r>
                  <a:rPr lang="en-US" sz="1600"/>
                  <a:t> + Br (Br dataset II)</a:t>
                </a:r>
                <a:endParaRPr lang="ru-RU" sz="1600" baseline="-25000"/>
              </a:p>
            </p:txBody>
          </p:sp>
        </p:grpSp>
      </p:grpSp>
      <p:grpSp>
        <p:nvGrpSpPr>
          <p:cNvPr id="50375" name="Group 199"/>
          <p:cNvGrpSpPr>
            <a:grpSpLocks/>
          </p:cNvGrpSpPr>
          <p:nvPr/>
        </p:nvGrpSpPr>
        <p:grpSpPr bwMode="auto">
          <a:xfrm>
            <a:off x="5310188" y="4832350"/>
            <a:ext cx="3094037" cy="922338"/>
            <a:chOff x="3345" y="3044"/>
            <a:chExt cx="1949" cy="581"/>
          </a:xfrm>
        </p:grpSpPr>
        <p:sp>
          <p:nvSpPr>
            <p:cNvPr id="47296" name="Freeform 200"/>
            <p:cNvSpPr>
              <a:spLocks/>
            </p:cNvSpPr>
            <p:nvPr/>
          </p:nvSpPr>
          <p:spPr bwMode="auto">
            <a:xfrm>
              <a:off x="3348" y="3045"/>
              <a:ext cx="1944" cy="579"/>
            </a:xfrm>
            <a:custGeom>
              <a:avLst/>
              <a:gdLst>
                <a:gd name="T0" fmla="*/ 0 w 1944"/>
                <a:gd name="T1" fmla="*/ 387 h 579"/>
                <a:gd name="T2" fmla="*/ 171 w 1944"/>
                <a:gd name="T3" fmla="*/ 348 h 579"/>
                <a:gd name="T4" fmla="*/ 351 w 1944"/>
                <a:gd name="T5" fmla="*/ 360 h 579"/>
                <a:gd name="T6" fmla="*/ 438 w 1944"/>
                <a:gd name="T7" fmla="*/ 273 h 579"/>
                <a:gd name="T8" fmla="*/ 528 w 1944"/>
                <a:gd name="T9" fmla="*/ 123 h 579"/>
                <a:gd name="T10" fmla="*/ 699 w 1944"/>
                <a:gd name="T11" fmla="*/ 111 h 579"/>
                <a:gd name="T12" fmla="*/ 879 w 1944"/>
                <a:gd name="T13" fmla="*/ 0 h 579"/>
                <a:gd name="T14" fmla="*/ 1236 w 1944"/>
                <a:gd name="T15" fmla="*/ 117 h 579"/>
                <a:gd name="T16" fmla="*/ 1410 w 1944"/>
                <a:gd name="T17" fmla="*/ 240 h 579"/>
                <a:gd name="T18" fmla="*/ 1599 w 1944"/>
                <a:gd name="T19" fmla="*/ 327 h 579"/>
                <a:gd name="T20" fmla="*/ 1770 w 1944"/>
                <a:gd name="T21" fmla="*/ 396 h 579"/>
                <a:gd name="T22" fmla="*/ 1944 w 1944"/>
                <a:gd name="T23" fmla="*/ 381 h 579"/>
                <a:gd name="T24" fmla="*/ 1944 w 1944"/>
                <a:gd name="T25" fmla="*/ 501 h 579"/>
                <a:gd name="T26" fmla="*/ 1770 w 1944"/>
                <a:gd name="T27" fmla="*/ 510 h 579"/>
                <a:gd name="T28" fmla="*/ 1590 w 1944"/>
                <a:gd name="T29" fmla="*/ 579 h 579"/>
                <a:gd name="T30" fmla="*/ 1413 w 1944"/>
                <a:gd name="T31" fmla="*/ 543 h 579"/>
                <a:gd name="T32" fmla="*/ 1230 w 1944"/>
                <a:gd name="T33" fmla="*/ 432 h 579"/>
                <a:gd name="T34" fmla="*/ 1047 w 1944"/>
                <a:gd name="T35" fmla="*/ 303 h 579"/>
                <a:gd name="T36" fmla="*/ 885 w 1944"/>
                <a:gd name="T37" fmla="*/ 306 h 579"/>
                <a:gd name="T38" fmla="*/ 702 w 1944"/>
                <a:gd name="T39" fmla="*/ 378 h 579"/>
                <a:gd name="T40" fmla="*/ 534 w 1944"/>
                <a:gd name="T41" fmla="*/ 393 h 579"/>
                <a:gd name="T42" fmla="*/ 351 w 1944"/>
                <a:gd name="T43" fmla="*/ 489 h 579"/>
                <a:gd name="T44" fmla="*/ 177 w 1944"/>
                <a:gd name="T45" fmla="*/ 486 h 579"/>
                <a:gd name="T46" fmla="*/ 0 w 1944"/>
                <a:gd name="T47" fmla="*/ 519 h 579"/>
                <a:gd name="T48" fmla="*/ 0 w 1944"/>
                <a:gd name="T49" fmla="*/ 387 h 5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4"/>
                <a:gd name="T76" fmla="*/ 0 h 579"/>
                <a:gd name="T77" fmla="*/ 1944 w 1944"/>
                <a:gd name="T78" fmla="*/ 579 h 5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4" h="579">
                  <a:moveTo>
                    <a:pt x="0" y="387"/>
                  </a:moveTo>
                  <a:lnTo>
                    <a:pt x="171" y="348"/>
                  </a:lnTo>
                  <a:lnTo>
                    <a:pt x="351" y="360"/>
                  </a:lnTo>
                  <a:lnTo>
                    <a:pt x="438" y="273"/>
                  </a:lnTo>
                  <a:lnTo>
                    <a:pt x="528" y="123"/>
                  </a:lnTo>
                  <a:lnTo>
                    <a:pt x="699" y="111"/>
                  </a:lnTo>
                  <a:lnTo>
                    <a:pt x="879" y="0"/>
                  </a:lnTo>
                  <a:lnTo>
                    <a:pt x="1236" y="117"/>
                  </a:lnTo>
                  <a:lnTo>
                    <a:pt x="1410" y="240"/>
                  </a:lnTo>
                  <a:lnTo>
                    <a:pt x="1599" y="327"/>
                  </a:lnTo>
                  <a:lnTo>
                    <a:pt x="1770" y="396"/>
                  </a:lnTo>
                  <a:lnTo>
                    <a:pt x="1944" y="381"/>
                  </a:lnTo>
                  <a:lnTo>
                    <a:pt x="1944" y="501"/>
                  </a:lnTo>
                  <a:lnTo>
                    <a:pt x="1770" y="510"/>
                  </a:lnTo>
                  <a:lnTo>
                    <a:pt x="1590" y="579"/>
                  </a:lnTo>
                  <a:lnTo>
                    <a:pt x="1413" y="543"/>
                  </a:lnTo>
                  <a:lnTo>
                    <a:pt x="1230" y="432"/>
                  </a:lnTo>
                  <a:lnTo>
                    <a:pt x="1047" y="303"/>
                  </a:lnTo>
                  <a:lnTo>
                    <a:pt x="885" y="306"/>
                  </a:lnTo>
                  <a:lnTo>
                    <a:pt x="702" y="378"/>
                  </a:lnTo>
                  <a:lnTo>
                    <a:pt x="534" y="393"/>
                  </a:lnTo>
                  <a:lnTo>
                    <a:pt x="351" y="489"/>
                  </a:lnTo>
                  <a:lnTo>
                    <a:pt x="177" y="486"/>
                  </a:lnTo>
                  <a:lnTo>
                    <a:pt x="0" y="519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969696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297" name="Group 201"/>
            <p:cNvGrpSpPr>
              <a:grpSpLocks/>
            </p:cNvGrpSpPr>
            <p:nvPr/>
          </p:nvGrpSpPr>
          <p:grpSpPr bwMode="auto">
            <a:xfrm>
              <a:off x="3345" y="3044"/>
              <a:ext cx="1949" cy="581"/>
              <a:chOff x="3345" y="3044"/>
              <a:chExt cx="1949" cy="581"/>
            </a:xfrm>
          </p:grpSpPr>
          <p:sp>
            <p:nvSpPr>
              <p:cNvPr id="47298" name="Freeform 202"/>
              <p:cNvSpPr>
                <a:spLocks/>
              </p:cNvSpPr>
              <p:nvPr/>
            </p:nvSpPr>
            <p:spPr bwMode="auto">
              <a:xfrm>
                <a:off x="3345" y="3157"/>
                <a:ext cx="1949" cy="468"/>
              </a:xfrm>
              <a:custGeom>
                <a:avLst/>
                <a:gdLst>
                  <a:gd name="T0" fmla="*/ 0 w 500"/>
                  <a:gd name="T1" fmla="*/ 2147483647 h 120"/>
                  <a:gd name="T2" fmla="*/ 2147483647 w 500"/>
                  <a:gd name="T3" fmla="*/ 2147483647 h 120"/>
                  <a:gd name="T4" fmla="*/ 2147483647 w 500"/>
                  <a:gd name="T5" fmla="*/ 2147483647 h 120"/>
                  <a:gd name="T6" fmla="*/ 2147483647 w 500"/>
                  <a:gd name="T7" fmla="*/ 2147483647 h 120"/>
                  <a:gd name="T8" fmla="*/ 2147483647 w 500"/>
                  <a:gd name="T9" fmla="*/ 0 h 120"/>
                  <a:gd name="T10" fmla="*/ 2147483647 w 500"/>
                  <a:gd name="T11" fmla="*/ 2147483647 h 120"/>
                  <a:gd name="T12" fmla="*/ 2147483647 w 500"/>
                  <a:gd name="T13" fmla="*/ 2147483647 h 120"/>
                  <a:gd name="T14" fmla="*/ 2147483647 w 500"/>
                  <a:gd name="T15" fmla="*/ 2147483647 h 120"/>
                  <a:gd name="T16" fmla="*/ 2147483647 w 500"/>
                  <a:gd name="T17" fmla="*/ 2147483647 h 120"/>
                  <a:gd name="T18" fmla="*/ 2147483647 w 500"/>
                  <a:gd name="T19" fmla="*/ 2147483647 h 120"/>
                  <a:gd name="T20" fmla="*/ 2147483647 w 500"/>
                  <a:gd name="T21" fmla="*/ 2147483647 h 120"/>
                  <a:gd name="T22" fmla="*/ 2147483647 w 500"/>
                  <a:gd name="T23" fmla="*/ 2147483647 h 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20"/>
                  <a:gd name="T38" fmla="*/ 500 w 500"/>
                  <a:gd name="T39" fmla="*/ 120 h 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20">
                    <a:moveTo>
                      <a:pt x="0" y="92"/>
                    </a:moveTo>
                    <a:lnTo>
                      <a:pt x="45" y="80"/>
                    </a:lnTo>
                    <a:lnTo>
                      <a:pt x="91" y="74"/>
                    </a:lnTo>
                    <a:lnTo>
                      <a:pt x="136" y="3"/>
                    </a:lnTo>
                    <a:lnTo>
                      <a:pt x="182" y="0"/>
                    </a:lnTo>
                    <a:lnTo>
                      <a:pt x="227" y="2"/>
                    </a:lnTo>
                    <a:lnTo>
                      <a:pt x="273" y="52"/>
                    </a:lnTo>
                    <a:lnTo>
                      <a:pt x="318" y="84"/>
                    </a:lnTo>
                    <a:lnTo>
                      <a:pt x="364" y="110"/>
                    </a:lnTo>
                    <a:lnTo>
                      <a:pt x="409" y="120"/>
                    </a:lnTo>
                    <a:lnTo>
                      <a:pt x="455" y="103"/>
                    </a:lnTo>
                    <a:lnTo>
                      <a:pt x="500" y="88"/>
                    </a:lnTo>
                  </a:path>
                </a:pathLst>
              </a:cu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99" name="Freeform 203"/>
              <p:cNvSpPr>
                <a:spLocks/>
              </p:cNvSpPr>
              <p:nvPr/>
            </p:nvSpPr>
            <p:spPr bwMode="auto">
              <a:xfrm>
                <a:off x="3345" y="3348"/>
                <a:ext cx="1949" cy="219"/>
              </a:xfrm>
              <a:custGeom>
                <a:avLst/>
                <a:gdLst>
                  <a:gd name="T0" fmla="*/ 0 w 500"/>
                  <a:gd name="T1" fmla="*/ 2147483647 h 56"/>
                  <a:gd name="T2" fmla="*/ 2147483647 w 500"/>
                  <a:gd name="T3" fmla="*/ 2147483647 h 56"/>
                  <a:gd name="T4" fmla="*/ 2147483647 w 500"/>
                  <a:gd name="T5" fmla="*/ 2147483647 h 56"/>
                  <a:gd name="T6" fmla="*/ 2147483647 w 500"/>
                  <a:gd name="T7" fmla="*/ 2147483647 h 56"/>
                  <a:gd name="T8" fmla="*/ 2147483647 w 500"/>
                  <a:gd name="T9" fmla="*/ 2147483647 h 56"/>
                  <a:gd name="T10" fmla="*/ 2147483647 w 500"/>
                  <a:gd name="T11" fmla="*/ 2147483647 h 56"/>
                  <a:gd name="T12" fmla="*/ 2147483647 w 500"/>
                  <a:gd name="T13" fmla="*/ 0 h 56"/>
                  <a:gd name="T14" fmla="*/ 2147483647 w 500"/>
                  <a:gd name="T15" fmla="*/ 2147483647 h 56"/>
                  <a:gd name="T16" fmla="*/ 2147483647 w 500"/>
                  <a:gd name="T17" fmla="*/ 2147483647 h 56"/>
                  <a:gd name="T18" fmla="*/ 2147483647 w 500"/>
                  <a:gd name="T19" fmla="*/ 2147483647 h 56"/>
                  <a:gd name="T20" fmla="*/ 2147483647 w 500"/>
                  <a:gd name="T21" fmla="*/ 2147483647 h 56"/>
                  <a:gd name="T22" fmla="*/ 2147483647 w 500"/>
                  <a:gd name="T23" fmla="*/ 2147483647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56"/>
                  <a:gd name="T38" fmla="*/ 500 w 500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56">
                    <a:moveTo>
                      <a:pt x="0" y="56"/>
                    </a:moveTo>
                    <a:lnTo>
                      <a:pt x="45" y="47"/>
                    </a:lnTo>
                    <a:lnTo>
                      <a:pt x="91" y="48"/>
                    </a:lnTo>
                    <a:lnTo>
                      <a:pt x="136" y="24"/>
                    </a:lnTo>
                    <a:lnTo>
                      <a:pt x="182" y="19"/>
                    </a:lnTo>
                    <a:lnTo>
                      <a:pt x="227" y="1"/>
                    </a:lnTo>
                    <a:lnTo>
                      <a:pt x="273" y="0"/>
                    </a:lnTo>
                    <a:lnTo>
                      <a:pt x="318" y="8"/>
                    </a:lnTo>
                    <a:lnTo>
                      <a:pt x="364" y="26"/>
                    </a:lnTo>
                    <a:lnTo>
                      <a:pt x="409" y="43"/>
                    </a:lnTo>
                    <a:lnTo>
                      <a:pt x="455" y="53"/>
                    </a:lnTo>
                    <a:lnTo>
                      <a:pt x="500" y="51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300" name="Freeform 204"/>
              <p:cNvSpPr>
                <a:spLocks/>
              </p:cNvSpPr>
              <p:nvPr/>
            </p:nvSpPr>
            <p:spPr bwMode="auto">
              <a:xfrm>
                <a:off x="3345" y="3044"/>
                <a:ext cx="1949" cy="398"/>
              </a:xfrm>
              <a:custGeom>
                <a:avLst/>
                <a:gdLst>
                  <a:gd name="T0" fmla="*/ 0 w 500"/>
                  <a:gd name="T1" fmla="*/ 2147483647 h 102"/>
                  <a:gd name="T2" fmla="*/ 2147483647 w 500"/>
                  <a:gd name="T3" fmla="*/ 2147483647 h 102"/>
                  <a:gd name="T4" fmla="*/ 2147483647 w 500"/>
                  <a:gd name="T5" fmla="*/ 2147483647 h 102"/>
                  <a:gd name="T6" fmla="*/ 2147483647 w 500"/>
                  <a:gd name="T7" fmla="*/ 2147483647 h 102"/>
                  <a:gd name="T8" fmla="*/ 2147483647 w 500"/>
                  <a:gd name="T9" fmla="*/ 2147483647 h 102"/>
                  <a:gd name="T10" fmla="*/ 2147483647 w 500"/>
                  <a:gd name="T11" fmla="*/ 0 h 102"/>
                  <a:gd name="T12" fmla="*/ 2147483647 w 500"/>
                  <a:gd name="T13" fmla="*/ 2147483647 h 102"/>
                  <a:gd name="T14" fmla="*/ 2147483647 w 500"/>
                  <a:gd name="T15" fmla="*/ 2147483647 h 102"/>
                  <a:gd name="T16" fmla="*/ 2147483647 w 500"/>
                  <a:gd name="T17" fmla="*/ 2147483647 h 102"/>
                  <a:gd name="T18" fmla="*/ 2147483647 w 500"/>
                  <a:gd name="T19" fmla="*/ 2147483647 h 102"/>
                  <a:gd name="T20" fmla="*/ 2147483647 w 500"/>
                  <a:gd name="T21" fmla="*/ 2147483647 h 102"/>
                  <a:gd name="T22" fmla="*/ 2147483647 w 500"/>
                  <a:gd name="T23" fmla="*/ 2147483647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02"/>
                  <a:gd name="T38" fmla="*/ 500 w 500"/>
                  <a:gd name="T39" fmla="*/ 102 h 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02">
                    <a:moveTo>
                      <a:pt x="0" y="100"/>
                    </a:moveTo>
                    <a:lnTo>
                      <a:pt x="45" y="90"/>
                    </a:lnTo>
                    <a:lnTo>
                      <a:pt x="91" y="93"/>
                    </a:lnTo>
                    <a:lnTo>
                      <a:pt x="136" y="47"/>
                    </a:lnTo>
                    <a:lnTo>
                      <a:pt x="182" y="27"/>
                    </a:lnTo>
                    <a:lnTo>
                      <a:pt x="227" y="0"/>
                    </a:lnTo>
                    <a:lnTo>
                      <a:pt x="273" y="16"/>
                    </a:lnTo>
                    <a:lnTo>
                      <a:pt x="318" y="31"/>
                    </a:lnTo>
                    <a:lnTo>
                      <a:pt x="364" y="64"/>
                    </a:lnTo>
                    <a:lnTo>
                      <a:pt x="409" y="84"/>
                    </a:lnTo>
                    <a:lnTo>
                      <a:pt x="455" y="102"/>
                    </a:lnTo>
                    <a:lnTo>
                      <a:pt x="500" y="98"/>
                    </a:lnTo>
                  </a:path>
                </a:pathLst>
              </a:cu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0381" name="Group 205"/>
          <p:cNvGrpSpPr>
            <a:grpSpLocks/>
          </p:cNvGrpSpPr>
          <p:nvPr/>
        </p:nvGrpSpPr>
        <p:grpSpPr bwMode="auto">
          <a:xfrm>
            <a:off x="969963" y="5029200"/>
            <a:ext cx="3094037" cy="733425"/>
            <a:chOff x="611" y="3168"/>
            <a:chExt cx="1949" cy="462"/>
          </a:xfrm>
        </p:grpSpPr>
        <p:sp>
          <p:nvSpPr>
            <p:cNvPr id="47291" name="Freeform 206"/>
            <p:cNvSpPr>
              <a:spLocks/>
            </p:cNvSpPr>
            <p:nvPr/>
          </p:nvSpPr>
          <p:spPr bwMode="auto">
            <a:xfrm>
              <a:off x="612" y="3168"/>
              <a:ext cx="1944" cy="462"/>
            </a:xfrm>
            <a:custGeom>
              <a:avLst/>
              <a:gdLst>
                <a:gd name="T0" fmla="*/ 0 w 1944"/>
                <a:gd name="T1" fmla="*/ 141 h 462"/>
                <a:gd name="T2" fmla="*/ 174 w 1944"/>
                <a:gd name="T3" fmla="*/ 81 h 462"/>
                <a:gd name="T4" fmla="*/ 351 w 1944"/>
                <a:gd name="T5" fmla="*/ 123 h 462"/>
                <a:gd name="T6" fmla="*/ 531 w 1944"/>
                <a:gd name="T7" fmla="*/ 0 h 462"/>
                <a:gd name="T8" fmla="*/ 696 w 1944"/>
                <a:gd name="T9" fmla="*/ 15 h 462"/>
                <a:gd name="T10" fmla="*/ 885 w 1944"/>
                <a:gd name="T11" fmla="*/ 12 h 462"/>
                <a:gd name="T12" fmla="*/ 1059 w 1944"/>
                <a:gd name="T13" fmla="*/ 102 h 462"/>
                <a:gd name="T14" fmla="*/ 1251 w 1944"/>
                <a:gd name="T15" fmla="*/ 138 h 462"/>
                <a:gd name="T16" fmla="*/ 1422 w 1944"/>
                <a:gd name="T17" fmla="*/ 180 h 462"/>
                <a:gd name="T18" fmla="*/ 1590 w 1944"/>
                <a:gd name="T19" fmla="*/ 186 h 462"/>
                <a:gd name="T20" fmla="*/ 1779 w 1944"/>
                <a:gd name="T21" fmla="*/ 177 h 462"/>
                <a:gd name="T22" fmla="*/ 1941 w 1944"/>
                <a:gd name="T23" fmla="*/ 129 h 462"/>
                <a:gd name="T24" fmla="*/ 1944 w 1944"/>
                <a:gd name="T25" fmla="*/ 336 h 462"/>
                <a:gd name="T26" fmla="*/ 1584 w 1944"/>
                <a:gd name="T27" fmla="*/ 462 h 462"/>
                <a:gd name="T28" fmla="*/ 1413 w 1944"/>
                <a:gd name="T29" fmla="*/ 438 h 462"/>
                <a:gd name="T30" fmla="*/ 1242 w 1944"/>
                <a:gd name="T31" fmla="*/ 393 h 462"/>
                <a:gd name="T32" fmla="*/ 1062 w 1944"/>
                <a:gd name="T33" fmla="*/ 327 h 462"/>
                <a:gd name="T34" fmla="*/ 855 w 1944"/>
                <a:gd name="T35" fmla="*/ 189 h 462"/>
                <a:gd name="T36" fmla="*/ 696 w 1944"/>
                <a:gd name="T37" fmla="*/ 189 h 462"/>
                <a:gd name="T38" fmla="*/ 528 w 1944"/>
                <a:gd name="T39" fmla="*/ 183 h 462"/>
                <a:gd name="T40" fmla="*/ 348 w 1944"/>
                <a:gd name="T41" fmla="*/ 282 h 462"/>
                <a:gd name="T42" fmla="*/ 177 w 1944"/>
                <a:gd name="T43" fmla="*/ 279 h 462"/>
                <a:gd name="T44" fmla="*/ 0 w 1944"/>
                <a:gd name="T45" fmla="*/ 339 h 462"/>
                <a:gd name="T46" fmla="*/ 0 w 1944"/>
                <a:gd name="T47" fmla="*/ 141 h 4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44"/>
                <a:gd name="T73" fmla="*/ 0 h 462"/>
                <a:gd name="T74" fmla="*/ 1944 w 1944"/>
                <a:gd name="T75" fmla="*/ 462 h 4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44" h="462">
                  <a:moveTo>
                    <a:pt x="0" y="141"/>
                  </a:moveTo>
                  <a:lnTo>
                    <a:pt x="174" y="81"/>
                  </a:lnTo>
                  <a:lnTo>
                    <a:pt x="351" y="123"/>
                  </a:lnTo>
                  <a:lnTo>
                    <a:pt x="531" y="0"/>
                  </a:lnTo>
                  <a:lnTo>
                    <a:pt x="696" y="15"/>
                  </a:lnTo>
                  <a:lnTo>
                    <a:pt x="885" y="12"/>
                  </a:lnTo>
                  <a:lnTo>
                    <a:pt x="1059" y="102"/>
                  </a:lnTo>
                  <a:lnTo>
                    <a:pt x="1251" y="138"/>
                  </a:lnTo>
                  <a:lnTo>
                    <a:pt x="1422" y="180"/>
                  </a:lnTo>
                  <a:lnTo>
                    <a:pt x="1590" y="186"/>
                  </a:lnTo>
                  <a:lnTo>
                    <a:pt x="1779" y="177"/>
                  </a:lnTo>
                  <a:lnTo>
                    <a:pt x="1941" y="129"/>
                  </a:lnTo>
                  <a:lnTo>
                    <a:pt x="1944" y="336"/>
                  </a:lnTo>
                  <a:lnTo>
                    <a:pt x="1584" y="462"/>
                  </a:lnTo>
                  <a:lnTo>
                    <a:pt x="1413" y="438"/>
                  </a:lnTo>
                  <a:lnTo>
                    <a:pt x="1242" y="393"/>
                  </a:lnTo>
                  <a:lnTo>
                    <a:pt x="1062" y="327"/>
                  </a:lnTo>
                  <a:lnTo>
                    <a:pt x="855" y="189"/>
                  </a:lnTo>
                  <a:lnTo>
                    <a:pt x="696" y="189"/>
                  </a:lnTo>
                  <a:lnTo>
                    <a:pt x="528" y="183"/>
                  </a:lnTo>
                  <a:lnTo>
                    <a:pt x="348" y="282"/>
                  </a:lnTo>
                  <a:lnTo>
                    <a:pt x="177" y="279"/>
                  </a:lnTo>
                  <a:lnTo>
                    <a:pt x="0" y="33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969696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292" name="Group 207"/>
            <p:cNvGrpSpPr>
              <a:grpSpLocks/>
            </p:cNvGrpSpPr>
            <p:nvPr/>
          </p:nvGrpSpPr>
          <p:grpSpPr bwMode="auto">
            <a:xfrm>
              <a:off x="611" y="3169"/>
              <a:ext cx="1949" cy="460"/>
              <a:chOff x="611" y="3169"/>
              <a:chExt cx="1949" cy="460"/>
            </a:xfrm>
          </p:grpSpPr>
          <p:sp>
            <p:nvSpPr>
              <p:cNvPr id="47293" name="Freeform 208"/>
              <p:cNvSpPr>
                <a:spLocks/>
              </p:cNvSpPr>
              <p:nvPr/>
            </p:nvSpPr>
            <p:spPr bwMode="auto">
              <a:xfrm>
                <a:off x="611" y="3294"/>
                <a:ext cx="1949" cy="335"/>
              </a:xfrm>
              <a:custGeom>
                <a:avLst/>
                <a:gdLst>
                  <a:gd name="T0" fmla="*/ 0 w 500"/>
                  <a:gd name="T1" fmla="*/ 2147483647 h 86"/>
                  <a:gd name="T2" fmla="*/ 2147483647 w 500"/>
                  <a:gd name="T3" fmla="*/ 2147483647 h 86"/>
                  <a:gd name="T4" fmla="*/ 2147483647 w 500"/>
                  <a:gd name="T5" fmla="*/ 2147483647 h 86"/>
                  <a:gd name="T6" fmla="*/ 2147483647 w 500"/>
                  <a:gd name="T7" fmla="*/ 0 h 86"/>
                  <a:gd name="T8" fmla="*/ 2147483647 w 500"/>
                  <a:gd name="T9" fmla="*/ 2147483647 h 86"/>
                  <a:gd name="T10" fmla="*/ 2147483647 w 500"/>
                  <a:gd name="T11" fmla="*/ 2147483647 h 86"/>
                  <a:gd name="T12" fmla="*/ 2147483647 w 500"/>
                  <a:gd name="T13" fmla="*/ 2147483647 h 86"/>
                  <a:gd name="T14" fmla="*/ 2147483647 w 500"/>
                  <a:gd name="T15" fmla="*/ 2147483647 h 86"/>
                  <a:gd name="T16" fmla="*/ 2147483647 w 500"/>
                  <a:gd name="T17" fmla="*/ 2147483647 h 86"/>
                  <a:gd name="T18" fmla="*/ 2147483647 w 500"/>
                  <a:gd name="T19" fmla="*/ 2147483647 h 86"/>
                  <a:gd name="T20" fmla="*/ 2147483647 w 500"/>
                  <a:gd name="T21" fmla="*/ 2147483647 h 86"/>
                  <a:gd name="T22" fmla="*/ 2147483647 w 500"/>
                  <a:gd name="T23" fmla="*/ 2147483647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86"/>
                  <a:gd name="T38" fmla="*/ 500 w 500"/>
                  <a:gd name="T39" fmla="*/ 86 h 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86">
                    <a:moveTo>
                      <a:pt x="0" y="55"/>
                    </a:moveTo>
                    <a:lnTo>
                      <a:pt x="45" y="42"/>
                    </a:lnTo>
                    <a:lnTo>
                      <a:pt x="91" y="28"/>
                    </a:lnTo>
                    <a:lnTo>
                      <a:pt x="136" y="0"/>
                    </a:lnTo>
                    <a:lnTo>
                      <a:pt x="182" y="6"/>
                    </a:lnTo>
                    <a:lnTo>
                      <a:pt x="227" y="20"/>
                    </a:lnTo>
                    <a:lnTo>
                      <a:pt x="273" y="52"/>
                    </a:lnTo>
                    <a:lnTo>
                      <a:pt x="318" y="68"/>
                    </a:lnTo>
                    <a:lnTo>
                      <a:pt x="364" y="80"/>
                    </a:lnTo>
                    <a:lnTo>
                      <a:pt x="409" y="86"/>
                    </a:lnTo>
                    <a:lnTo>
                      <a:pt x="455" y="69"/>
                    </a:lnTo>
                    <a:lnTo>
                      <a:pt x="500" y="53"/>
                    </a:lnTo>
                  </a:path>
                </a:pathLst>
              </a:cu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94" name="Freeform 209"/>
              <p:cNvSpPr>
                <a:spLocks/>
              </p:cNvSpPr>
              <p:nvPr/>
            </p:nvSpPr>
            <p:spPr bwMode="auto">
              <a:xfrm>
                <a:off x="611" y="3352"/>
                <a:ext cx="1949" cy="156"/>
              </a:xfrm>
              <a:custGeom>
                <a:avLst/>
                <a:gdLst>
                  <a:gd name="T0" fmla="*/ 0 w 500"/>
                  <a:gd name="T1" fmla="*/ 2147483647 h 40"/>
                  <a:gd name="T2" fmla="*/ 2147483647 w 500"/>
                  <a:gd name="T3" fmla="*/ 2147483647 h 40"/>
                  <a:gd name="T4" fmla="*/ 2147483647 w 500"/>
                  <a:gd name="T5" fmla="*/ 2147483647 h 40"/>
                  <a:gd name="T6" fmla="*/ 2147483647 w 500"/>
                  <a:gd name="T7" fmla="*/ 0 h 40"/>
                  <a:gd name="T8" fmla="*/ 2147483647 w 500"/>
                  <a:gd name="T9" fmla="*/ 2147483647 h 40"/>
                  <a:gd name="T10" fmla="*/ 2147483647 w 500"/>
                  <a:gd name="T11" fmla="*/ 2147483647 h 40"/>
                  <a:gd name="T12" fmla="*/ 2147483647 w 500"/>
                  <a:gd name="T13" fmla="*/ 2147483647 h 40"/>
                  <a:gd name="T14" fmla="*/ 2147483647 w 500"/>
                  <a:gd name="T15" fmla="*/ 2147483647 h 40"/>
                  <a:gd name="T16" fmla="*/ 2147483647 w 500"/>
                  <a:gd name="T17" fmla="*/ 2147483647 h 40"/>
                  <a:gd name="T18" fmla="*/ 2147483647 w 500"/>
                  <a:gd name="T19" fmla="*/ 2147483647 h 40"/>
                  <a:gd name="T20" fmla="*/ 2147483647 w 500"/>
                  <a:gd name="T21" fmla="*/ 2147483647 h 40"/>
                  <a:gd name="T22" fmla="*/ 2147483647 w 500"/>
                  <a:gd name="T23" fmla="*/ 2147483647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40"/>
                  <a:gd name="T38" fmla="*/ 500 w 500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40">
                    <a:moveTo>
                      <a:pt x="0" y="40"/>
                    </a:moveTo>
                    <a:lnTo>
                      <a:pt x="45" y="25"/>
                    </a:lnTo>
                    <a:lnTo>
                      <a:pt x="91" y="25"/>
                    </a:lnTo>
                    <a:lnTo>
                      <a:pt x="136" y="0"/>
                    </a:lnTo>
                    <a:lnTo>
                      <a:pt x="182" y="2"/>
                    </a:lnTo>
                    <a:lnTo>
                      <a:pt x="227" y="2"/>
                    </a:lnTo>
                    <a:lnTo>
                      <a:pt x="273" y="11"/>
                    </a:lnTo>
                    <a:lnTo>
                      <a:pt x="318" y="14"/>
                    </a:lnTo>
                    <a:lnTo>
                      <a:pt x="364" y="25"/>
                    </a:lnTo>
                    <a:lnTo>
                      <a:pt x="409" y="34"/>
                    </a:lnTo>
                    <a:lnTo>
                      <a:pt x="455" y="37"/>
                    </a:lnTo>
                    <a:lnTo>
                      <a:pt x="500" y="2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95" name="Freeform 210"/>
              <p:cNvSpPr>
                <a:spLocks/>
              </p:cNvSpPr>
              <p:nvPr/>
            </p:nvSpPr>
            <p:spPr bwMode="auto">
              <a:xfrm>
                <a:off x="611" y="3169"/>
                <a:ext cx="1949" cy="187"/>
              </a:xfrm>
              <a:custGeom>
                <a:avLst/>
                <a:gdLst>
                  <a:gd name="T0" fmla="*/ 0 w 500"/>
                  <a:gd name="T1" fmla="*/ 2147483647 h 48"/>
                  <a:gd name="T2" fmla="*/ 2147483647 w 500"/>
                  <a:gd name="T3" fmla="*/ 2147483647 h 48"/>
                  <a:gd name="T4" fmla="*/ 2147483647 w 500"/>
                  <a:gd name="T5" fmla="*/ 2147483647 h 48"/>
                  <a:gd name="T6" fmla="*/ 2147483647 w 500"/>
                  <a:gd name="T7" fmla="*/ 0 h 48"/>
                  <a:gd name="T8" fmla="*/ 2147483647 w 500"/>
                  <a:gd name="T9" fmla="*/ 2147483647 h 48"/>
                  <a:gd name="T10" fmla="*/ 2147483647 w 500"/>
                  <a:gd name="T11" fmla="*/ 2147483647 h 48"/>
                  <a:gd name="T12" fmla="*/ 2147483647 w 500"/>
                  <a:gd name="T13" fmla="*/ 2147483647 h 48"/>
                  <a:gd name="T14" fmla="*/ 2147483647 w 500"/>
                  <a:gd name="T15" fmla="*/ 2147483647 h 48"/>
                  <a:gd name="T16" fmla="*/ 2147483647 w 500"/>
                  <a:gd name="T17" fmla="*/ 2147483647 h 48"/>
                  <a:gd name="T18" fmla="*/ 2147483647 w 500"/>
                  <a:gd name="T19" fmla="*/ 2147483647 h 48"/>
                  <a:gd name="T20" fmla="*/ 2147483647 w 500"/>
                  <a:gd name="T21" fmla="*/ 2147483647 h 48"/>
                  <a:gd name="T22" fmla="*/ 2147483647 w 500"/>
                  <a:gd name="T23" fmla="*/ 2147483647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48"/>
                  <a:gd name="T38" fmla="*/ 500 w 500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48">
                    <a:moveTo>
                      <a:pt x="0" y="36"/>
                    </a:moveTo>
                    <a:lnTo>
                      <a:pt x="45" y="21"/>
                    </a:lnTo>
                    <a:lnTo>
                      <a:pt x="91" y="32"/>
                    </a:lnTo>
                    <a:lnTo>
                      <a:pt x="136" y="0"/>
                    </a:lnTo>
                    <a:lnTo>
                      <a:pt x="182" y="4"/>
                    </a:lnTo>
                    <a:lnTo>
                      <a:pt x="227" y="4"/>
                    </a:lnTo>
                    <a:lnTo>
                      <a:pt x="273" y="27"/>
                    </a:lnTo>
                    <a:lnTo>
                      <a:pt x="318" y="35"/>
                    </a:lnTo>
                    <a:lnTo>
                      <a:pt x="364" y="46"/>
                    </a:lnTo>
                    <a:lnTo>
                      <a:pt x="409" y="48"/>
                    </a:lnTo>
                    <a:lnTo>
                      <a:pt x="455" y="46"/>
                    </a:lnTo>
                    <a:lnTo>
                      <a:pt x="500" y="32"/>
                    </a:lnTo>
                  </a:path>
                </a:pathLst>
              </a:cu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0387" name="Group 211"/>
          <p:cNvGrpSpPr>
            <a:grpSpLocks/>
          </p:cNvGrpSpPr>
          <p:nvPr/>
        </p:nvGrpSpPr>
        <p:grpSpPr bwMode="auto">
          <a:xfrm>
            <a:off x="5305425" y="2681288"/>
            <a:ext cx="3098800" cy="768350"/>
            <a:chOff x="3342" y="1689"/>
            <a:chExt cx="1952" cy="484"/>
          </a:xfrm>
        </p:grpSpPr>
        <p:sp>
          <p:nvSpPr>
            <p:cNvPr id="47286" name="Freeform 212"/>
            <p:cNvSpPr>
              <a:spLocks/>
            </p:cNvSpPr>
            <p:nvPr/>
          </p:nvSpPr>
          <p:spPr bwMode="auto">
            <a:xfrm>
              <a:off x="3342" y="1689"/>
              <a:ext cx="1947" cy="480"/>
            </a:xfrm>
            <a:custGeom>
              <a:avLst/>
              <a:gdLst>
                <a:gd name="T0" fmla="*/ 0 w 1947"/>
                <a:gd name="T1" fmla="*/ 291 h 480"/>
                <a:gd name="T2" fmla="*/ 354 w 1947"/>
                <a:gd name="T3" fmla="*/ 189 h 480"/>
                <a:gd name="T4" fmla="*/ 531 w 1947"/>
                <a:gd name="T5" fmla="*/ 0 h 480"/>
                <a:gd name="T6" fmla="*/ 711 w 1947"/>
                <a:gd name="T7" fmla="*/ 93 h 480"/>
                <a:gd name="T8" fmla="*/ 888 w 1947"/>
                <a:gd name="T9" fmla="*/ 150 h 480"/>
                <a:gd name="T10" fmla="*/ 1008 w 1947"/>
                <a:gd name="T11" fmla="*/ 264 h 480"/>
                <a:gd name="T12" fmla="*/ 1077 w 1947"/>
                <a:gd name="T13" fmla="*/ 270 h 480"/>
                <a:gd name="T14" fmla="*/ 1425 w 1947"/>
                <a:gd name="T15" fmla="*/ 327 h 480"/>
                <a:gd name="T16" fmla="*/ 1479 w 1947"/>
                <a:gd name="T17" fmla="*/ 348 h 480"/>
                <a:gd name="T18" fmla="*/ 1608 w 1947"/>
                <a:gd name="T19" fmla="*/ 354 h 480"/>
                <a:gd name="T20" fmla="*/ 1782 w 1947"/>
                <a:gd name="T21" fmla="*/ 348 h 480"/>
                <a:gd name="T22" fmla="*/ 1887 w 1947"/>
                <a:gd name="T23" fmla="*/ 339 h 480"/>
                <a:gd name="T24" fmla="*/ 1944 w 1947"/>
                <a:gd name="T25" fmla="*/ 285 h 480"/>
                <a:gd name="T26" fmla="*/ 1947 w 1947"/>
                <a:gd name="T27" fmla="*/ 387 h 480"/>
                <a:gd name="T28" fmla="*/ 1815 w 1947"/>
                <a:gd name="T29" fmla="*/ 387 h 480"/>
                <a:gd name="T30" fmla="*/ 1788 w 1947"/>
                <a:gd name="T31" fmla="*/ 408 h 480"/>
                <a:gd name="T32" fmla="*/ 1605 w 1947"/>
                <a:gd name="T33" fmla="*/ 480 h 480"/>
                <a:gd name="T34" fmla="*/ 1425 w 1947"/>
                <a:gd name="T35" fmla="*/ 459 h 480"/>
                <a:gd name="T36" fmla="*/ 1248 w 1947"/>
                <a:gd name="T37" fmla="*/ 414 h 480"/>
                <a:gd name="T38" fmla="*/ 1071 w 1947"/>
                <a:gd name="T39" fmla="*/ 324 h 480"/>
                <a:gd name="T40" fmla="*/ 1050 w 1947"/>
                <a:gd name="T41" fmla="*/ 312 h 480"/>
                <a:gd name="T42" fmla="*/ 849 w 1947"/>
                <a:gd name="T43" fmla="*/ 261 h 480"/>
                <a:gd name="T44" fmla="*/ 708 w 1947"/>
                <a:gd name="T45" fmla="*/ 270 h 480"/>
                <a:gd name="T46" fmla="*/ 537 w 1947"/>
                <a:gd name="T47" fmla="*/ 225 h 480"/>
                <a:gd name="T48" fmla="*/ 354 w 1947"/>
                <a:gd name="T49" fmla="*/ 324 h 480"/>
                <a:gd name="T50" fmla="*/ 180 w 1947"/>
                <a:gd name="T51" fmla="*/ 357 h 480"/>
                <a:gd name="T52" fmla="*/ 6 w 1947"/>
                <a:gd name="T53" fmla="*/ 411 h 480"/>
                <a:gd name="T54" fmla="*/ 0 w 1947"/>
                <a:gd name="T55" fmla="*/ 291 h 4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47"/>
                <a:gd name="T85" fmla="*/ 0 h 480"/>
                <a:gd name="T86" fmla="*/ 1947 w 1947"/>
                <a:gd name="T87" fmla="*/ 480 h 4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47" h="480">
                  <a:moveTo>
                    <a:pt x="0" y="291"/>
                  </a:moveTo>
                  <a:lnTo>
                    <a:pt x="354" y="189"/>
                  </a:lnTo>
                  <a:lnTo>
                    <a:pt x="531" y="0"/>
                  </a:lnTo>
                  <a:lnTo>
                    <a:pt x="711" y="93"/>
                  </a:lnTo>
                  <a:lnTo>
                    <a:pt x="888" y="150"/>
                  </a:lnTo>
                  <a:lnTo>
                    <a:pt x="1008" y="264"/>
                  </a:lnTo>
                  <a:lnTo>
                    <a:pt x="1077" y="270"/>
                  </a:lnTo>
                  <a:lnTo>
                    <a:pt x="1425" y="327"/>
                  </a:lnTo>
                  <a:lnTo>
                    <a:pt x="1479" y="348"/>
                  </a:lnTo>
                  <a:lnTo>
                    <a:pt x="1608" y="354"/>
                  </a:lnTo>
                  <a:lnTo>
                    <a:pt x="1782" y="348"/>
                  </a:lnTo>
                  <a:lnTo>
                    <a:pt x="1887" y="339"/>
                  </a:lnTo>
                  <a:lnTo>
                    <a:pt x="1944" y="285"/>
                  </a:lnTo>
                  <a:lnTo>
                    <a:pt x="1947" y="387"/>
                  </a:lnTo>
                  <a:lnTo>
                    <a:pt x="1815" y="387"/>
                  </a:lnTo>
                  <a:lnTo>
                    <a:pt x="1788" y="408"/>
                  </a:lnTo>
                  <a:lnTo>
                    <a:pt x="1605" y="480"/>
                  </a:lnTo>
                  <a:lnTo>
                    <a:pt x="1425" y="459"/>
                  </a:lnTo>
                  <a:lnTo>
                    <a:pt x="1248" y="414"/>
                  </a:lnTo>
                  <a:lnTo>
                    <a:pt x="1071" y="324"/>
                  </a:lnTo>
                  <a:lnTo>
                    <a:pt x="1050" y="312"/>
                  </a:lnTo>
                  <a:lnTo>
                    <a:pt x="849" y="261"/>
                  </a:lnTo>
                  <a:lnTo>
                    <a:pt x="708" y="270"/>
                  </a:lnTo>
                  <a:lnTo>
                    <a:pt x="537" y="225"/>
                  </a:lnTo>
                  <a:lnTo>
                    <a:pt x="354" y="324"/>
                  </a:lnTo>
                  <a:lnTo>
                    <a:pt x="180" y="357"/>
                  </a:lnTo>
                  <a:lnTo>
                    <a:pt x="6" y="41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969696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287" name="Group 213"/>
            <p:cNvGrpSpPr>
              <a:grpSpLocks/>
            </p:cNvGrpSpPr>
            <p:nvPr/>
          </p:nvGrpSpPr>
          <p:grpSpPr bwMode="auto">
            <a:xfrm>
              <a:off x="3345" y="1689"/>
              <a:ext cx="1949" cy="484"/>
              <a:chOff x="3345" y="1689"/>
              <a:chExt cx="1949" cy="484"/>
            </a:xfrm>
          </p:grpSpPr>
          <p:sp>
            <p:nvSpPr>
              <p:cNvPr id="47288" name="Freeform 214"/>
              <p:cNvSpPr>
                <a:spLocks/>
              </p:cNvSpPr>
              <p:nvPr/>
            </p:nvSpPr>
            <p:spPr bwMode="auto">
              <a:xfrm>
                <a:off x="3345" y="1689"/>
                <a:ext cx="1949" cy="484"/>
              </a:xfrm>
              <a:custGeom>
                <a:avLst/>
                <a:gdLst>
                  <a:gd name="T0" fmla="*/ 0 w 500"/>
                  <a:gd name="T1" fmla="*/ 2147483647 h 124"/>
                  <a:gd name="T2" fmla="*/ 2147483647 w 500"/>
                  <a:gd name="T3" fmla="*/ 2147483647 h 124"/>
                  <a:gd name="T4" fmla="*/ 2147483647 w 500"/>
                  <a:gd name="T5" fmla="*/ 2147483647 h 124"/>
                  <a:gd name="T6" fmla="*/ 2147483647 w 500"/>
                  <a:gd name="T7" fmla="*/ 0 h 124"/>
                  <a:gd name="T8" fmla="*/ 2147483647 w 500"/>
                  <a:gd name="T9" fmla="*/ 2147483647 h 124"/>
                  <a:gd name="T10" fmla="*/ 2147483647 w 500"/>
                  <a:gd name="T11" fmla="*/ 2147483647 h 124"/>
                  <a:gd name="T12" fmla="*/ 2147483647 w 500"/>
                  <a:gd name="T13" fmla="*/ 2147483647 h 124"/>
                  <a:gd name="T14" fmla="*/ 2147483647 w 500"/>
                  <a:gd name="T15" fmla="*/ 2147483647 h 124"/>
                  <a:gd name="T16" fmla="*/ 2147483647 w 500"/>
                  <a:gd name="T17" fmla="*/ 2147483647 h 124"/>
                  <a:gd name="T18" fmla="*/ 2147483647 w 500"/>
                  <a:gd name="T19" fmla="*/ 2147483647 h 124"/>
                  <a:gd name="T20" fmla="*/ 2147483647 w 500"/>
                  <a:gd name="T21" fmla="*/ 2147483647 h 124"/>
                  <a:gd name="T22" fmla="*/ 2147483647 w 500"/>
                  <a:gd name="T23" fmla="*/ 2147483647 h 1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24"/>
                  <a:gd name="T38" fmla="*/ 500 w 500"/>
                  <a:gd name="T39" fmla="*/ 124 h 1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24">
                    <a:moveTo>
                      <a:pt x="0" y="76"/>
                    </a:moveTo>
                    <a:lnTo>
                      <a:pt x="45" y="63"/>
                    </a:lnTo>
                    <a:lnTo>
                      <a:pt x="91" y="48"/>
                    </a:lnTo>
                    <a:lnTo>
                      <a:pt x="136" y="0"/>
                    </a:lnTo>
                    <a:lnTo>
                      <a:pt x="182" y="25"/>
                    </a:lnTo>
                    <a:lnTo>
                      <a:pt x="227" y="39"/>
                    </a:lnTo>
                    <a:lnTo>
                      <a:pt x="273" y="83"/>
                    </a:lnTo>
                    <a:lnTo>
                      <a:pt x="318" y="105"/>
                    </a:lnTo>
                    <a:lnTo>
                      <a:pt x="364" y="118"/>
                    </a:lnTo>
                    <a:lnTo>
                      <a:pt x="409" y="124"/>
                    </a:lnTo>
                    <a:lnTo>
                      <a:pt x="455" y="106"/>
                    </a:lnTo>
                    <a:lnTo>
                      <a:pt x="500" y="73"/>
                    </a:lnTo>
                  </a:path>
                </a:pathLst>
              </a:cu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89" name="Freeform 215"/>
              <p:cNvSpPr>
                <a:spLocks/>
              </p:cNvSpPr>
              <p:nvPr/>
            </p:nvSpPr>
            <p:spPr bwMode="auto">
              <a:xfrm>
                <a:off x="3345" y="1912"/>
                <a:ext cx="1949" cy="191"/>
              </a:xfrm>
              <a:custGeom>
                <a:avLst/>
                <a:gdLst>
                  <a:gd name="T0" fmla="*/ 0 w 500"/>
                  <a:gd name="T1" fmla="*/ 2147483647 h 49"/>
                  <a:gd name="T2" fmla="*/ 2147483647 w 500"/>
                  <a:gd name="T3" fmla="*/ 2147483647 h 49"/>
                  <a:gd name="T4" fmla="*/ 2147483647 w 500"/>
                  <a:gd name="T5" fmla="*/ 2147483647 h 49"/>
                  <a:gd name="T6" fmla="*/ 2147483647 w 500"/>
                  <a:gd name="T7" fmla="*/ 0 h 49"/>
                  <a:gd name="T8" fmla="*/ 2147483647 w 500"/>
                  <a:gd name="T9" fmla="*/ 2147483647 h 49"/>
                  <a:gd name="T10" fmla="*/ 2147483647 w 500"/>
                  <a:gd name="T11" fmla="*/ 2147483647 h 49"/>
                  <a:gd name="T12" fmla="*/ 2147483647 w 500"/>
                  <a:gd name="T13" fmla="*/ 2147483647 h 49"/>
                  <a:gd name="T14" fmla="*/ 2147483647 w 500"/>
                  <a:gd name="T15" fmla="*/ 2147483647 h 49"/>
                  <a:gd name="T16" fmla="*/ 2147483647 w 500"/>
                  <a:gd name="T17" fmla="*/ 2147483647 h 49"/>
                  <a:gd name="T18" fmla="*/ 2147483647 w 500"/>
                  <a:gd name="T19" fmla="*/ 2147483647 h 49"/>
                  <a:gd name="T20" fmla="*/ 2147483647 w 500"/>
                  <a:gd name="T21" fmla="*/ 2147483647 h 49"/>
                  <a:gd name="T22" fmla="*/ 2147483647 w 500"/>
                  <a:gd name="T23" fmla="*/ 2147483647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49"/>
                  <a:gd name="T38" fmla="*/ 500 w 50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49">
                    <a:moveTo>
                      <a:pt x="0" y="49"/>
                    </a:moveTo>
                    <a:lnTo>
                      <a:pt x="45" y="35"/>
                    </a:lnTo>
                    <a:lnTo>
                      <a:pt x="91" y="26"/>
                    </a:lnTo>
                    <a:lnTo>
                      <a:pt x="136" y="0"/>
                    </a:lnTo>
                    <a:lnTo>
                      <a:pt x="182" y="12"/>
                    </a:lnTo>
                    <a:lnTo>
                      <a:pt x="227" y="9"/>
                    </a:lnTo>
                    <a:lnTo>
                      <a:pt x="273" y="12"/>
                    </a:lnTo>
                    <a:lnTo>
                      <a:pt x="318" y="20"/>
                    </a:lnTo>
                    <a:lnTo>
                      <a:pt x="364" y="27"/>
                    </a:lnTo>
                    <a:lnTo>
                      <a:pt x="409" y="43"/>
                    </a:lnTo>
                    <a:lnTo>
                      <a:pt x="455" y="43"/>
                    </a:lnTo>
                    <a:lnTo>
                      <a:pt x="500" y="42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90" name="Freeform 216"/>
              <p:cNvSpPr>
                <a:spLocks/>
              </p:cNvSpPr>
              <p:nvPr/>
            </p:nvSpPr>
            <p:spPr bwMode="auto">
              <a:xfrm>
                <a:off x="3345" y="1892"/>
                <a:ext cx="1949" cy="152"/>
              </a:xfrm>
              <a:custGeom>
                <a:avLst/>
                <a:gdLst>
                  <a:gd name="T0" fmla="*/ 0 w 500"/>
                  <a:gd name="T1" fmla="*/ 2147483647 h 39"/>
                  <a:gd name="T2" fmla="*/ 2147483647 w 500"/>
                  <a:gd name="T3" fmla="*/ 2147483647 h 39"/>
                  <a:gd name="T4" fmla="*/ 2147483647 w 500"/>
                  <a:gd name="T5" fmla="*/ 2147483647 h 39"/>
                  <a:gd name="T6" fmla="*/ 2147483647 w 500"/>
                  <a:gd name="T7" fmla="*/ 0 h 39"/>
                  <a:gd name="T8" fmla="*/ 2147483647 w 500"/>
                  <a:gd name="T9" fmla="*/ 2147483647 h 39"/>
                  <a:gd name="T10" fmla="*/ 2147483647 w 500"/>
                  <a:gd name="T11" fmla="*/ 2147483647 h 39"/>
                  <a:gd name="T12" fmla="*/ 2147483647 w 500"/>
                  <a:gd name="T13" fmla="*/ 2147483647 h 39"/>
                  <a:gd name="T14" fmla="*/ 2147483647 w 500"/>
                  <a:gd name="T15" fmla="*/ 2147483647 h 39"/>
                  <a:gd name="T16" fmla="*/ 2147483647 w 500"/>
                  <a:gd name="T17" fmla="*/ 2147483647 h 39"/>
                  <a:gd name="T18" fmla="*/ 2147483647 w 500"/>
                  <a:gd name="T19" fmla="*/ 2147483647 h 39"/>
                  <a:gd name="T20" fmla="*/ 2147483647 w 500"/>
                  <a:gd name="T21" fmla="*/ 2147483647 h 39"/>
                  <a:gd name="T22" fmla="*/ 2147483647 w 500"/>
                  <a:gd name="T23" fmla="*/ 2147483647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39"/>
                  <a:gd name="T38" fmla="*/ 500 w 500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39">
                    <a:moveTo>
                      <a:pt x="0" y="32"/>
                    </a:moveTo>
                    <a:lnTo>
                      <a:pt x="45" y="16"/>
                    </a:lnTo>
                    <a:lnTo>
                      <a:pt x="91" y="12"/>
                    </a:lnTo>
                    <a:lnTo>
                      <a:pt x="136" y="0"/>
                    </a:lnTo>
                    <a:lnTo>
                      <a:pt x="182" y="12"/>
                    </a:lnTo>
                    <a:lnTo>
                      <a:pt x="227" y="17"/>
                    </a:lnTo>
                    <a:lnTo>
                      <a:pt x="273" y="29"/>
                    </a:lnTo>
                    <a:lnTo>
                      <a:pt x="318" y="34"/>
                    </a:lnTo>
                    <a:lnTo>
                      <a:pt x="364" y="37"/>
                    </a:lnTo>
                    <a:lnTo>
                      <a:pt x="409" y="39"/>
                    </a:lnTo>
                    <a:lnTo>
                      <a:pt x="455" y="37"/>
                    </a:lnTo>
                    <a:lnTo>
                      <a:pt x="500" y="33"/>
                    </a:lnTo>
                  </a:path>
                </a:pathLst>
              </a:cu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0393" name="Group 217"/>
          <p:cNvGrpSpPr>
            <a:grpSpLocks/>
          </p:cNvGrpSpPr>
          <p:nvPr/>
        </p:nvGrpSpPr>
        <p:grpSpPr bwMode="auto">
          <a:xfrm>
            <a:off x="968375" y="2433638"/>
            <a:ext cx="3094038" cy="1014412"/>
            <a:chOff x="610" y="1533"/>
            <a:chExt cx="1949" cy="639"/>
          </a:xfrm>
        </p:grpSpPr>
        <p:sp>
          <p:nvSpPr>
            <p:cNvPr id="47280" name="Freeform 218"/>
            <p:cNvSpPr>
              <a:spLocks/>
            </p:cNvSpPr>
            <p:nvPr/>
          </p:nvSpPr>
          <p:spPr bwMode="auto">
            <a:xfrm>
              <a:off x="612" y="1533"/>
              <a:ext cx="1944" cy="636"/>
            </a:xfrm>
            <a:custGeom>
              <a:avLst/>
              <a:gdLst>
                <a:gd name="T0" fmla="*/ 3 w 1944"/>
                <a:gd name="T1" fmla="*/ 360 h 636"/>
                <a:gd name="T2" fmla="*/ 171 w 1944"/>
                <a:gd name="T3" fmla="*/ 279 h 636"/>
                <a:gd name="T4" fmla="*/ 354 w 1944"/>
                <a:gd name="T5" fmla="*/ 216 h 636"/>
                <a:gd name="T6" fmla="*/ 528 w 1944"/>
                <a:gd name="T7" fmla="*/ 0 h 636"/>
                <a:gd name="T8" fmla="*/ 708 w 1944"/>
                <a:gd name="T9" fmla="*/ 24 h 636"/>
                <a:gd name="T10" fmla="*/ 879 w 1944"/>
                <a:gd name="T11" fmla="*/ 15 h 636"/>
                <a:gd name="T12" fmla="*/ 1071 w 1944"/>
                <a:gd name="T13" fmla="*/ 162 h 636"/>
                <a:gd name="T14" fmla="*/ 1200 w 1944"/>
                <a:gd name="T15" fmla="*/ 267 h 636"/>
                <a:gd name="T16" fmla="*/ 1413 w 1944"/>
                <a:gd name="T17" fmla="*/ 342 h 636"/>
                <a:gd name="T18" fmla="*/ 1449 w 1944"/>
                <a:gd name="T19" fmla="*/ 357 h 636"/>
                <a:gd name="T20" fmla="*/ 1590 w 1944"/>
                <a:gd name="T21" fmla="*/ 399 h 636"/>
                <a:gd name="T22" fmla="*/ 1770 w 1944"/>
                <a:gd name="T23" fmla="*/ 426 h 636"/>
                <a:gd name="T24" fmla="*/ 1944 w 1944"/>
                <a:gd name="T25" fmla="*/ 396 h 636"/>
                <a:gd name="T26" fmla="*/ 1944 w 1944"/>
                <a:gd name="T27" fmla="*/ 465 h 636"/>
                <a:gd name="T28" fmla="*/ 1881 w 1944"/>
                <a:gd name="T29" fmla="*/ 462 h 636"/>
                <a:gd name="T30" fmla="*/ 1776 w 1944"/>
                <a:gd name="T31" fmla="*/ 549 h 636"/>
                <a:gd name="T32" fmla="*/ 1593 w 1944"/>
                <a:gd name="T33" fmla="*/ 636 h 636"/>
                <a:gd name="T34" fmla="*/ 1407 w 1944"/>
                <a:gd name="T35" fmla="*/ 603 h 636"/>
                <a:gd name="T36" fmla="*/ 1239 w 1944"/>
                <a:gd name="T37" fmla="*/ 546 h 636"/>
                <a:gd name="T38" fmla="*/ 1056 w 1944"/>
                <a:gd name="T39" fmla="*/ 432 h 636"/>
                <a:gd name="T40" fmla="*/ 888 w 1944"/>
                <a:gd name="T41" fmla="*/ 222 h 636"/>
                <a:gd name="T42" fmla="*/ 822 w 1944"/>
                <a:gd name="T43" fmla="*/ 198 h 636"/>
                <a:gd name="T44" fmla="*/ 705 w 1944"/>
                <a:gd name="T45" fmla="*/ 237 h 636"/>
                <a:gd name="T46" fmla="*/ 531 w 1944"/>
                <a:gd name="T47" fmla="*/ 210 h 636"/>
                <a:gd name="T48" fmla="*/ 348 w 1944"/>
                <a:gd name="T49" fmla="*/ 399 h 636"/>
                <a:gd name="T50" fmla="*/ 171 w 1944"/>
                <a:gd name="T51" fmla="*/ 429 h 636"/>
                <a:gd name="T52" fmla="*/ 0 w 1944"/>
                <a:gd name="T53" fmla="*/ 501 h 636"/>
                <a:gd name="T54" fmla="*/ 3 w 1944"/>
                <a:gd name="T55" fmla="*/ 360 h 6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44"/>
                <a:gd name="T85" fmla="*/ 0 h 636"/>
                <a:gd name="T86" fmla="*/ 1944 w 1944"/>
                <a:gd name="T87" fmla="*/ 636 h 6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44" h="636">
                  <a:moveTo>
                    <a:pt x="3" y="360"/>
                  </a:moveTo>
                  <a:lnTo>
                    <a:pt x="171" y="279"/>
                  </a:lnTo>
                  <a:lnTo>
                    <a:pt x="354" y="216"/>
                  </a:lnTo>
                  <a:lnTo>
                    <a:pt x="528" y="0"/>
                  </a:lnTo>
                  <a:lnTo>
                    <a:pt x="708" y="24"/>
                  </a:lnTo>
                  <a:lnTo>
                    <a:pt x="879" y="15"/>
                  </a:lnTo>
                  <a:lnTo>
                    <a:pt x="1071" y="162"/>
                  </a:lnTo>
                  <a:lnTo>
                    <a:pt x="1200" y="267"/>
                  </a:lnTo>
                  <a:lnTo>
                    <a:pt x="1413" y="342"/>
                  </a:lnTo>
                  <a:lnTo>
                    <a:pt x="1449" y="357"/>
                  </a:lnTo>
                  <a:lnTo>
                    <a:pt x="1590" y="399"/>
                  </a:lnTo>
                  <a:lnTo>
                    <a:pt x="1770" y="426"/>
                  </a:lnTo>
                  <a:lnTo>
                    <a:pt x="1944" y="396"/>
                  </a:lnTo>
                  <a:lnTo>
                    <a:pt x="1944" y="465"/>
                  </a:lnTo>
                  <a:lnTo>
                    <a:pt x="1881" y="462"/>
                  </a:lnTo>
                  <a:lnTo>
                    <a:pt x="1776" y="549"/>
                  </a:lnTo>
                  <a:lnTo>
                    <a:pt x="1593" y="636"/>
                  </a:lnTo>
                  <a:lnTo>
                    <a:pt x="1407" y="603"/>
                  </a:lnTo>
                  <a:lnTo>
                    <a:pt x="1239" y="546"/>
                  </a:lnTo>
                  <a:lnTo>
                    <a:pt x="1056" y="432"/>
                  </a:lnTo>
                  <a:lnTo>
                    <a:pt x="888" y="222"/>
                  </a:lnTo>
                  <a:lnTo>
                    <a:pt x="822" y="198"/>
                  </a:lnTo>
                  <a:lnTo>
                    <a:pt x="705" y="237"/>
                  </a:lnTo>
                  <a:lnTo>
                    <a:pt x="531" y="210"/>
                  </a:lnTo>
                  <a:lnTo>
                    <a:pt x="348" y="399"/>
                  </a:lnTo>
                  <a:lnTo>
                    <a:pt x="171" y="429"/>
                  </a:lnTo>
                  <a:lnTo>
                    <a:pt x="0" y="501"/>
                  </a:lnTo>
                  <a:lnTo>
                    <a:pt x="3" y="360"/>
                  </a:lnTo>
                  <a:close/>
                </a:path>
              </a:pathLst>
            </a:custGeom>
            <a:solidFill>
              <a:srgbClr val="969696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281" name="Group 219"/>
            <p:cNvGrpSpPr>
              <a:grpSpLocks/>
            </p:cNvGrpSpPr>
            <p:nvPr/>
          </p:nvGrpSpPr>
          <p:grpSpPr bwMode="auto">
            <a:xfrm>
              <a:off x="610" y="1536"/>
              <a:ext cx="1949" cy="636"/>
              <a:chOff x="610" y="1536"/>
              <a:chExt cx="1949" cy="636"/>
            </a:xfrm>
          </p:grpSpPr>
          <p:sp>
            <p:nvSpPr>
              <p:cNvPr id="47282" name="Freeform 220"/>
              <p:cNvSpPr>
                <a:spLocks/>
              </p:cNvSpPr>
              <p:nvPr/>
            </p:nvSpPr>
            <p:spPr bwMode="auto">
              <a:xfrm>
                <a:off x="610" y="1568"/>
                <a:ext cx="1949" cy="604"/>
              </a:xfrm>
              <a:custGeom>
                <a:avLst/>
                <a:gdLst>
                  <a:gd name="T0" fmla="*/ 0 w 500"/>
                  <a:gd name="T1" fmla="*/ 2147483647 h 155"/>
                  <a:gd name="T2" fmla="*/ 2147483647 w 500"/>
                  <a:gd name="T3" fmla="*/ 2147483647 h 155"/>
                  <a:gd name="T4" fmla="*/ 2147483647 w 500"/>
                  <a:gd name="T5" fmla="*/ 2147483647 h 155"/>
                  <a:gd name="T6" fmla="*/ 2147483647 w 500"/>
                  <a:gd name="T7" fmla="*/ 0 h 155"/>
                  <a:gd name="T8" fmla="*/ 2147483647 w 500"/>
                  <a:gd name="T9" fmla="*/ 2147483647 h 155"/>
                  <a:gd name="T10" fmla="*/ 2147483647 w 500"/>
                  <a:gd name="T11" fmla="*/ 2147483647 h 155"/>
                  <a:gd name="T12" fmla="*/ 2147483647 w 500"/>
                  <a:gd name="T13" fmla="*/ 2147483647 h 155"/>
                  <a:gd name="T14" fmla="*/ 2147483647 w 500"/>
                  <a:gd name="T15" fmla="*/ 2147483647 h 155"/>
                  <a:gd name="T16" fmla="*/ 2147483647 w 500"/>
                  <a:gd name="T17" fmla="*/ 2147483647 h 155"/>
                  <a:gd name="T18" fmla="*/ 2147483647 w 500"/>
                  <a:gd name="T19" fmla="*/ 2147483647 h 155"/>
                  <a:gd name="T20" fmla="*/ 2147483647 w 500"/>
                  <a:gd name="T21" fmla="*/ 2147483647 h 155"/>
                  <a:gd name="T22" fmla="*/ 2147483647 w 500"/>
                  <a:gd name="T23" fmla="*/ 2147483647 h 1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55"/>
                  <a:gd name="T38" fmla="*/ 500 w 500"/>
                  <a:gd name="T39" fmla="*/ 155 h 1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55">
                    <a:moveTo>
                      <a:pt x="0" y="97"/>
                    </a:moveTo>
                    <a:lnTo>
                      <a:pt x="45" y="79"/>
                    </a:lnTo>
                    <a:lnTo>
                      <a:pt x="91" y="62"/>
                    </a:lnTo>
                    <a:lnTo>
                      <a:pt x="136" y="0"/>
                    </a:lnTo>
                    <a:lnTo>
                      <a:pt x="182" y="29"/>
                    </a:lnTo>
                    <a:lnTo>
                      <a:pt x="227" y="47"/>
                    </a:lnTo>
                    <a:lnTo>
                      <a:pt x="273" y="103"/>
                    </a:lnTo>
                    <a:lnTo>
                      <a:pt x="318" y="131"/>
                    </a:lnTo>
                    <a:lnTo>
                      <a:pt x="364" y="147"/>
                    </a:lnTo>
                    <a:lnTo>
                      <a:pt x="409" y="155"/>
                    </a:lnTo>
                    <a:lnTo>
                      <a:pt x="455" y="133"/>
                    </a:lnTo>
                    <a:lnTo>
                      <a:pt x="500" y="97"/>
                    </a:lnTo>
                  </a:path>
                </a:pathLst>
              </a:cu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83" name="Freeform 221"/>
              <p:cNvSpPr>
                <a:spLocks/>
              </p:cNvSpPr>
              <p:nvPr/>
            </p:nvSpPr>
            <p:spPr bwMode="auto">
              <a:xfrm>
                <a:off x="610" y="1712"/>
                <a:ext cx="1949" cy="327"/>
              </a:xfrm>
              <a:custGeom>
                <a:avLst/>
                <a:gdLst>
                  <a:gd name="T0" fmla="*/ 0 w 500"/>
                  <a:gd name="T1" fmla="*/ 2147483647 h 84"/>
                  <a:gd name="T2" fmla="*/ 2147483647 w 500"/>
                  <a:gd name="T3" fmla="*/ 2147483647 h 84"/>
                  <a:gd name="T4" fmla="*/ 2147483647 w 500"/>
                  <a:gd name="T5" fmla="*/ 2147483647 h 84"/>
                  <a:gd name="T6" fmla="*/ 2147483647 w 500"/>
                  <a:gd name="T7" fmla="*/ 2147483647 h 84"/>
                  <a:gd name="T8" fmla="*/ 2147483647 w 500"/>
                  <a:gd name="T9" fmla="*/ 2147483647 h 84"/>
                  <a:gd name="T10" fmla="*/ 2147483647 w 500"/>
                  <a:gd name="T11" fmla="*/ 0 h 84"/>
                  <a:gd name="T12" fmla="*/ 2147483647 w 500"/>
                  <a:gd name="T13" fmla="*/ 2147483647 h 84"/>
                  <a:gd name="T14" fmla="*/ 2147483647 w 500"/>
                  <a:gd name="T15" fmla="*/ 2147483647 h 84"/>
                  <a:gd name="T16" fmla="*/ 2147483647 w 500"/>
                  <a:gd name="T17" fmla="*/ 2147483647 h 84"/>
                  <a:gd name="T18" fmla="*/ 2147483647 w 500"/>
                  <a:gd name="T19" fmla="*/ 2147483647 h 84"/>
                  <a:gd name="T20" fmla="*/ 2147483647 w 500"/>
                  <a:gd name="T21" fmla="*/ 2147483647 h 84"/>
                  <a:gd name="T22" fmla="*/ 2147483647 w 500"/>
                  <a:gd name="T23" fmla="*/ 2147483647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84"/>
                  <a:gd name="T38" fmla="*/ 500 w 500"/>
                  <a:gd name="T39" fmla="*/ 84 h 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84">
                    <a:moveTo>
                      <a:pt x="0" y="84"/>
                    </a:moveTo>
                    <a:lnTo>
                      <a:pt x="45" y="65"/>
                    </a:lnTo>
                    <a:lnTo>
                      <a:pt x="91" y="56"/>
                    </a:lnTo>
                    <a:lnTo>
                      <a:pt x="136" y="8"/>
                    </a:lnTo>
                    <a:lnTo>
                      <a:pt x="182" y="15"/>
                    </a:lnTo>
                    <a:lnTo>
                      <a:pt x="227" y="0"/>
                    </a:lnTo>
                    <a:lnTo>
                      <a:pt x="273" y="10"/>
                    </a:lnTo>
                    <a:lnTo>
                      <a:pt x="318" y="27"/>
                    </a:lnTo>
                    <a:lnTo>
                      <a:pt x="364" y="42"/>
                    </a:lnTo>
                    <a:lnTo>
                      <a:pt x="409" y="72"/>
                    </a:lnTo>
                    <a:lnTo>
                      <a:pt x="455" y="74"/>
                    </a:lnTo>
                    <a:lnTo>
                      <a:pt x="500" y="73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84" name="Freeform 222"/>
              <p:cNvSpPr>
                <a:spLocks/>
              </p:cNvSpPr>
              <p:nvPr/>
            </p:nvSpPr>
            <p:spPr bwMode="auto">
              <a:xfrm>
                <a:off x="610" y="1685"/>
                <a:ext cx="1949" cy="331"/>
              </a:xfrm>
              <a:custGeom>
                <a:avLst/>
                <a:gdLst>
                  <a:gd name="T0" fmla="*/ 0 w 500"/>
                  <a:gd name="T1" fmla="*/ 2147483647 h 85"/>
                  <a:gd name="T2" fmla="*/ 2147483647 w 500"/>
                  <a:gd name="T3" fmla="*/ 2147483647 h 85"/>
                  <a:gd name="T4" fmla="*/ 2147483647 w 500"/>
                  <a:gd name="T5" fmla="*/ 2147483647 h 85"/>
                  <a:gd name="T6" fmla="*/ 2147483647 w 500"/>
                  <a:gd name="T7" fmla="*/ 0 h 85"/>
                  <a:gd name="T8" fmla="*/ 2147483647 w 500"/>
                  <a:gd name="T9" fmla="*/ 0 h 85"/>
                  <a:gd name="T10" fmla="*/ 2147483647 w 500"/>
                  <a:gd name="T11" fmla="*/ 2147483647 h 85"/>
                  <a:gd name="T12" fmla="*/ 2147483647 w 500"/>
                  <a:gd name="T13" fmla="*/ 2147483647 h 85"/>
                  <a:gd name="T14" fmla="*/ 2147483647 w 500"/>
                  <a:gd name="T15" fmla="*/ 2147483647 h 85"/>
                  <a:gd name="T16" fmla="*/ 2147483647 w 500"/>
                  <a:gd name="T17" fmla="*/ 2147483647 h 85"/>
                  <a:gd name="T18" fmla="*/ 2147483647 w 500"/>
                  <a:gd name="T19" fmla="*/ 2147483647 h 85"/>
                  <a:gd name="T20" fmla="*/ 2147483647 w 500"/>
                  <a:gd name="T21" fmla="*/ 2147483647 h 85"/>
                  <a:gd name="T22" fmla="*/ 2147483647 w 500"/>
                  <a:gd name="T23" fmla="*/ 2147483647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85"/>
                  <a:gd name="T38" fmla="*/ 500 w 500"/>
                  <a:gd name="T39" fmla="*/ 85 h 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85">
                    <a:moveTo>
                      <a:pt x="0" y="71"/>
                    </a:moveTo>
                    <a:lnTo>
                      <a:pt x="45" y="50"/>
                    </a:lnTo>
                    <a:lnTo>
                      <a:pt x="91" y="37"/>
                    </a:lnTo>
                    <a:lnTo>
                      <a:pt x="136" y="0"/>
                    </a:lnTo>
                    <a:lnTo>
                      <a:pt x="182" y="0"/>
                    </a:lnTo>
                    <a:lnTo>
                      <a:pt x="227" y="13"/>
                    </a:lnTo>
                    <a:lnTo>
                      <a:pt x="273" y="42"/>
                    </a:lnTo>
                    <a:lnTo>
                      <a:pt x="318" y="63"/>
                    </a:lnTo>
                    <a:lnTo>
                      <a:pt x="364" y="77"/>
                    </a:lnTo>
                    <a:lnTo>
                      <a:pt x="409" y="85"/>
                    </a:lnTo>
                    <a:lnTo>
                      <a:pt x="455" y="79"/>
                    </a:lnTo>
                    <a:lnTo>
                      <a:pt x="500" y="81"/>
                    </a:lnTo>
                  </a:path>
                </a:pathLst>
              </a:cu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85" name="Freeform 223"/>
              <p:cNvSpPr>
                <a:spLocks/>
              </p:cNvSpPr>
              <p:nvPr/>
            </p:nvSpPr>
            <p:spPr bwMode="auto">
              <a:xfrm>
                <a:off x="610" y="1536"/>
                <a:ext cx="1949" cy="425"/>
              </a:xfrm>
              <a:custGeom>
                <a:avLst/>
                <a:gdLst>
                  <a:gd name="T0" fmla="*/ 0 w 500"/>
                  <a:gd name="T1" fmla="*/ 2147483647 h 109"/>
                  <a:gd name="T2" fmla="*/ 2147483647 w 500"/>
                  <a:gd name="T3" fmla="*/ 2147483647 h 109"/>
                  <a:gd name="T4" fmla="*/ 2147483647 w 500"/>
                  <a:gd name="T5" fmla="*/ 2147483647 h 109"/>
                  <a:gd name="T6" fmla="*/ 2147483647 w 500"/>
                  <a:gd name="T7" fmla="*/ 0 h 109"/>
                  <a:gd name="T8" fmla="*/ 2147483647 w 500"/>
                  <a:gd name="T9" fmla="*/ 2147483647 h 109"/>
                  <a:gd name="T10" fmla="*/ 2147483647 w 500"/>
                  <a:gd name="T11" fmla="*/ 2147483647 h 109"/>
                  <a:gd name="T12" fmla="*/ 2147483647 w 500"/>
                  <a:gd name="T13" fmla="*/ 2147483647 h 109"/>
                  <a:gd name="T14" fmla="*/ 2147483647 w 500"/>
                  <a:gd name="T15" fmla="*/ 2147483647 h 109"/>
                  <a:gd name="T16" fmla="*/ 2147483647 w 500"/>
                  <a:gd name="T17" fmla="*/ 2147483647 h 109"/>
                  <a:gd name="T18" fmla="*/ 2147483647 w 500"/>
                  <a:gd name="T19" fmla="*/ 2147483647 h 109"/>
                  <a:gd name="T20" fmla="*/ 2147483647 w 500"/>
                  <a:gd name="T21" fmla="*/ 2147483647 h 109"/>
                  <a:gd name="T22" fmla="*/ 2147483647 w 500"/>
                  <a:gd name="T23" fmla="*/ 2147483647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09"/>
                  <a:gd name="T38" fmla="*/ 500 w 500"/>
                  <a:gd name="T39" fmla="*/ 109 h 1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09">
                    <a:moveTo>
                      <a:pt x="0" y="93"/>
                    </a:moveTo>
                    <a:lnTo>
                      <a:pt x="45" y="72"/>
                    </a:lnTo>
                    <a:lnTo>
                      <a:pt x="91" y="55"/>
                    </a:lnTo>
                    <a:lnTo>
                      <a:pt x="136" y="0"/>
                    </a:lnTo>
                    <a:lnTo>
                      <a:pt x="182" y="6"/>
                    </a:lnTo>
                    <a:lnTo>
                      <a:pt x="227" y="3"/>
                    </a:lnTo>
                    <a:lnTo>
                      <a:pt x="273" y="39"/>
                    </a:lnTo>
                    <a:lnTo>
                      <a:pt x="318" y="76"/>
                    </a:lnTo>
                    <a:lnTo>
                      <a:pt x="364" y="89"/>
                    </a:lnTo>
                    <a:lnTo>
                      <a:pt x="409" y="103"/>
                    </a:lnTo>
                    <a:lnTo>
                      <a:pt x="455" y="109"/>
                    </a:lnTo>
                    <a:lnTo>
                      <a:pt x="500" y="101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0400" name="Group 224"/>
          <p:cNvGrpSpPr>
            <a:grpSpLocks/>
          </p:cNvGrpSpPr>
          <p:nvPr/>
        </p:nvGrpSpPr>
        <p:grpSpPr bwMode="auto">
          <a:xfrm>
            <a:off x="931863" y="2005013"/>
            <a:ext cx="7502525" cy="3781425"/>
            <a:chOff x="587" y="1263"/>
            <a:chExt cx="4726" cy="2382"/>
          </a:xfrm>
        </p:grpSpPr>
        <p:grpSp>
          <p:nvGrpSpPr>
            <p:cNvPr id="47128" name="Group 225"/>
            <p:cNvGrpSpPr>
              <a:grpSpLocks/>
            </p:cNvGrpSpPr>
            <p:nvPr/>
          </p:nvGrpSpPr>
          <p:grpSpPr bwMode="auto">
            <a:xfrm>
              <a:off x="3322" y="2720"/>
              <a:ext cx="1991" cy="925"/>
              <a:chOff x="3322" y="2720"/>
              <a:chExt cx="1991" cy="925"/>
            </a:xfrm>
          </p:grpSpPr>
          <p:sp>
            <p:nvSpPr>
              <p:cNvPr id="47243" name="Freeform 226"/>
              <p:cNvSpPr>
                <a:spLocks/>
              </p:cNvSpPr>
              <p:nvPr/>
            </p:nvSpPr>
            <p:spPr bwMode="auto">
              <a:xfrm>
                <a:off x="3345" y="3048"/>
                <a:ext cx="1949" cy="456"/>
              </a:xfrm>
              <a:custGeom>
                <a:avLst/>
                <a:gdLst>
                  <a:gd name="T0" fmla="*/ 0 w 500"/>
                  <a:gd name="T1" fmla="*/ 2147483647 h 117"/>
                  <a:gd name="T2" fmla="*/ 2147483647 w 500"/>
                  <a:gd name="T3" fmla="*/ 2147483647 h 117"/>
                  <a:gd name="T4" fmla="*/ 2147483647 w 500"/>
                  <a:gd name="T5" fmla="*/ 2147483647 h 117"/>
                  <a:gd name="T6" fmla="*/ 2147483647 w 500"/>
                  <a:gd name="T7" fmla="*/ 2147483647 h 117"/>
                  <a:gd name="T8" fmla="*/ 2147483647 w 500"/>
                  <a:gd name="T9" fmla="*/ 2147483647 h 117"/>
                  <a:gd name="T10" fmla="*/ 2147483647 w 500"/>
                  <a:gd name="T11" fmla="*/ 0 h 117"/>
                  <a:gd name="T12" fmla="*/ 2147483647 w 500"/>
                  <a:gd name="T13" fmla="*/ 2147483647 h 117"/>
                  <a:gd name="T14" fmla="*/ 2147483647 w 500"/>
                  <a:gd name="T15" fmla="*/ 2147483647 h 117"/>
                  <a:gd name="T16" fmla="*/ 2147483647 w 500"/>
                  <a:gd name="T17" fmla="*/ 2147483647 h 117"/>
                  <a:gd name="T18" fmla="*/ 2147483647 w 500"/>
                  <a:gd name="T19" fmla="*/ 2147483647 h 117"/>
                  <a:gd name="T20" fmla="*/ 2147483647 w 500"/>
                  <a:gd name="T21" fmla="*/ 2147483647 h 117"/>
                  <a:gd name="T22" fmla="*/ 2147483647 w 500"/>
                  <a:gd name="T23" fmla="*/ 2147483647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17"/>
                  <a:gd name="T38" fmla="*/ 500 w 500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17">
                    <a:moveTo>
                      <a:pt x="0" y="117"/>
                    </a:moveTo>
                    <a:lnTo>
                      <a:pt x="45" y="84"/>
                    </a:lnTo>
                    <a:lnTo>
                      <a:pt x="91" y="99"/>
                    </a:lnTo>
                    <a:lnTo>
                      <a:pt x="136" y="59"/>
                    </a:lnTo>
                    <a:lnTo>
                      <a:pt x="182" y="53"/>
                    </a:lnTo>
                    <a:lnTo>
                      <a:pt x="227" y="0"/>
                    </a:lnTo>
                    <a:lnTo>
                      <a:pt x="273" y="24"/>
                    </a:lnTo>
                    <a:lnTo>
                      <a:pt x="318" y="52"/>
                    </a:lnTo>
                    <a:lnTo>
                      <a:pt x="364" y="83"/>
                    </a:lnTo>
                    <a:lnTo>
                      <a:pt x="409" y="95"/>
                    </a:lnTo>
                    <a:lnTo>
                      <a:pt x="455" y="109"/>
                    </a:lnTo>
                    <a:lnTo>
                      <a:pt x="500" y="106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4" name="Line 227"/>
              <p:cNvSpPr>
                <a:spLocks noChangeShapeType="1"/>
              </p:cNvSpPr>
              <p:nvPr/>
            </p:nvSpPr>
            <p:spPr bwMode="auto">
              <a:xfrm flipV="1">
                <a:off x="3345" y="3395"/>
                <a:ext cx="0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5" name="Line 228"/>
              <p:cNvSpPr>
                <a:spLocks noChangeShapeType="1"/>
              </p:cNvSpPr>
              <p:nvPr/>
            </p:nvSpPr>
            <p:spPr bwMode="auto">
              <a:xfrm flipV="1">
                <a:off x="3521" y="3106"/>
                <a:ext cx="0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6" name="Line 229"/>
              <p:cNvSpPr>
                <a:spLocks noChangeShapeType="1"/>
              </p:cNvSpPr>
              <p:nvPr/>
            </p:nvSpPr>
            <p:spPr bwMode="auto">
              <a:xfrm flipV="1">
                <a:off x="3700" y="3286"/>
                <a:ext cx="0" cy="1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7" name="Line 230"/>
              <p:cNvSpPr>
                <a:spLocks noChangeShapeType="1"/>
              </p:cNvSpPr>
              <p:nvPr/>
            </p:nvSpPr>
            <p:spPr bwMode="auto">
              <a:xfrm flipV="1">
                <a:off x="3875" y="3029"/>
                <a:ext cx="0" cy="2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8" name="Line 231"/>
              <p:cNvSpPr>
                <a:spLocks noChangeShapeType="1"/>
              </p:cNvSpPr>
              <p:nvPr/>
            </p:nvSpPr>
            <p:spPr bwMode="auto">
              <a:xfrm flipV="1">
                <a:off x="4055" y="3021"/>
                <a:ext cx="0" cy="2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9" name="Line 232"/>
              <p:cNvSpPr>
                <a:spLocks noChangeShapeType="1"/>
              </p:cNvSpPr>
              <p:nvPr/>
            </p:nvSpPr>
            <p:spPr bwMode="auto">
              <a:xfrm flipV="1">
                <a:off x="4230" y="2720"/>
                <a:ext cx="1" cy="3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0" name="Line 233"/>
              <p:cNvSpPr>
                <a:spLocks noChangeShapeType="1"/>
              </p:cNvSpPr>
              <p:nvPr/>
            </p:nvSpPr>
            <p:spPr bwMode="auto">
              <a:xfrm flipV="1">
                <a:off x="4409" y="2752"/>
                <a:ext cx="0" cy="3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1" name="Line 234"/>
              <p:cNvSpPr>
                <a:spLocks noChangeShapeType="1"/>
              </p:cNvSpPr>
              <p:nvPr/>
            </p:nvSpPr>
            <p:spPr bwMode="auto">
              <a:xfrm flipV="1">
                <a:off x="4585" y="2939"/>
                <a:ext cx="0" cy="3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2" name="Line 235"/>
              <p:cNvSpPr>
                <a:spLocks noChangeShapeType="1"/>
              </p:cNvSpPr>
              <p:nvPr/>
            </p:nvSpPr>
            <p:spPr bwMode="auto">
              <a:xfrm flipV="1">
                <a:off x="4764" y="3196"/>
                <a:ext cx="0" cy="1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3" name="Line 236"/>
              <p:cNvSpPr>
                <a:spLocks noChangeShapeType="1"/>
              </p:cNvSpPr>
              <p:nvPr/>
            </p:nvSpPr>
            <p:spPr bwMode="auto">
              <a:xfrm flipV="1">
                <a:off x="4939" y="3259"/>
                <a:ext cx="0" cy="1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4" name="Line 237"/>
              <p:cNvSpPr>
                <a:spLocks noChangeShapeType="1"/>
              </p:cNvSpPr>
              <p:nvPr/>
            </p:nvSpPr>
            <p:spPr bwMode="auto">
              <a:xfrm flipV="1">
                <a:off x="5119" y="3337"/>
                <a:ext cx="0" cy="1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5" name="Line 238"/>
              <p:cNvSpPr>
                <a:spLocks noChangeShapeType="1"/>
              </p:cNvSpPr>
              <p:nvPr/>
            </p:nvSpPr>
            <p:spPr bwMode="auto">
              <a:xfrm flipV="1">
                <a:off x="5294" y="3294"/>
                <a:ext cx="0" cy="1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6" name="Line 239"/>
              <p:cNvSpPr>
                <a:spLocks noChangeShapeType="1"/>
              </p:cNvSpPr>
              <p:nvPr/>
            </p:nvSpPr>
            <p:spPr bwMode="auto">
              <a:xfrm>
                <a:off x="3345" y="3504"/>
                <a:ext cx="0" cy="1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7" name="Line 240"/>
              <p:cNvSpPr>
                <a:spLocks noChangeShapeType="1"/>
              </p:cNvSpPr>
              <p:nvPr/>
            </p:nvSpPr>
            <p:spPr bwMode="auto">
              <a:xfrm>
                <a:off x="3521" y="3376"/>
                <a:ext cx="0" cy="2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8" name="Line 241"/>
              <p:cNvSpPr>
                <a:spLocks noChangeShapeType="1"/>
              </p:cNvSpPr>
              <p:nvPr/>
            </p:nvSpPr>
            <p:spPr bwMode="auto">
              <a:xfrm>
                <a:off x="3700" y="3434"/>
                <a:ext cx="0" cy="1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59" name="Line 242"/>
              <p:cNvSpPr>
                <a:spLocks noChangeShapeType="1"/>
              </p:cNvSpPr>
              <p:nvPr/>
            </p:nvSpPr>
            <p:spPr bwMode="auto">
              <a:xfrm>
                <a:off x="3875" y="3278"/>
                <a:ext cx="0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0" name="Line 243"/>
              <p:cNvSpPr>
                <a:spLocks noChangeShapeType="1"/>
              </p:cNvSpPr>
              <p:nvPr/>
            </p:nvSpPr>
            <p:spPr bwMode="auto">
              <a:xfrm>
                <a:off x="4055" y="3255"/>
                <a:ext cx="0" cy="2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1" name="Line 244"/>
              <p:cNvSpPr>
                <a:spLocks noChangeShapeType="1"/>
              </p:cNvSpPr>
              <p:nvPr/>
            </p:nvSpPr>
            <p:spPr bwMode="auto">
              <a:xfrm>
                <a:off x="4230" y="3048"/>
                <a:ext cx="0" cy="3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2" name="Line 245"/>
              <p:cNvSpPr>
                <a:spLocks noChangeShapeType="1"/>
              </p:cNvSpPr>
              <p:nvPr/>
            </p:nvSpPr>
            <p:spPr bwMode="auto">
              <a:xfrm>
                <a:off x="4409" y="3142"/>
                <a:ext cx="0" cy="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3" name="Line 246"/>
              <p:cNvSpPr>
                <a:spLocks noChangeShapeType="1"/>
              </p:cNvSpPr>
              <p:nvPr/>
            </p:nvSpPr>
            <p:spPr bwMode="auto">
              <a:xfrm>
                <a:off x="4585" y="3251"/>
                <a:ext cx="0" cy="3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4" name="Line 247"/>
              <p:cNvSpPr>
                <a:spLocks noChangeShapeType="1"/>
              </p:cNvSpPr>
              <p:nvPr/>
            </p:nvSpPr>
            <p:spPr bwMode="auto">
              <a:xfrm>
                <a:off x="4764" y="3372"/>
                <a:ext cx="0" cy="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5" name="Line 248"/>
              <p:cNvSpPr>
                <a:spLocks noChangeShapeType="1"/>
              </p:cNvSpPr>
              <p:nvPr/>
            </p:nvSpPr>
            <p:spPr bwMode="auto">
              <a:xfrm>
                <a:off x="4939" y="3418"/>
                <a:ext cx="0" cy="1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6" name="Line 249"/>
              <p:cNvSpPr>
                <a:spLocks noChangeShapeType="1"/>
              </p:cNvSpPr>
              <p:nvPr/>
            </p:nvSpPr>
            <p:spPr bwMode="auto">
              <a:xfrm>
                <a:off x="5119" y="3473"/>
                <a:ext cx="0" cy="1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7" name="Line 250"/>
              <p:cNvSpPr>
                <a:spLocks noChangeShapeType="1"/>
              </p:cNvSpPr>
              <p:nvPr/>
            </p:nvSpPr>
            <p:spPr bwMode="auto">
              <a:xfrm>
                <a:off x="5294" y="3461"/>
                <a:ext cx="0" cy="1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8" name="Oval 251"/>
              <p:cNvSpPr>
                <a:spLocks noChangeArrowheads="1"/>
              </p:cNvSpPr>
              <p:nvPr/>
            </p:nvSpPr>
            <p:spPr bwMode="auto">
              <a:xfrm>
                <a:off x="3322" y="3481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69" name="Oval 252"/>
              <p:cNvSpPr>
                <a:spLocks noChangeArrowheads="1"/>
              </p:cNvSpPr>
              <p:nvPr/>
            </p:nvSpPr>
            <p:spPr bwMode="auto">
              <a:xfrm>
                <a:off x="3497" y="335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0" name="Oval 253"/>
              <p:cNvSpPr>
                <a:spLocks noChangeArrowheads="1"/>
              </p:cNvSpPr>
              <p:nvPr/>
            </p:nvSpPr>
            <p:spPr bwMode="auto">
              <a:xfrm>
                <a:off x="3677" y="3411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1" name="Oval 254"/>
              <p:cNvSpPr>
                <a:spLocks noChangeArrowheads="1"/>
              </p:cNvSpPr>
              <p:nvPr/>
            </p:nvSpPr>
            <p:spPr bwMode="auto">
              <a:xfrm>
                <a:off x="3852" y="3255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2" name="Oval 255"/>
              <p:cNvSpPr>
                <a:spLocks noChangeArrowheads="1"/>
              </p:cNvSpPr>
              <p:nvPr/>
            </p:nvSpPr>
            <p:spPr bwMode="auto">
              <a:xfrm>
                <a:off x="4031" y="3231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3" name="Oval 256"/>
              <p:cNvSpPr>
                <a:spLocks noChangeArrowheads="1"/>
              </p:cNvSpPr>
              <p:nvPr/>
            </p:nvSpPr>
            <p:spPr bwMode="auto">
              <a:xfrm>
                <a:off x="4207" y="3025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4" name="Oval 257"/>
              <p:cNvSpPr>
                <a:spLocks noChangeArrowheads="1"/>
              </p:cNvSpPr>
              <p:nvPr/>
            </p:nvSpPr>
            <p:spPr bwMode="auto">
              <a:xfrm>
                <a:off x="4386" y="311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5" name="Oval 258"/>
              <p:cNvSpPr>
                <a:spLocks noChangeArrowheads="1"/>
              </p:cNvSpPr>
              <p:nvPr/>
            </p:nvSpPr>
            <p:spPr bwMode="auto">
              <a:xfrm>
                <a:off x="4561" y="3227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6" name="Oval 259"/>
              <p:cNvSpPr>
                <a:spLocks noChangeArrowheads="1"/>
              </p:cNvSpPr>
              <p:nvPr/>
            </p:nvSpPr>
            <p:spPr bwMode="auto">
              <a:xfrm>
                <a:off x="4741" y="3348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7" name="Oval 260"/>
              <p:cNvSpPr>
                <a:spLocks noChangeArrowheads="1"/>
              </p:cNvSpPr>
              <p:nvPr/>
            </p:nvSpPr>
            <p:spPr bwMode="auto">
              <a:xfrm>
                <a:off x="4916" y="3395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8" name="Oval 261"/>
              <p:cNvSpPr>
                <a:spLocks noChangeArrowheads="1"/>
              </p:cNvSpPr>
              <p:nvPr/>
            </p:nvSpPr>
            <p:spPr bwMode="auto">
              <a:xfrm>
                <a:off x="5095" y="3450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79" name="Oval 262"/>
              <p:cNvSpPr>
                <a:spLocks noChangeArrowheads="1"/>
              </p:cNvSpPr>
              <p:nvPr/>
            </p:nvSpPr>
            <p:spPr bwMode="auto">
              <a:xfrm>
                <a:off x="5271" y="3438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9" name="Group 263"/>
            <p:cNvGrpSpPr>
              <a:grpSpLocks/>
            </p:cNvGrpSpPr>
            <p:nvPr/>
          </p:nvGrpSpPr>
          <p:grpSpPr bwMode="auto">
            <a:xfrm>
              <a:off x="588" y="2720"/>
              <a:ext cx="1991" cy="925"/>
              <a:chOff x="588" y="2720"/>
              <a:chExt cx="1991" cy="925"/>
            </a:xfrm>
          </p:grpSpPr>
          <p:sp>
            <p:nvSpPr>
              <p:cNvPr id="47206" name="Freeform 264"/>
              <p:cNvSpPr>
                <a:spLocks/>
              </p:cNvSpPr>
              <p:nvPr/>
            </p:nvSpPr>
            <p:spPr bwMode="auto">
              <a:xfrm>
                <a:off x="611" y="3048"/>
                <a:ext cx="1949" cy="456"/>
              </a:xfrm>
              <a:custGeom>
                <a:avLst/>
                <a:gdLst>
                  <a:gd name="T0" fmla="*/ 0 w 500"/>
                  <a:gd name="T1" fmla="*/ 2147483647 h 117"/>
                  <a:gd name="T2" fmla="*/ 2147483647 w 500"/>
                  <a:gd name="T3" fmla="*/ 2147483647 h 117"/>
                  <a:gd name="T4" fmla="*/ 2147483647 w 500"/>
                  <a:gd name="T5" fmla="*/ 2147483647 h 117"/>
                  <a:gd name="T6" fmla="*/ 2147483647 w 500"/>
                  <a:gd name="T7" fmla="*/ 2147483647 h 117"/>
                  <a:gd name="T8" fmla="*/ 2147483647 w 500"/>
                  <a:gd name="T9" fmla="*/ 2147483647 h 117"/>
                  <a:gd name="T10" fmla="*/ 2147483647 w 500"/>
                  <a:gd name="T11" fmla="*/ 0 h 117"/>
                  <a:gd name="T12" fmla="*/ 2147483647 w 500"/>
                  <a:gd name="T13" fmla="*/ 2147483647 h 117"/>
                  <a:gd name="T14" fmla="*/ 2147483647 w 500"/>
                  <a:gd name="T15" fmla="*/ 2147483647 h 117"/>
                  <a:gd name="T16" fmla="*/ 2147483647 w 500"/>
                  <a:gd name="T17" fmla="*/ 2147483647 h 117"/>
                  <a:gd name="T18" fmla="*/ 2147483647 w 500"/>
                  <a:gd name="T19" fmla="*/ 2147483647 h 117"/>
                  <a:gd name="T20" fmla="*/ 2147483647 w 500"/>
                  <a:gd name="T21" fmla="*/ 2147483647 h 117"/>
                  <a:gd name="T22" fmla="*/ 2147483647 w 500"/>
                  <a:gd name="T23" fmla="*/ 2147483647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17"/>
                  <a:gd name="T38" fmla="*/ 500 w 500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17">
                    <a:moveTo>
                      <a:pt x="0" y="117"/>
                    </a:moveTo>
                    <a:lnTo>
                      <a:pt x="45" y="84"/>
                    </a:lnTo>
                    <a:lnTo>
                      <a:pt x="91" y="99"/>
                    </a:lnTo>
                    <a:lnTo>
                      <a:pt x="136" y="59"/>
                    </a:lnTo>
                    <a:lnTo>
                      <a:pt x="182" y="53"/>
                    </a:lnTo>
                    <a:lnTo>
                      <a:pt x="227" y="0"/>
                    </a:lnTo>
                    <a:lnTo>
                      <a:pt x="273" y="24"/>
                    </a:lnTo>
                    <a:lnTo>
                      <a:pt x="318" y="52"/>
                    </a:lnTo>
                    <a:lnTo>
                      <a:pt x="364" y="83"/>
                    </a:lnTo>
                    <a:lnTo>
                      <a:pt x="409" y="95"/>
                    </a:lnTo>
                    <a:lnTo>
                      <a:pt x="455" y="109"/>
                    </a:lnTo>
                    <a:lnTo>
                      <a:pt x="500" y="106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07" name="Line 265"/>
              <p:cNvSpPr>
                <a:spLocks noChangeShapeType="1"/>
              </p:cNvSpPr>
              <p:nvPr/>
            </p:nvSpPr>
            <p:spPr bwMode="auto">
              <a:xfrm flipV="1">
                <a:off x="611" y="3395"/>
                <a:ext cx="0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08" name="Line 266"/>
              <p:cNvSpPr>
                <a:spLocks noChangeShapeType="1"/>
              </p:cNvSpPr>
              <p:nvPr/>
            </p:nvSpPr>
            <p:spPr bwMode="auto">
              <a:xfrm flipV="1">
                <a:off x="787" y="3106"/>
                <a:ext cx="0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09" name="Line 267"/>
              <p:cNvSpPr>
                <a:spLocks noChangeShapeType="1"/>
              </p:cNvSpPr>
              <p:nvPr/>
            </p:nvSpPr>
            <p:spPr bwMode="auto">
              <a:xfrm flipV="1">
                <a:off x="966" y="3286"/>
                <a:ext cx="0" cy="1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0" name="Line 268"/>
              <p:cNvSpPr>
                <a:spLocks noChangeShapeType="1"/>
              </p:cNvSpPr>
              <p:nvPr/>
            </p:nvSpPr>
            <p:spPr bwMode="auto">
              <a:xfrm flipV="1">
                <a:off x="1141" y="3029"/>
                <a:ext cx="0" cy="2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1" name="Line 269"/>
              <p:cNvSpPr>
                <a:spLocks noChangeShapeType="1"/>
              </p:cNvSpPr>
              <p:nvPr/>
            </p:nvSpPr>
            <p:spPr bwMode="auto">
              <a:xfrm flipV="1">
                <a:off x="1321" y="3021"/>
                <a:ext cx="0" cy="2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2" name="Line 270"/>
              <p:cNvSpPr>
                <a:spLocks noChangeShapeType="1"/>
              </p:cNvSpPr>
              <p:nvPr/>
            </p:nvSpPr>
            <p:spPr bwMode="auto">
              <a:xfrm flipV="1">
                <a:off x="1496" y="2720"/>
                <a:ext cx="1" cy="3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3" name="Line 271"/>
              <p:cNvSpPr>
                <a:spLocks noChangeShapeType="1"/>
              </p:cNvSpPr>
              <p:nvPr/>
            </p:nvSpPr>
            <p:spPr bwMode="auto">
              <a:xfrm flipV="1">
                <a:off x="1675" y="2752"/>
                <a:ext cx="0" cy="3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4" name="Line 272"/>
              <p:cNvSpPr>
                <a:spLocks noChangeShapeType="1"/>
              </p:cNvSpPr>
              <p:nvPr/>
            </p:nvSpPr>
            <p:spPr bwMode="auto">
              <a:xfrm flipV="1">
                <a:off x="1851" y="2939"/>
                <a:ext cx="0" cy="3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5" name="Line 273"/>
              <p:cNvSpPr>
                <a:spLocks noChangeShapeType="1"/>
              </p:cNvSpPr>
              <p:nvPr/>
            </p:nvSpPr>
            <p:spPr bwMode="auto">
              <a:xfrm flipV="1">
                <a:off x="2030" y="3196"/>
                <a:ext cx="0" cy="1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6" name="Line 274"/>
              <p:cNvSpPr>
                <a:spLocks noChangeShapeType="1"/>
              </p:cNvSpPr>
              <p:nvPr/>
            </p:nvSpPr>
            <p:spPr bwMode="auto">
              <a:xfrm flipV="1">
                <a:off x="2205" y="3259"/>
                <a:ext cx="0" cy="1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7" name="Line 275"/>
              <p:cNvSpPr>
                <a:spLocks noChangeShapeType="1"/>
              </p:cNvSpPr>
              <p:nvPr/>
            </p:nvSpPr>
            <p:spPr bwMode="auto">
              <a:xfrm flipV="1">
                <a:off x="2385" y="3337"/>
                <a:ext cx="0" cy="1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8" name="Line 276"/>
              <p:cNvSpPr>
                <a:spLocks noChangeShapeType="1"/>
              </p:cNvSpPr>
              <p:nvPr/>
            </p:nvSpPr>
            <p:spPr bwMode="auto">
              <a:xfrm flipV="1">
                <a:off x="2560" y="3294"/>
                <a:ext cx="0" cy="1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19" name="Line 277"/>
              <p:cNvSpPr>
                <a:spLocks noChangeShapeType="1"/>
              </p:cNvSpPr>
              <p:nvPr/>
            </p:nvSpPr>
            <p:spPr bwMode="auto">
              <a:xfrm>
                <a:off x="611" y="3504"/>
                <a:ext cx="0" cy="1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0" name="Line 278"/>
              <p:cNvSpPr>
                <a:spLocks noChangeShapeType="1"/>
              </p:cNvSpPr>
              <p:nvPr/>
            </p:nvSpPr>
            <p:spPr bwMode="auto">
              <a:xfrm>
                <a:off x="787" y="3376"/>
                <a:ext cx="0" cy="2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1" name="Line 279"/>
              <p:cNvSpPr>
                <a:spLocks noChangeShapeType="1"/>
              </p:cNvSpPr>
              <p:nvPr/>
            </p:nvSpPr>
            <p:spPr bwMode="auto">
              <a:xfrm>
                <a:off x="966" y="3434"/>
                <a:ext cx="0" cy="1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2" name="Line 280"/>
              <p:cNvSpPr>
                <a:spLocks noChangeShapeType="1"/>
              </p:cNvSpPr>
              <p:nvPr/>
            </p:nvSpPr>
            <p:spPr bwMode="auto">
              <a:xfrm>
                <a:off x="1141" y="3278"/>
                <a:ext cx="0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3" name="Line 281"/>
              <p:cNvSpPr>
                <a:spLocks noChangeShapeType="1"/>
              </p:cNvSpPr>
              <p:nvPr/>
            </p:nvSpPr>
            <p:spPr bwMode="auto">
              <a:xfrm>
                <a:off x="1321" y="3255"/>
                <a:ext cx="0" cy="2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4" name="Line 282"/>
              <p:cNvSpPr>
                <a:spLocks noChangeShapeType="1"/>
              </p:cNvSpPr>
              <p:nvPr/>
            </p:nvSpPr>
            <p:spPr bwMode="auto">
              <a:xfrm>
                <a:off x="1496" y="3048"/>
                <a:ext cx="0" cy="3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5" name="Line 283"/>
              <p:cNvSpPr>
                <a:spLocks noChangeShapeType="1"/>
              </p:cNvSpPr>
              <p:nvPr/>
            </p:nvSpPr>
            <p:spPr bwMode="auto">
              <a:xfrm>
                <a:off x="1675" y="3142"/>
                <a:ext cx="0" cy="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6" name="Line 284"/>
              <p:cNvSpPr>
                <a:spLocks noChangeShapeType="1"/>
              </p:cNvSpPr>
              <p:nvPr/>
            </p:nvSpPr>
            <p:spPr bwMode="auto">
              <a:xfrm>
                <a:off x="1851" y="3251"/>
                <a:ext cx="0" cy="3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7" name="Line 285"/>
              <p:cNvSpPr>
                <a:spLocks noChangeShapeType="1"/>
              </p:cNvSpPr>
              <p:nvPr/>
            </p:nvSpPr>
            <p:spPr bwMode="auto">
              <a:xfrm>
                <a:off x="2030" y="3372"/>
                <a:ext cx="0" cy="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8" name="Line 286"/>
              <p:cNvSpPr>
                <a:spLocks noChangeShapeType="1"/>
              </p:cNvSpPr>
              <p:nvPr/>
            </p:nvSpPr>
            <p:spPr bwMode="auto">
              <a:xfrm>
                <a:off x="2205" y="3418"/>
                <a:ext cx="0" cy="1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29" name="Line 287"/>
              <p:cNvSpPr>
                <a:spLocks noChangeShapeType="1"/>
              </p:cNvSpPr>
              <p:nvPr/>
            </p:nvSpPr>
            <p:spPr bwMode="auto">
              <a:xfrm>
                <a:off x="2385" y="3473"/>
                <a:ext cx="0" cy="1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0" name="Line 288"/>
              <p:cNvSpPr>
                <a:spLocks noChangeShapeType="1"/>
              </p:cNvSpPr>
              <p:nvPr/>
            </p:nvSpPr>
            <p:spPr bwMode="auto">
              <a:xfrm>
                <a:off x="2560" y="3461"/>
                <a:ext cx="0" cy="1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1" name="Oval 289"/>
              <p:cNvSpPr>
                <a:spLocks noChangeArrowheads="1"/>
              </p:cNvSpPr>
              <p:nvPr/>
            </p:nvSpPr>
            <p:spPr bwMode="auto">
              <a:xfrm>
                <a:off x="588" y="3481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2" name="Oval 290"/>
              <p:cNvSpPr>
                <a:spLocks noChangeArrowheads="1"/>
              </p:cNvSpPr>
              <p:nvPr/>
            </p:nvSpPr>
            <p:spPr bwMode="auto">
              <a:xfrm>
                <a:off x="763" y="335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3" name="Oval 291"/>
              <p:cNvSpPr>
                <a:spLocks noChangeArrowheads="1"/>
              </p:cNvSpPr>
              <p:nvPr/>
            </p:nvSpPr>
            <p:spPr bwMode="auto">
              <a:xfrm>
                <a:off x="943" y="3411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4" name="Oval 292"/>
              <p:cNvSpPr>
                <a:spLocks noChangeArrowheads="1"/>
              </p:cNvSpPr>
              <p:nvPr/>
            </p:nvSpPr>
            <p:spPr bwMode="auto">
              <a:xfrm>
                <a:off x="1118" y="3255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5" name="Oval 293"/>
              <p:cNvSpPr>
                <a:spLocks noChangeArrowheads="1"/>
              </p:cNvSpPr>
              <p:nvPr/>
            </p:nvSpPr>
            <p:spPr bwMode="auto">
              <a:xfrm>
                <a:off x="1297" y="3231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6" name="Oval 294"/>
              <p:cNvSpPr>
                <a:spLocks noChangeArrowheads="1"/>
              </p:cNvSpPr>
              <p:nvPr/>
            </p:nvSpPr>
            <p:spPr bwMode="auto">
              <a:xfrm>
                <a:off x="1473" y="3025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7" name="Oval 295"/>
              <p:cNvSpPr>
                <a:spLocks noChangeArrowheads="1"/>
              </p:cNvSpPr>
              <p:nvPr/>
            </p:nvSpPr>
            <p:spPr bwMode="auto">
              <a:xfrm>
                <a:off x="1652" y="311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8" name="Oval 296"/>
              <p:cNvSpPr>
                <a:spLocks noChangeArrowheads="1"/>
              </p:cNvSpPr>
              <p:nvPr/>
            </p:nvSpPr>
            <p:spPr bwMode="auto">
              <a:xfrm>
                <a:off x="1827" y="3227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39" name="Oval 297"/>
              <p:cNvSpPr>
                <a:spLocks noChangeArrowheads="1"/>
              </p:cNvSpPr>
              <p:nvPr/>
            </p:nvSpPr>
            <p:spPr bwMode="auto">
              <a:xfrm>
                <a:off x="2007" y="3348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0" name="Oval 298"/>
              <p:cNvSpPr>
                <a:spLocks noChangeArrowheads="1"/>
              </p:cNvSpPr>
              <p:nvPr/>
            </p:nvSpPr>
            <p:spPr bwMode="auto">
              <a:xfrm>
                <a:off x="2182" y="3395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1" name="Oval 299"/>
              <p:cNvSpPr>
                <a:spLocks noChangeArrowheads="1"/>
              </p:cNvSpPr>
              <p:nvPr/>
            </p:nvSpPr>
            <p:spPr bwMode="auto">
              <a:xfrm>
                <a:off x="2361" y="3450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42" name="Oval 300"/>
              <p:cNvSpPr>
                <a:spLocks noChangeArrowheads="1"/>
              </p:cNvSpPr>
              <p:nvPr/>
            </p:nvSpPr>
            <p:spPr bwMode="auto">
              <a:xfrm>
                <a:off x="2537" y="3438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30" name="Group 301"/>
            <p:cNvGrpSpPr>
              <a:grpSpLocks/>
            </p:cNvGrpSpPr>
            <p:nvPr/>
          </p:nvGrpSpPr>
          <p:grpSpPr bwMode="auto">
            <a:xfrm>
              <a:off x="3322" y="1264"/>
              <a:ext cx="1991" cy="925"/>
              <a:chOff x="3322" y="1264"/>
              <a:chExt cx="1991" cy="925"/>
            </a:xfrm>
          </p:grpSpPr>
          <p:sp>
            <p:nvSpPr>
              <p:cNvPr id="47169" name="Freeform 302"/>
              <p:cNvSpPr>
                <a:spLocks/>
              </p:cNvSpPr>
              <p:nvPr/>
            </p:nvSpPr>
            <p:spPr bwMode="auto">
              <a:xfrm>
                <a:off x="3345" y="1592"/>
                <a:ext cx="1949" cy="456"/>
              </a:xfrm>
              <a:custGeom>
                <a:avLst/>
                <a:gdLst>
                  <a:gd name="T0" fmla="*/ 0 w 500"/>
                  <a:gd name="T1" fmla="*/ 2147483647 h 117"/>
                  <a:gd name="T2" fmla="*/ 2147483647 w 500"/>
                  <a:gd name="T3" fmla="*/ 2147483647 h 117"/>
                  <a:gd name="T4" fmla="*/ 2147483647 w 500"/>
                  <a:gd name="T5" fmla="*/ 2147483647 h 117"/>
                  <a:gd name="T6" fmla="*/ 2147483647 w 500"/>
                  <a:gd name="T7" fmla="*/ 2147483647 h 117"/>
                  <a:gd name="T8" fmla="*/ 2147483647 w 500"/>
                  <a:gd name="T9" fmla="*/ 2147483647 h 117"/>
                  <a:gd name="T10" fmla="*/ 2147483647 w 500"/>
                  <a:gd name="T11" fmla="*/ 0 h 117"/>
                  <a:gd name="T12" fmla="*/ 2147483647 w 500"/>
                  <a:gd name="T13" fmla="*/ 2147483647 h 117"/>
                  <a:gd name="T14" fmla="*/ 2147483647 w 500"/>
                  <a:gd name="T15" fmla="*/ 2147483647 h 117"/>
                  <a:gd name="T16" fmla="*/ 2147483647 w 500"/>
                  <a:gd name="T17" fmla="*/ 2147483647 h 117"/>
                  <a:gd name="T18" fmla="*/ 2147483647 w 500"/>
                  <a:gd name="T19" fmla="*/ 2147483647 h 117"/>
                  <a:gd name="T20" fmla="*/ 2147483647 w 500"/>
                  <a:gd name="T21" fmla="*/ 2147483647 h 117"/>
                  <a:gd name="T22" fmla="*/ 2147483647 w 500"/>
                  <a:gd name="T23" fmla="*/ 2147483647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17"/>
                  <a:gd name="T38" fmla="*/ 500 w 500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17">
                    <a:moveTo>
                      <a:pt x="0" y="117"/>
                    </a:moveTo>
                    <a:lnTo>
                      <a:pt x="45" y="84"/>
                    </a:lnTo>
                    <a:lnTo>
                      <a:pt x="91" y="99"/>
                    </a:lnTo>
                    <a:lnTo>
                      <a:pt x="136" y="59"/>
                    </a:lnTo>
                    <a:lnTo>
                      <a:pt x="182" y="53"/>
                    </a:lnTo>
                    <a:lnTo>
                      <a:pt x="227" y="0"/>
                    </a:lnTo>
                    <a:lnTo>
                      <a:pt x="273" y="24"/>
                    </a:lnTo>
                    <a:lnTo>
                      <a:pt x="318" y="52"/>
                    </a:lnTo>
                    <a:lnTo>
                      <a:pt x="364" y="83"/>
                    </a:lnTo>
                    <a:lnTo>
                      <a:pt x="409" y="95"/>
                    </a:lnTo>
                    <a:lnTo>
                      <a:pt x="455" y="109"/>
                    </a:lnTo>
                    <a:lnTo>
                      <a:pt x="500" y="106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0" name="Line 303"/>
              <p:cNvSpPr>
                <a:spLocks noChangeShapeType="1"/>
              </p:cNvSpPr>
              <p:nvPr/>
            </p:nvSpPr>
            <p:spPr bwMode="auto">
              <a:xfrm flipV="1">
                <a:off x="3345" y="1939"/>
                <a:ext cx="0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1" name="Line 304"/>
              <p:cNvSpPr>
                <a:spLocks noChangeShapeType="1"/>
              </p:cNvSpPr>
              <p:nvPr/>
            </p:nvSpPr>
            <p:spPr bwMode="auto">
              <a:xfrm flipV="1">
                <a:off x="3521" y="1650"/>
                <a:ext cx="0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2" name="Line 305"/>
              <p:cNvSpPr>
                <a:spLocks noChangeShapeType="1"/>
              </p:cNvSpPr>
              <p:nvPr/>
            </p:nvSpPr>
            <p:spPr bwMode="auto">
              <a:xfrm flipV="1">
                <a:off x="3700" y="1830"/>
                <a:ext cx="0" cy="1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3" name="Line 306"/>
              <p:cNvSpPr>
                <a:spLocks noChangeShapeType="1"/>
              </p:cNvSpPr>
              <p:nvPr/>
            </p:nvSpPr>
            <p:spPr bwMode="auto">
              <a:xfrm flipV="1">
                <a:off x="3875" y="1573"/>
                <a:ext cx="0" cy="2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4" name="Line 307"/>
              <p:cNvSpPr>
                <a:spLocks noChangeShapeType="1"/>
              </p:cNvSpPr>
              <p:nvPr/>
            </p:nvSpPr>
            <p:spPr bwMode="auto">
              <a:xfrm flipV="1">
                <a:off x="4055" y="1565"/>
                <a:ext cx="0" cy="2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5" name="Line 308"/>
              <p:cNvSpPr>
                <a:spLocks noChangeShapeType="1"/>
              </p:cNvSpPr>
              <p:nvPr/>
            </p:nvSpPr>
            <p:spPr bwMode="auto">
              <a:xfrm flipV="1">
                <a:off x="4230" y="1264"/>
                <a:ext cx="1" cy="3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6" name="Line 309"/>
              <p:cNvSpPr>
                <a:spLocks noChangeShapeType="1"/>
              </p:cNvSpPr>
              <p:nvPr/>
            </p:nvSpPr>
            <p:spPr bwMode="auto">
              <a:xfrm flipV="1">
                <a:off x="4409" y="1296"/>
                <a:ext cx="0" cy="3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7" name="Line 310"/>
              <p:cNvSpPr>
                <a:spLocks noChangeShapeType="1"/>
              </p:cNvSpPr>
              <p:nvPr/>
            </p:nvSpPr>
            <p:spPr bwMode="auto">
              <a:xfrm flipV="1">
                <a:off x="4585" y="1483"/>
                <a:ext cx="0" cy="3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8" name="Line 311"/>
              <p:cNvSpPr>
                <a:spLocks noChangeShapeType="1"/>
              </p:cNvSpPr>
              <p:nvPr/>
            </p:nvSpPr>
            <p:spPr bwMode="auto">
              <a:xfrm flipV="1">
                <a:off x="4764" y="1740"/>
                <a:ext cx="0" cy="1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79" name="Line 312"/>
              <p:cNvSpPr>
                <a:spLocks noChangeShapeType="1"/>
              </p:cNvSpPr>
              <p:nvPr/>
            </p:nvSpPr>
            <p:spPr bwMode="auto">
              <a:xfrm flipV="1">
                <a:off x="4939" y="1803"/>
                <a:ext cx="0" cy="1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0" name="Line 313"/>
              <p:cNvSpPr>
                <a:spLocks noChangeShapeType="1"/>
              </p:cNvSpPr>
              <p:nvPr/>
            </p:nvSpPr>
            <p:spPr bwMode="auto">
              <a:xfrm flipV="1">
                <a:off x="5119" y="1881"/>
                <a:ext cx="0" cy="1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1" name="Line 314"/>
              <p:cNvSpPr>
                <a:spLocks noChangeShapeType="1"/>
              </p:cNvSpPr>
              <p:nvPr/>
            </p:nvSpPr>
            <p:spPr bwMode="auto">
              <a:xfrm flipV="1">
                <a:off x="5294" y="1838"/>
                <a:ext cx="0" cy="1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2" name="Line 315"/>
              <p:cNvSpPr>
                <a:spLocks noChangeShapeType="1"/>
              </p:cNvSpPr>
              <p:nvPr/>
            </p:nvSpPr>
            <p:spPr bwMode="auto">
              <a:xfrm>
                <a:off x="3345" y="2048"/>
                <a:ext cx="0" cy="1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3" name="Line 316"/>
              <p:cNvSpPr>
                <a:spLocks noChangeShapeType="1"/>
              </p:cNvSpPr>
              <p:nvPr/>
            </p:nvSpPr>
            <p:spPr bwMode="auto">
              <a:xfrm>
                <a:off x="3521" y="1920"/>
                <a:ext cx="0" cy="2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4" name="Line 317"/>
              <p:cNvSpPr>
                <a:spLocks noChangeShapeType="1"/>
              </p:cNvSpPr>
              <p:nvPr/>
            </p:nvSpPr>
            <p:spPr bwMode="auto">
              <a:xfrm>
                <a:off x="3700" y="1978"/>
                <a:ext cx="0" cy="1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5" name="Line 318"/>
              <p:cNvSpPr>
                <a:spLocks noChangeShapeType="1"/>
              </p:cNvSpPr>
              <p:nvPr/>
            </p:nvSpPr>
            <p:spPr bwMode="auto">
              <a:xfrm>
                <a:off x="3875" y="1822"/>
                <a:ext cx="0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6" name="Line 319"/>
              <p:cNvSpPr>
                <a:spLocks noChangeShapeType="1"/>
              </p:cNvSpPr>
              <p:nvPr/>
            </p:nvSpPr>
            <p:spPr bwMode="auto">
              <a:xfrm>
                <a:off x="4055" y="1799"/>
                <a:ext cx="0" cy="2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7" name="Line 320"/>
              <p:cNvSpPr>
                <a:spLocks noChangeShapeType="1"/>
              </p:cNvSpPr>
              <p:nvPr/>
            </p:nvSpPr>
            <p:spPr bwMode="auto">
              <a:xfrm>
                <a:off x="4230" y="1592"/>
                <a:ext cx="0" cy="3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8" name="Line 321"/>
              <p:cNvSpPr>
                <a:spLocks noChangeShapeType="1"/>
              </p:cNvSpPr>
              <p:nvPr/>
            </p:nvSpPr>
            <p:spPr bwMode="auto">
              <a:xfrm>
                <a:off x="4409" y="1686"/>
                <a:ext cx="0" cy="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89" name="Line 322"/>
              <p:cNvSpPr>
                <a:spLocks noChangeShapeType="1"/>
              </p:cNvSpPr>
              <p:nvPr/>
            </p:nvSpPr>
            <p:spPr bwMode="auto">
              <a:xfrm>
                <a:off x="4585" y="1795"/>
                <a:ext cx="0" cy="3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0" name="Line 323"/>
              <p:cNvSpPr>
                <a:spLocks noChangeShapeType="1"/>
              </p:cNvSpPr>
              <p:nvPr/>
            </p:nvSpPr>
            <p:spPr bwMode="auto">
              <a:xfrm>
                <a:off x="4764" y="1916"/>
                <a:ext cx="0" cy="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1" name="Line 324"/>
              <p:cNvSpPr>
                <a:spLocks noChangeShapeType="1"/>
              </p:cNvSpPr>
              <p:nvPr/>
            </p:nvSpPr>
            <p:spPr bwMode="auto">
              <a:xfrm>
                <a:off x="4939" y="1962"/>
                <a:ext cx="0" cy="1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2" name="Line 325"/>
              <p:cNvSpPr>
                <a:spLocks noChangeShapeType="1"/>
              </p:cNvSpPr>
              <p:nvPr/>
            </p:nvSpPr>
            <p:spPr bwMode="auto">
              <a:xfrm>
                <a:off x="5119" y="2017"/>
                <a:ext cx="0" cy="1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3" name="Line 326"/>
              <p:cNvSpPr>
                <a:spLocks noChangeShapeType="1"/>
              </p:cNvSpPr>
              <p:nvPr/>
            </p:nvSpPr>
            <p:spPr bwMode="auto">
              <a:xfrm>
                <a:off x="5294" y="2005"/>
                <a:ext cx="0" cy="1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4" name="Oval 327"/>
              <p:cNvSpPr>
                <a:spLocks noChangeArrowheads="1"/>
              </p:cNvSpPr>
              <p:nvPr/>
            </p:nvSpPr>
            <p:spPr bwMode="auto">
              <a:xfrm>
                <a:off x="3322" y="2025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5" name="Oval 328"/>
              <p:cNvSpPr>
                <a:spLocks noChangeArrowheads="1"/>
              </p:cNvSpPr>
              <p:nvPr/>
            </p:nvSpPr>
            <p:spPr bwMode="auto">
              <a:xfrm>
                <a:off x="3497" y="1896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6" name="Oval 329"/>
              <p:cNvSpPr>
                <a:spLocks noChangeArrowheads="1"/>
              </p:cNvSpPr>
              <p:nvPr/>
            </p:nvSpPr>
            <p:spPr bwMode="auto">
              <a:xfrm>
                <a:off x="3677" y="1955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7" name="Oval 330"/>
              <p:cNvSpPr>
                <a:spLocks noChangeArrowheads="1"/>
              </p:cNvSpPr>
              <p:nvPr/>
            </p:nvSpPr>
            <p:spPr bwMode="auto">
              <a:xfrm>
                <a:off x="3852" y="1799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8" name="Oval 331"/>
              <p:cNvSpPr>
                <a:spLocks noChangeArrowheads="1"/>
              </p:cNvSpPr>
              <p:nvPr/>
            </p:nvSpPr>
            <p:spPr bwMode="auto">
              <a:xfrm>
                <a:off x="4031" y="1775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99" name="Oval 332"/>
              <p:cNvSpPr>
                <a:spLocks noChangeArrowheads="1"/>
              </p:cNvSpPr>
              <p:nvPr/>
            </p:nvSpPr>
            <p:spPr bwMode="auto">
              <a:xfrm>
                <a:off x="4207" y="1569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00" name="Oval 333"/>
              <p:cNvSpPr>
                <a:spLocks noChangeArrowheads="1"/>
              </p:cNvSpPr>
              <p:nvPr/>
            </p:nvSpPr>
            <p:spPr bwMode="auto">
              <a:xfrm>
                <a:off x="4386" y="1662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01" name="Oval 334"/>
              <p:cNvSpPr>
                <a:spLocks noChangeArrowheads="1"/>
              </p:cNvSpPr>
              <p:nvPr/>
            </p:nvSpPr>
            <p:spPr bwMode="auto">
              <a:xfrm>
                <a:off x="4561" y="1771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02" name="Oval 335"/>
              <p:cNvSpPr>
                <a:spLocks noChangeArrowheads="1"/>
              </p:cNvSpPr>
              <p:nvPr/>
            </p:nvSpPr>
            <p:spPr bwMode="auto">
              <a:xfrm>
                <a:off x="4741" y="1892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03" name="Oval 336"/>
              <p:cNvSpPr>
                <a:spLocks noChangeArrowheads="1"/>
              </p:cNvSpPr>
              <p:nvPr/>
            </p:nvSpPr>
            <p:spPr bwMode="auto">
              <a:xfrm>
                <a:off x="4916" y="1939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04" name="Oval 337"/>
              <p:cNvSpPr>
                <a:spLocks noChangeArrowheads="1"/>
              </p:cNvSpPr>
              <p:nvPr/>
            </p:nvSpPr>
            <p:spPr bwMode="auto">
              <a:xfrm>
                <a:off x="5095" y="1994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05" name="Oval 338"/>
              <p:cNvSpPr>
                <a:spLocks noChangeArrowheads="1"/>
              </p:cNvSpPr>
              <p:nvPr/>
            </p:nvSpPr>
            <p:spPr bwMode="auto">
              <a:xfrm>
                <a:off x="5271" y="1982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31" name="Group 339"/>
            <p:cNvGrpSpPr>
              <a:grpSpLocks/>
            </p:cNvGrpSpPr>
            <p:nvPr/>
          </p:nvGrpSpPr>
          <p:grpSpPr bwMode="auto">
            <a:xfrm>
              <a:off x="587" y="1263"/>
              <a:ext cx="1991" cy="925"/>
              <a:chOff x="587" y="1263"/>
              <a:chExt cx="1991" cy="925"/>
            </a:xfrm>
          </p:grpSpPr>
          <p:sp>
            <p:nvSpPr>
              <p:cNvPr id="47132" name="Freeform 340"/>
              <p:cNvSpPr>
                <a:spLocks/>
              </p:cNvSpPr>
              <p:nvPr/>
            </p:nvSpPr>
            <p:spPr bwMode="auto">
              <a:xfrm>
                <a:off x="610" y="1591"/>
                <a:ext cx="1949" cy="456"/>
              </a:xfrm>
              <a:custGeom>
                <a:avLst/>
                <a:gdLst>
                  <a:gd name="T0" fmla="*/ 0 w 500"/>
                  <a:gd name="T1" fmla="*/ 2147483647 h 117"/>
                  <a:gd name="T2" fmla="*/ 2147483647 w 500"/>
                  <a:gd name="T3" fmla="*/ 2147483647 h 117"/>
                  <a:gd name="T4" fmla="*/ 2147483647 w 500"/>
                  <a:gd name="T5" fmla="*/ 2147483647 h 117"/>
                  <a:gd name="T6" fmla="*/ 2147483647 w 500"/>
                  <a:gd name="T7" fmla="*/ 2147483647 h 117"/>
                  <a:gd name="T8" fmla="*/ 2147483647 w 500"/>
                  <a:gd name="T9" fmla="*/ 2147483647 h 117"/>
                  <a:gd name="T10" fmla="*/ 2147483647 w 500"/>
                  <a:gd name="T11" fmla="*/ 0 h 117"/>
                  <a:gd name="T12" fmla="*/ 2147483647 w 500"/>
                  <a:gd name="T13" fmla="*/ 2147483647 h 117"/>
                  <a:gd name="T14" fmla="*/ 2147483647 w 500"/>
                  <a:gd name="T15" fmla="*/ 2147483647 h 117"/>
                  <a:gd name="T16" fmla="*/ 2147483647 w 500"/>
                  <a:gd name="T17" fmla="*/ 2147483647 h 117"/>
                  <a:gd name="T18" fmla="*/ 2147483647 w 500"/>
                  <a:gd name="T19" fmla="*/ 2147483647 h 117"/>
                  <a:gd name="T20" fmla="*/ 2147483647 w 500"/>
                  <a:gd name="T21" fmla="*/ 2147483647 h 117"/>
                  <a:gd name="T22" fmla="*/ 2147483647 w 500"/>
                  <a:gd name="T23" fmla="*/ 2147483647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17"/>
                  <a:gd name="T38" fmla="*/ 500 w 500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17">
                    <a:moveTo>
                      <a:pt x="0" y="117"/>
                    </a:moveTo>
                    <a:lnTo>
                      <a:pt x="45" y="84"/>
                    </a:lnTo>
                    <a:lnTo>
                      <a:pt x="91" y="99"/>
                    </a:lnTo>
                    <a:lnTo>
                      <a:pt x="136" y="59"/>
                    </a:lnTo>
                    <a:lnTo>
                      <a:pt x="182" y="53"/>
                    </a:lnTo>
                    <a:lnTo>
                      <a:pt x="227" y="0"/>
                    </a:lnTo>
                    <a:lnTo>
                      <a:pt x="273" y="24"/>
                    </a:lnTo>
                    <a:lnTo>
                      <a:pt x="318" y="52"/>
                    </a:lnTo>
                    <a:lnTo>
                      <a:pt x="364" y="83"/>
                    </a:lnTo>
                    <a:lnTo>
                      <a:pt x="409" y="95"/>
                    </a:lnTo>
                    <a:lnTo>
                      <a:pt x="455" y="109"/>
                    </a:lnTo>
                    <a:lnTo>
                      <a:pt x="500" y="106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3" name="Line 341"/>
              <p:cNvSpPr>
                <a:spLocks noChangeShapeType="1"/>
              </p:cNvSpPr>
              <p:nvPr/>
            </p:nvSpPr>
            <p:spPr bwMode="auto">
              <a:xfrm flipV="1">
                <a:off x="610" y="1938"/>
                <a:ext cx="0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4" name="Line 342"/>
              <p:cNvSpPr>
                <a:spLocks noChangeShapeType="1"/>
              </p:cNvSpPr>
              <p:nvPr/>
            </p:nvSpPr>
            <p:spPr bwMode="auto">
              <a:xfrm flipV="1">
                <a:off x="786" y="1649"/>
                <a:ext cx="0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5" name="Line 343"/>
              <p:cNvSpPr>
                <a:spLocks noChangeShapeType="1"/>
              </p:cNvSpPr>
              <p:nvPr/>
            </p:nvSpPr>
            <p:spPr bwMode="auto">
              <a:xfrm flipV="1">
                <a:off x="965" y="1829"/>
                <a:ext cx="0" cy="1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6" name="Line 344"/>
              <p:cNvSpPr>
                <a:spLocks noChangeShapeType="1"/>
              </p:cNvSpPr>
              <p:nvPr/>
            </p:nvSpPr>
            <p:spPr bwMode="auto">
              <a:xfrm flipV="1">
                <a:off x="1140" y="1572"/>
                <a:ext cx="0" cy="2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7" name="Line 345"/>
              <p:cNvSpPr>
                <a:spLocks noChangeShapeType="1"/>
              </p:cNvSpPr>
              <p:nvPr/>
            </p:nvSpPr>
            <p:spPr bwMode="auto">
              <a:xfrm flipV="1">
                <a:off x="1320" y="1564"/>
                <a:ext cx="0" cy="23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8" name="Line 346"/>
              <p:cNvSpPr>
                <a:spLocks noChangeShapeType="1"/>
              </p:cNvSpPr>
              <p:nvPr/>
            </p:nvSpPr>
            <p:spPr bwMode="auto">
              <a:xfrm flipV="1">
                <a:off x="1495" y="1263"/>
                <a:ext cx="1" cy="3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9" name="Line 347"/>
              <p:cNvSpPr>
                <a:spLocks noChangeShapeType="1"/>
              </p:cNvSpPr>
              <p:nvPr/>
            </p:nvSpPr>
            <p:spPr bwMode="auto">
              <a:xfrm flipV="1">
                <a:off x="1674" y="1295"/>
                <a:ext cx="0" cy="3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0" name="Line 348"/>
              <p:cNvSpPr>
                <a:spLocks noChangeShapeType="1"/>
              </p:cNvSpPr>
              <p:nvPr/>
            </p:nvSpPr>
            <p:spPr bwMode="auto">
              <a:xfrm flipV="1">
                <a:off x="1850" y="1482"/>
                <a:ext cx="0" cy="3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1" name="Line 349"/>
              <p:cNvSpPr>
                <a:spLocks noChangeShapeType="1"/>
              </p:cNvSpPr>
              <p:nvPr/>
            </p:nvSpPr>
            <p:spPr bwMode="auto">
              <a:xfrm flipV="1">
                <a:off x="2029" y="1739"/>
                <a:ext cx="0" cy="1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2" name="Line 350"/>
              <p:cNvSpPr>
                <a:spLocks noChangeShapeType="1"/>
              </p:cNvSpPr>
              <p:nvPr/>
            </p:nvSpPr>
            <p:spPr bwMode="auto">
              <a:xfrm flipV="1">
                <a:off x="2204" y="1802"/>
                <a:ext cx="0" cy="1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3" name="Line 351"/>
              <p:cNvSpPr>
                <a:spLocks noChangeShapeType="1"/>
              </p:cNvSpPr>
              <p:nvPr/>
            </p:nvSpPr>
            <p:spPr bwMode="auto">
              <a:xfrm flipV="1">
                <a:off x="2384" y="1880"/>
                <a:ext cx="0" cy="1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4" name="Line 352"/>
              <p:cNvSpPr>
                <a:spLocks noChangeShapeType="1"/>
              </p:cNvSpPr>
              <p:nvPr/>
            </p:nvSpPr>
            <p:spPr bwMode="auto">
              <a:xfrm flipV="1">
                <a:off x="2559" y="1837"/>
                <a:ext cx="0" cy="16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5" name="Line 353"/>
              <p:cNvSpPr>
                <a:spLocks noChangeShapeType="1"/>
              </p:cNvSpPr>
              <p:nvPr/>
            </p:nvSpPr>
            <p:spPr bwMode="auto">
              <a:xfrm>
                <a:off x="610" y="2047"/>
                <a:ext cx="0" cy="10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6" name="Line 354"/>
              <p:cNvSpPr>
                <a:spLocks noChangeShapeType="1"/>
              </p:cNvSpPr>
              <p:nvPr/>
            </p:nvSpPr>
            <p:spPr bwMode="auto">
              <a:xfrm>
                <a:off x="786" y="1919"/>
                <a:ext cx="0" cy="2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7" name="Line 355"/>
              <p:cNvSpPr>
                <a:spLocks noChangeShapeType="1"/>
              </p:cNvSpPr>
              <p:nvPr/>
            </p:nvSpPr>
            <p:spPr bwMode="auto">
              <a:xfrm>
                <a:off x="965" y="1977"/>
                <a:ext cx="0" cy="14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8" name="Line 356"/>
              <p:cNvSpPr>
                <a:spLocks noChangeShapeType="1"/>
              </p:cNvSpPr>
              <p:nvPr/>
            </p:nvSpPr>
            <p:spPr bwMode="auto">
              <a:xfrm>
                <a:off x="1140" y="1821"/>
                <a:ext cx="0" cy="2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9" name="Line 357"/>
              <p:cNvSpPr>
                <a:spLocks noChangeShapeType="1"/>
              </p:cNvSpPr>
              <p:nvPr/>
            </p:nvSpPr>
            <p:spPr bwMode="auto">
              <a:xfrm>
                <a:off x="1320" y="1798"/>
                <a:ext cx="0" cy="2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0" name="Line 358"/>
              <p:cNvSpPr>
                <a:spLocks noChangeShapeType="1"/>
              </p:cNvSpPr>
              <p:nvPr/>
            </p:nvSpPr>
            <p:spPr bwMode="auto">
              <a:xfrm>
                <a:off x="1495" y="1591"/>
                <a:ext cx="0" cy="3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1" name="Line 359"/>
              <p:cNvSpPr>
                <a:spLocks noChangeShapeType="1"/>
              </p:cNvSpPr>
              <p:nvPr/>
            </p:nvSpPr>
            <p:spPr bwMode="auto">
              <a:xfrm>
                <a:off x="1674" y="1685"/>
                <a:ext cx="0" cy="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2" name="Line 360"/>
              <p:cNvSpPr>
                <a:spLocks noChangeShapeType="1"/>
              </p:cNvSpPr>
              <p:nvPr/>
            </p:nvSpPr>
            <p:spPr bwMode="auto">
              <a:xfrm>
                <a:off x="1850" y="1794"/>
                <a:ext cx="0" cy="3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3" name="Line 361"/>
              <p:cNvSpPr>
                <a:spLocks noChangeShapeType="1"/>
              </p:cNvSpPr>
              <p:nvPr/>
            </p:nvSpPr>
            <p:spPr bwMode="auto">
              <a:xfrm>
                <a:off x="2029" y="1915"/>
                <a:ext cx="0" cy="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4" name="Line 362"/>
              <p:cNvSpPr>
                <a:spLocks noChangeShapeType="1"/>
              </p:cNvSpPr>
              <p:nvPr/>
            </p:nvSpPr>
            <p:spPr bwMode="auto">
              <a:xfrm>
                <a:off x="2204" y="1961"/>
                <a:ext cx="0" cy="1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5" name="Line 363"/>
              <p:cNvSpPr>
                <a:spLocks noChangeShapeType="1"/>
              </p:cNvSpPr>
              <p:nvPr/>
            </p:nvSpPr>
            <p:spPr bwMode="auto">
              <a:xfrm>
                <a:off x="2384" y="2016"/>
                <a:ext cx="0" cy="1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6" name="Line 364"/>
              <p:cNvSpPr>
                <a:spLocks noChangeShapeType="1"/>
              </p:cNvSpPr>
              <p:nvPr/>
            </p:nvSpPr>
            <p:spPr bwMode="auto">
              <a:xfrm>
                <a:off x="2559" y="2004"/>
                <a:ext cx="0" cy="1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7" name="Oval 365"/>
              <p:cNvSpPr>
                <a:spLocks noChangeArrowheads="1"/>
              </p:cNvSpPr>
              <p:nvPr/>
            </p:nvSpPr>
            <p:spPr bwMode="auto">
              <a:xfrm>
                <a:off x="587" y="2024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8" name="Oval 366"/>
              <p:cNvSpPr>
                <a:spLocks noChangeArrowheads="1"/>
              </p:cNvSpPr>
              <p:nvPr/>
            </p:nvSpPr>
            <p:spPr bwMode="auto">
              <a:xfrm>
                <a:off x="762" y="1895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9" name="Oval 367"/>
              <p:cNvSpPr>
                <a:spLocks noChangeArrowheads="1"/>
              </p:cNvSpPr>
              <p:nvPr/>
            </p:nvSpPr>
            <p:spPr bwMode="auto">
              <a:xfrm>
                <a:off x="942" y="1954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0" name="Oval 368"/>
              <p:cNvSpPr>
                <a:spLocks noChangeArrowheads="1"/>
              </p:cNvSpPr>
              <p:nvPr/>
            </p:nvSpPr>
            <p:spPr bwMode="auto">
              <a:xfrm>
                <a:off x="1117" y="179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1" name="Oval 369"/>
              <p:cNvSpPr>
                <a:spLocks noChangeArrowheads="1"/>
              </p:cNvSpPr>
              <p:nvPr/>
            </p:nvSpPr>
            <p:spPr bwMode="auto">
              <a:xfrm>
                <a:off x="1296" y="1774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2" name="Oval 370"/>
              <p:cNvSpPr>
                <a:spLocks noChangeArrowheads="1"/>
              </p:cNvSpPr>
              <p:nvPr/>
            </p:nvSpPr>
            <p:spPr bwMode="auto">
              <a:xfrm>
                <a:off x="1472" y="1568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3" name="Oval 371"/>
              <p:cNvSpPr>
                <a:spLocks noChangeArrowheads="1"/>
              </p:cNvSpPr>
              <p:nvPr/>
            </p:nvSpPr>
            <p:spPr bwMode="auto">
              <a:xfrm>
                <a:off x="1651" y="1661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4" name="Oval 372"/>
              <p:cNvSpPr>
                <a:spLocks noChangeArrowheads="1"/>
              </p:cNvSpPr>
              <p:nvPr/>
            </p:nvSpPr>
            <p:spPr bwMode="auto">
              <a:xfrm>
                <a:off x="1826" y="1770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5" name="Oval 373"/>
              <p:cNvSpPr>
                <a:spLocks noChangeArrowheads="1"/>
              </p:cNvSpPr>
              <p:nvPr/>
            </p:nvSpPr>
            <p:spPr bwMode="auto">
              <a:xfrm>
                <a:off x="2006" y="1891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6" name="Oval 374"/>
              <p:cNvSpPr>
                <a:spLocks noChangeArrowheads="1"/>
              </p:cNvSpPr>
              <p:nvPr/>
            </p:nvSpPr>
            <p:spPr bwMode="auto">
              <a:xfrm>
                <a:off x="2181" y="1938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7" name="Oval 375"/>
              <p:cNvSpPr>
                <a:spLocks noChangeArrowheads="1"/>
              </p:cNvSpPr>
              <p:nvPr/>
            </p:nvSpPr>
            <p:spPr bwMode="auto">
              <a:xfrm>
                <a:off x="2360" y="1993"/>
                <a:ext cx="43" cy="42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68" name="Oval 376"/>
              <p:cNvSpPr>
                <a:spLocks noChangeArrowheads="1"/>
              </p:cNvSpPr>
              <p:nvPr/>
            </p:nvSpPr>
            <p:spPr bwMode="auto">
              <a:xfrm>
                <a:off x="2536" y="1981"/>
                <a:ext cx="42" cy="43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31" name="Rectangle 377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9144000" cy="615950"/>
          </a:xfrm>
        </p:spPr>
        <p:txBody>
          <a:bodyPr/>
          <a:lstStyle/>
          <a:p>
            <a:pPr>
              <a:defRPr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Multi-model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altLang="zh-CN" sz="2700" b="1" dirty="0" err="1" smtClean="0">
                <a:solidFill>
                  <a:srgbClr val="376092"/>
                </a:solidFill>
                <a:cs typeface="Arial" charset="0"/>
              </a:rPr>
              <a:t>tudy</a:t>
            </a:r>
            <a:r>
              <a:rPr lang="en-GB" altLang="zh-CN" sz="2700" b="1" dirty="0" smtClean="0">
                <a:solidFill>
                  <a:srgbClr val="376092"/>
                </a:solidFill>
                <a:cs typeface="Arial" charset="0"/>
              </a:rPr>
              <a:t> of Hg atmospheric chemistry</a:t>
            </a:r>
            <a:endParaRPr lang="ru-RU" sz="2700" b="1" dirty="0" smtClean="0">
              <a:solidFill>
                <a:srgbClr val="376092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47112" name="Text Box 378"/>
          <p:cNvSpPr txBox="1">
            <a:spLocks noChangeArrowheads="1"/>
          </p:cNvSpPr>
          <p:nvPr/>
        </p:nvSpPr>
        <p:spPr bwMode="auto">
          <a:xfrm>
            <a:off x="0" y="11414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17375E"/>
                </a:solidFill>
                <a:latin typeface="Calibri" pitchFamily="34" charset="0"/>
              </a:rPr>
              <a:t>Seasonal variation of wet deposition (</a:t>
            </a:r>
            <a:r>
              <a:rPr lang="en-US" sz="2400">
                <a:solidFill>
                  <a:srgbClr val="8A0000"/>
                </a:solidFill>
                <a:latin typeface="Calibri" pitchFamily="34" charset="0"/>
              </a:rPr>
              <a:t>North America</a:t>
            </a:r>
            <a:r>
              <a:rPr lang="en-US" sz="2400">
                <a:solidFill>
                  <a:srgbClr val="17375E"/>
                </a:solidFill>
                <a:latin typeface="Calibri" pitchFamily="34" charset="0"/>
              </a:rPr>
              <a:t>)</a:t>
            </a:r>
            <a:endParaRPr lang="ru-RU" sz="2400">
              <a:solidFill>
                <a:srgbClr val="17375E"/>
              </a:solidFill>
              <a:latin typeface="Calibri" pitchFamily="34" charset="0"/>
            </a:endParaRPr>
          </a:p>
        </p:txBody>
      </p:sp>
      <p:sp useBgFill="1">
        <p:nvSpPr>
          <p:cNvPr id="47113" name="Rectangle 379"/>
          <p:cNvSpPr>
            <a:spLocks noChangeArrowheads="1"/>
          </p:cNvSpPr>
          <p:nvPr/>
        </p:nvSpPr>
        <p:spPr bwMode="auto">
          <a:xfrm>
            <a:off x="5719763" y="6507163"/>
            <a:ext cx="3413125" cy="3397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0556" name="Group 380"/>
          <p:cNvGrpSpPr>
            <a:grpSpLocks/>
          </p:cNvGrpSpPr>
          <p:nvPr/>
        </p:nvGrpSpPr>
        <p:grpSpPr bwMode="auto">
          <a:xfrm>
            <a:off x="1036638" y="6376988"/>
            <a:ext cx="7070725" cy="307975"/>
            <a:chOff x="653" y="4017"/>
            <a:chExt cx="4454" cy="194"/>
          </a:xfrm>
        </p:grpSpPr>
        <p:grpSp>
          <p:nvGrpSpPr>
            <p:cNvPr id="47115" name="Group 381"/>
            <p:cNvGrpSpPr>
              <a:grpSpLocks/>
            </p:cNvGrpSpPr>
            <p:nvPr/>
          </p:nvGrpSpPr>
          <p:grpSpPr bwMode="auto">
            <a:xfrm>
              <a:off x="653" y="4017"/>
              <a:ext cx="4454" cy="194"/>
              <a:chOff x="653" y="3576"/>
              <a:chExt cx="4454" cy="194"/>
            </a:xfrm>
          </p:grpSpPr>
          <p:sp>
            <p:nvSpPr>
              <p:cNvPr id="47125" name="Rectangle 382"/>
              <p:cNvSpPr>
                <a:spLocks noChangeArrowheads="1"/>
              </p:cNvSpPr>
              <p:nvPr/>
            </p:nvSpPr>
            <p:spPr bwMode="auto">
              <a:xfrm>
                <a:off x="653" y="3576"/>
                <a:ext cx="4454" cy="1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26" name="Oval 383"/>
              <p:cNvSpPr>
                <a:spLocks noChangeAspect="1" noChangeArrowheads="1"/>
              </p:cNvSpPr>
              <p:nvPr/>
            </p:nvSpPr>
            <p:spPr bwMode="auto">
              <a:xfrm>
                <a:off x="728" y="3655"/>
                <a:ext cx="43" cy="44"/>
              </a:xfrm>
              <a:prstGeom prst="ellipse">
                <a:avLst/>
              </a:prstGeom>
              <a:solidFill>
                <a:srgbClr val="333333"/>
              </a:solidFill>
              <a:ln w="4826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7" name="Rectangle 384"/>
              <p:cNvSpPr>
                <a:spLocks noChangeArrowheads="1"/>
              </p:cNvSpPr>
              <p:nvPr/>
            </p:nvSpPr>
            <p:spPr bwMode="auto">
              <a:xfrm>
                <a:off x="836" y="3607"/>
                <a:ext cx="73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</a:rPr>
                  <a:t>Measurements</a:t>
                </a:r>
                <a:endParaRPr lang="ru-RU" sz="1400">
                  <a:latin typeface="Tahoma" pitchFamily="34" charset="0"/>
                </a:endParaRPr>
              </a:p>
            </p:txBody>
          </p:sp>
        </p:grpSp>
        <p:grpSp>
          <p:nvGrpSpPr>
            <p:cNvPr id="47116" name="Group 385"/>
            <p:cNvGrpSpPr>
              <a:grpSpLocks/>
            </p:cNvGrpSpPr>
            <p:nvPr/>
          </p:nvGrpSpPr>
          <p:grpSpPr bwMode="auto">
            <a:xfrm>
              <a:off x="1694" y="4048"/>
              <a:ext cx="3363" cy="134"/>
              <a:chOff x="1694" y="3607"/>
              <a:chExt cx="3363" cy="134"/>
            </a:xfrm>
          </p:grpSpPr>
          <p:sp>
            <p:nvSpPr>
              <p:cNvPr id="47117" name="Line 386"/>
              <p:cNvSpPr>
                <a:spLocks noChangeShapeType="1"/>
              </p:cNvSpPr>
              <p:nvPr/>
            </p:nvSpPr>
            <p:spPr bwMode="auto">
              <a:xfrm>
                <a:off x="4345" y="3672"/>
                <a:ext cx="79" cy="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8" name="Rectangle 387"/>
              <p:cNvSpPr>
                <a:spLocks noChangeArrowheads="1"/>
              </p:cNvSpPr>
              <p:nvPr/>
            </p:nvSpPr>
            <p:spPr bwMode="auto">
              <a:xfrm>
                <a:off x="4472" y="3607"/>
                <a:ext cx="58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</a:rPr>
                  <a:t>ECHMERIT</a:t>
                </a:r>
                <a:endParaRPr lang="ru-RU" sz="1400">
                  <a:latin typeface="Tahoma" pitchFamily="34" charset="0"/>
                </a:endParaRPr>
              </a:p>
            </p:txBody>
          </p:sp>
          <p:sp>
            <p:nvSpPr>
              <p:cNvPr id="47119" name="Line 388"/>
              <p:cNvSpPr>
                <a:spLocks noChangeShapeType="1"/>
              </p:cNvSpPr>
              <p:nvPr/>
            </p:nvSpPr>
            <p:spPr bwMode="auto">
              <a:xfrm>
                <a:off x="1694" y="3673"/>
                <a:ext cx="79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0" name="Rectangle 389"/>
              <p:cNvSpPr>
                <a:spLocks noChangeArrowheads="1"/>
              </p:cNvSpPr>
              <p:nvPr/>
            </p:nvSpPr>
            <p:spPr bwMode="auto">
              <a:xfrm>
                <a:off x="1820" y="3607"/>
                <a:ext cx="47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</a:rPr>
                  <a:t>GLEMOS</a:t>
                </a:r>
                <a:endParaRPr lang="ru-RU" sz="1400">
                  <a:latin typeface="Tahoma" pitchFamily="34" charset="0"/>
                </a:endParaRPr>
              </a:p>
            </p:txBody>
          </p:sp>
          <p:sp>
            <p:nvSpPr>
              <p:cNvPr id="47121" name="Line 390"/>
              <p:cNvSpPr>
                <a:spLocks noChangeShapeType="1"/>
              </p:cNvSpPr>
              <p:nvPr/>
            </p:nvSpPr>
            <p:spPr bwMode="auto">
              <a:xfrm>
                <a:off x="3311" y="3672"/>
                <a:ext cx="79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2" name="Rectangle 391"/>
              <p:cNvSpPr>
                <a:spLocks noChangeArrowheads="1"/>
              </p:cNvSpPr>
              <p:nvPr/>
            </p:nvSpPr>
            <p:spPr bwMode="auto">
              <a:xfrm>
                <a:off x="3432" y="3607"/>
                <a:ext cx="80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</a:rPr>
                  <a:t>GEM-MACH-Hg</a:t>
                </a:r>
                <a:endParaRPr lang="ru-RU" sz="1400">
                  <a:latin typeface="Tahoma" pitchFamily="34" charset="0"/>
                </a:endParaRPr>
              </a:p>
            </p:txBody>
          </p:sp>
          <p:sp>
            <p:nvSpPr>
              <p:cNvPr id="47123" name="Line 392"/>
              <p:cNvSpPr>
                <a:spLocks noChangeShapeType="1"/>
              </p:cNvSpPr>
              <p:nvPr/>
            </p:nvSpPr>
            <p:spPr bwMode="auto">
              <a:xfrm>
                <a:off x="2413" y="3673"/>
                <a:ext cx="79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4" name="Rectangle 393"/>
              <p:cNvSpPr>
                <a:spLocks noChangeArrowheads="1"/>
              </p:cNvSpPr>
              <p:nvPr/>
            </p:nvSpPr>
            <p:spPr bwMode="auto">
              <a:xfrm>
                <a:off x="2534" y="3607"/>
                <a:ext cx="65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</a:rPr>
                  <a:t>GEOS-Chem</a:t>
                </a:r>
                <a:endParaRPr lang="ru-RU" sz="1400">
                  <a:latin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0"/>
          <p:cNvSpPr txBox="1">
            <a:spLocks noChangeArrowheads="1"/>
          </p:cNvSpPr>
          <p:nvPr/>
        </p:nvSpPr>
        <p:spPr>
          <a:xfrm>
            <a:off x="0" y="142875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76092"/>
                </a:solidFill>
                <a:latin typeface="+mj-lt"/>
              </a:rPr>
              <a:t>Transition to the new EMEP grid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9154" name="Rectangle 2"/>
          <p:cNvSpPr txBox="1">
            <a:spLocks noChangeArrowheads="1"/>
          </p:cNvSpPr>
          <p:nvPr/>
        </p:nvSpPr>
        <p:spPr bwMode="auto">
          <a:xfrm>
            <a:off x="0" y="825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10253F"/>
                </a:solidFill>
                <a:latin typeface="Calibri" pitchFamily="34" charset="0"/>
                <a:ea typeface="宋体" pitchFamily="2" charset="-122"/>
              </a:rPr>
              <a:t>Comparison of model simulations on new and old grids</a:t>
            </a:r>
            <a:endParaRPr lang="ru-RU" sz="2400">
              <a:solidFill>
                <a:srgbClr val="10253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0" y="17351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10253F"/>
                </a:solidFill>
                <a:latin typeface="Calibri" pitchFamily="34" charset="0"/>
              </a:rPr>
              <a:t>Average Hg deposition in EMEP countries (2014) </a:t>
            </a:r>
            <a:endParaRPr lang="ru-RU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491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2028825"/>
            <a:ext cx="8732838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269875" y="5156200"/>
            <a:ext cx="53292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Analysis of </a:t>
            </a:r>
            <a:r>
              <a:rPr lang="en-US" sz="2000">
                <a:solidFill>
                  <a:schemeClr val="hlink"/>
                </a:solidFill>
                <a:latin typeface="Calibri" pitchFamily="34" charset="0"/>
              </a:rPr>
              <a:t>Pb</a:t>
            </a:r>
            <a:r>
              <a:rPr lang="en-US" sz="2000">
                <a:latin typeface="Calibri" pitchFamily="34" charset="0"/>
              </a:rPr>
              <a:t> pollution levels in </a:t>
            </a:r>
            <a:r>
              <a:rPr lang="en-US" sz="2000">
                <a:solidFill>
                  <a:schemeClr val="hlink"/>
                </a:solidFill>
                <a:latin typeface="Calibri" pitchFamily="34" charset="0"/>
              </a:rPr>
              <a:t>Belarus</a:t>
            </a:r>
          </a:p>
          <a:p>
            <a:pPr marL="266700" indent="-266700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000">
                <a:solidFill>
                  <a:srgbClr val="0D0D0D"/>
                </a:solidFill>
                <a:latin typeface="Calibri" pitchFamily="34" charset="0"/>
              </a:rPr>
              <a:t>Multi-model study of </a:t>
            </a:r>
            <a:r>
              <a:rPr lang="en-US" sz="2000">
                <a:solidFill>
                  <a:schemeClr val="hlink"/>
                </a:solidFill>
                <a:latin typeface="Calibri" pitchFamily="34" charset="0"/>
              </a:rPr>
              <a:t>Pb</a:t>
            </a:r>
            <a:r>
              <a:rPr lang="en-US" sz="2000">
                <a:solidFill>
                  <a:srgbClr val="0D0D0D"/>
                </a:solidFill>
                <a:latin typeface="Calibri" pitchFamily="34" charset="0"/>
              </a:rPr>
              <a:t> pollution for the </a:t>
            </a:r>
            <a:r>
              <a:rPr lang="en-US" sz="2000">
                <a:solidFill>
                  <a:schemeClr val="hlink"/>
                </a:solidFill>
                <a:latin typeface="Calibri" pitchFamily="34" charset="0"/>
              </a:rPr>
              <a:t>UK</a:t>
            </a:r>
          </a:p>
          <a:p>
            <a:pPr marL="266700" indent="-266700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000">
                <a:solidFill>
                  <a:srgbClr val="0D0D0D"/>
                </a:solidFill>
                <a:latin typeface="Calibri" pitchFamily="34" charset="0"/>
              </a:rPr>
              <a:t>Analysis of </a:t>
            </a:r>
            <a:r>
              <a:rPr lang="en-US" sz="2000">
                <a:solidFill>
                  <a:schemeClr val="hlink"/>
                </a:solidFill>
                <a:latin typeface="Calibri" pitchFamily="34" charset="0"/>
              </a:rPr>
              <a:t>Cd</a:t>
            </a:r>
            <a:r>
              <a:rPr lang="en-US" sz="2000">
                <a:solidFill>
                  <a:srgbClr val="0D0D0D"/>
                </a:solidFill>
                <a:latin typeface="Calibri" pitchFamily="34" charset="0"/>
              </a:rPr>
              <a:t> pollution in </a:t>
            </a:r>
            <a:r>
              <a:rPr lang="en-US" sz="2000">
                <a:solidFill>
                  <a:schemeClr val="hlink"/>
                </a:solidFill>
                <a:latin typeface="Calibri" pitchFamily="34" charset="0"/>
              </a:rPr>
              <a:t>Poland</a:t>
            </a:r>
            <a:endParaRPr lang="ru-RU" sz="20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1266" name="Rectangle 40"/>
          <p:cNvSpPr txBox="1">
            <a:spLocks noChangeArrowheads="1"/>
          </p:cNvSpPr>
          <p:nvPr/>
        </p:nvSpPr>
        <p:spPr bwMode="auto">
          <a:xfrm>
            <a:off x="0" y="390525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Case studies of HM pollution on national scale: 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assessment of contamination with fine spatial resolution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0" y="4808538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243CE"/>
                </a:solidFill>
              </a:rPr>
              <a:t>Recent and ongoing activities (2015-2017):</a:t>
            </a:r>
            <a:endParaRPr lang="ru-RU" b="1">
              <a:solidFill>
                <a:srgbClr val="2243CE"/>
              </a:solidFill>
            </a:endParaRP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5795963" y="1844675"/>
            <a:ext cx="2551112" cy="2393950"/>
            <a:chOff x="3651" y="1162"/>
            <a:chExt cx="1607" cy="1508"/>
          </a:xfrm>
        </p:grpSpPr>
        <p:pic>
          <p:nvPicPr>
            <p:cNvPr id="11278" name="Picture 7" descr="by_emissi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1162"/>
              <a:ext cx="1607" cy="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 Box 12"/>
            <p:cNvSpPr txBox="1">
              <a:spLocks noChangeArrowheads="1"/>
            </p:cNvSpPr>
            <p:nvPr/>
          </p:nvSpPr>
          <p:spPr bwMode="auto">
            <a:xfrm>
              <a:off x="3696" y="1222"/>
              <a:ext cx="59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Belarus</a:t>
              </a:r>
              <a:endParaRPr lang="ru-RU" sz="1600"/>
            </a:p>
          </p:txBody>
        </p:sp>
      </p:grp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5940425" y="2565400"/>
            <a:ext cx="3016250" cy="2881313"/>
            <a:chOff x="3742" y="1616"/>
            <a:chExt cx="1900" cy="1815"/>
          </a:xfrm>
        </p:grpSpPr>
        <p:pic>
          <p:nvPicPr>
            <p:cNvPr id="11276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" y="1616"/>
              <a:ext cx="1900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4059" y="1706"/>
              <a:ext cx="31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UK</a:t>
              </a:r>
              <a:endParaRPr lang="ru-RU" sz="1600"/>
            </a:p>
          </p:txBody>
        </p:sp>
      </p:grp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5651500" y="3213100"/>
            <a:ext cx="2736850" cy="2736850"/>
            <a:chOff x="1383" y="2523"/>
            <a:chExt cx="1724" cy="1724"/>
          </a:xfrm>
        </p:grpSpPr>
        <p:sp>
          <p:nvSpPr>
            <p:cNvPr id="11273" name="Rectangle 11"/>
            <p:cNvSpPr>
              <a:spLocks noChangeArrowheads="1"/>
            </p:cNvSpPr>
            <p:nvPr/>
          </p:nvSpPr>
          <p:spPr bwMode="auto">
            <a:xfrm>
              <a:off x="1383" y="2523"/>
              <a:ext cx="1724" cy="17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74" name="Picture 4" descr="poland_lps_c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3" y="2523"/>
              <a:ext cx="1724" cy="1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75" name="Text Box 14"/>
            <p:cNvSpPr txBox="1">
              <a:spLocks noChangeArrowheads="1"/>
            </p:cNvSpPr>
            <p:nvPr/>
          </p:nvSpPr>
          <p:spPr bwMode="auto">
            <a:xfrm>
              <a:off x="1383" y="2523"/>
              <a:ext cx="59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Poland</a:t>
              </a:r>
              <a:endParaRPr lang="ru-RU" sz="1600"/>
            </a:p>
          </p:txBody>
        </p:sp>
      </p:grp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26206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243CE"/>
                </a:solidFill>
              </a:rPr>
              <a:t>Main outcomes and benefits:</a:t>
            </a:r>
            <a:endParaRPr lang="ru-RU" b="1">
              <a:solidFill>
                <a:srgbClr val="2243CE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4300" y="1673225"/>
            <a:ext cx="53292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Improvement of agreement between modelled and observed pollution levels</a:t>
            </a:r>
          </a:p>
          <a:p>
            <a:pPr marL="266700" indent="-266700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Better reproduction of small-scale effects (e.g., orographic precipitation)</a:t>
            </a:r>
          </a:p>
          <a:p>
            <a:pPr marL="266700" indent="-266700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000">
                <a:solidFill>
                  <a:srgbClr val="0D0D0D"/>
                </a:solidFill>
                <a:latin typeface="Calibri" pitchFamily="34" charset="0"/>
              </a:rPr>
              <a:t>Improvement of parameterization of wind re-suspension</a:t>
            </a:r>
          </a:p>
          <a:p>
            <a:pPr marL="266700" indent="-266700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2000">
                <a:solidFill>
                  <a:srgbClr val="0D0D0D"/>
                </a:solidFill>
                <a:latin typeface="Calibri" pitchFamily="34" charset="0"/>
              </a:rPr>
              <a:t>Analysis of pollution using more detailed national emission and monitoring data</a:t>
            </a:r>
          </a:p>
          <a:p>
            <a:pPr marL="266700" indent="-266700">
              <a:spcAft>
                <a:spcPct val="20000"/>
              </a:spcAft>
              <a:buFont typeface="Wingdings" pitchFamily="2" charset="2"/>
              <a:buChar char="§"/>
            </a:pPr>
            <a:endParaRPr lang="ru-RU" sz="2000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1753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5"/>
          <p:cNvSpPr txBox="1">
            <a:spLocks noChangeArrowheads="1"/>
          </p:cNvSpPr>
          <p:nvPr/>
        </p:nvSpPr>
        <p:spPr bwMode="auto">
          <a:xfrm>
            <a:off x="0" y="2444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376092"/>
                </a:solidFill>
                <a:latin typeface="Calibri" pitchFamily="34" charset="0"/>
              </a:rPr>
              <a:t>Evaluation of B(a)P pollution in urban areas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1450" y="912813"/>
            <a:ext cx="8610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spcAft>
                <a:spcPct val="40000"/>
              </a:spcAft>
              <a:buFont typeface="Wingdings" pitchFamily="2" charset="2"/>
              <a:buChar char="q"/>
              <a:tabLst>
                <a:tab pos="539750" algn="l"/>
              </a:tabLst>
            </a:pPr>
            <a:r>
              <a:rPr lang="en-US"/>
              <a:t>Significant part of urban population in Europe live in areas with exceedances of limit values for B(a)P air concentrations</a:t>
            </a:r>
          </a:p>
          <a:p>
            <a:pPr marL="357188" indent="-357188">
              <a:spcAft>
                <a:spcPct val="40000"/>
              </a:spcAft>
              <a:buFont typeface="Wingdings" pitchFamily="2" charset="2"/>
              <a:buChar char="q"/>
              <a:tabLst>
                <a:tab pos="539750" algn="l"/>
              </a:tabLst>
            </a:pPr>
            <a:r>
              <a:rPr lang="en-US"/>
              <a:t>About half of urban/suburban monitoring stations in Europe measuring B(a)P in air indicate concentrations above the EU target value 1 ng/m</a:t>
            </a:r>
            <a:r>
              <a:rPr lang="en-US" baseline="30000"/>
              <a:t>3</a:t>
            </a:r>
            <a:r>
              <a:rPr lang="en-US"/>
              <a:t> (</a:t>
            </a:r>
            <a:r>
              <a:rPr lang="en-US" i="1"/>
              <a:t>EEA, 2015</a:t>
            </a:r>
            <a:r>
              <a:rPr lang="en-US"/>
              <a:t>)</a:t>
            </a:r>
          </a:p>
          <a:p>
            <a:pPr marL="357188" indent="-357188">
              <a:spcAft>
                <a:spcPct val="40000"/>
              </a:spcAft>
              <a:buFont typeface="Wingdings" pitchFamily="2" charset="2"/>
              <a:buChar char="q"/>
              <a:tabLst>
                <a:tab pos="539750" algn="l"/>
              </a:tabLst>
            </a:pPr>
            <a:r>
              <a:rPr lang="en-US"/>
              <a:t>Objective of this activity is to estimate B(a)P pollution levels in urban areas of EMEP countries and provide information for exposure studies</a:t>
            </a:r>
          </a:p>
        </p:txBody>
      </p:sp>
      <p:pic>
        <p:nvPicPr>
          <p:cNvPr id="12291" name="Picture 11" descr="bap_eea_2013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3065463"/>
            <a:ext cx="310197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862263"/>
            <a:ext cx="4779963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37"/>
          <p:cNvSpPr txBox="1">
            <a:spLocks noChangeArrowheads="1"/>
          </p:cNvSpPr>
          <p:nvPr/>
        </p:nvSpPr>
        <p:spPr bwMode="auto">
          <a:xfrm>
            <a:off x="1314450" y="5976938"/>
            <a:ext cx="6569075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Observed B(a)P air concentrations in 2013 (EEA Airbase)</a:t>
            </a:r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6505575" y="4695825"/>
            <a:ext cx="216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EU target value</a:t>
            </a:r>
            <a:endParaRPr lang="ru-RU" sz="1600">
              <a:solidFill>
                <a:srgbClr val="FF0000"/>
              </a:solidFill>
            </a:endParaRPr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1295400" y="4391025"/>
            <a:ext cx="1781175" cy="669925"/>
            <a:chOff x="816" y="2766"/>
            <a:chExt cx="1122" cy="422"/>
          </a:xfrm>
        </p:grpSpPr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1278" y="2766"/>
              <a:ext cx="276" cy="19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816" y="2976"/>
              <a:ext cx="1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Czech Republic</a:t>
              </a:r>
              <a:endParaRPr lang="ru-RU" sz="1600" b="1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Long-term trends of HMs and POPs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57188" y="1357313"/>
            <a:ext cx="878681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900">
                <a:latin typeface="Calibri" pitchFamily="34" charset="0"/>
              </a:rPr>
              <a:t>    Trend evaluation for the whole EMEP domain and particular countries </a:t>
            </a:r>
            <a:br>
              <a:rPr lang="en-GB" sz="1900">
                <a:latin typeface="Calibri" pitchFamily="34" charset="0"/>
              </a:rPr>
            </a:br>
            <a:r>
              <a:rPr lang="en-GB" sz="1900">
                <a:latin typeface="Calibri" pitchFamily="34" charset="0"/>
              </a:rPr>
              <a:t>       based on model calculations</a:t>
            </a:r>
            <a:endParaRPr lang="en-US" sz="1900">
              <a:latin typeface="Calibri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>
                <a:latin typeface="Calibri" pitchFamily="34" charset="0"/>
              </a:rPr>
              <a:t>    Non-linear character of the pollution trends was investigated (methodology of </a:t>
            </a:r>
            <a:br>
              <a:rPr lang="en-US" sz="1900">
                <a:latin typeface="Calibri" pitchFamily="34" charset="0"/>
              </a:rPr>
            </a:br>
            <a:r>
              <a:rPr lang="en-US" sz="1900">
                <a:latin typeface="Calibri" pitchFamily="34" charset="0"/>
              </a:rPr>
              <a:t>       analysis was elaborated and applied)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68313" y="5556250"/>
            <a:ext cx="38369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>
                <a:solidFill>
                  <a:srgbClr val="10253F"/>
                </a:solidFill>
              </a:rPr>
              <a:t>Reduction of HMs and B[a]P in the EMEP region, EU28 and EECCA countries</a:t>
            </a:r>
            <a:endParaRPr lang="ru-RU" sz="1600">
              <a:solidFill>
                <a:srgbClr val="10253F"/>
              </a:solidFill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5214938" y="5751513"/>
            <a:ext cx="36782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10253F"/>
                </a:solidFill>
              </a:rPr>
              <a:t>Trends in B[a]P air concentrations in the EMEP countries</a:t>
            </a:r>
            <a:endParaRPr lang="ru-RU" sz="1600">
              <a:solidFill>
                <a:srgbClr val="10253F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001713" y="3141663"/>
            <a:ext cx="2790825" cy="2155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1001713" y="5297488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1001713" y="4991100"/>
            <a:ext cx="27908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1001713" y="4371975"/>
            <a:ext cx="27908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1001713" y="4067175"/>
            <a:ext cx="27908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1001713" y="3760788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1001713" y="3446463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1001713" y="3141663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1001713" y="3141663"/>
            <a:ext cx="2790825" cy="21558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119188" y="3478213"/>
            <a:ext cx="155575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816100" y="3870325"/>
            <a:ext cx="157163" cy="808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514600" y="4318000"/>
            <a:ext cx="157163" cy="360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211513" y="4246563"/>
            <a:ext cx="157162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30" name="Rectangle 19"/>
          <p:cNvSpPr>
            <a:spLocks noChangeArrowheads="1"/>
          </p:cNvSpPr>
          <p:nvPr/>
        </p:nvSpPr>
        <p:spPr bwMode="auto">
          <a:xfrm>
            <a:off x="1274763" y="3440113"/>
            <a:ext cx="149225" cy="12382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Rectangle 20"/>
          <p:cNvSpPr>
            <a:spLocks noChangeArrowheads="1"/>
          </p:cNvSpPr>
          <p:nvPr/>
        </p:nvSpPr>
        <p:spPr bwMode="auto">
          <a:xfrm>
            <a:off x="1973263" y="3760788"/>
            <a:ext cx="149225" cy="9175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Rectangle 21"/>
          <p:cNvSpPr>
            <a:spLocks noChangeArrowheads="1"/>
          </p:cNvSpPr>
          <p:nvPr/>
        </p:nvSpPr>
        <p:spPr bwMode="auto">
          <a:xfrm>
            <a:off x="2671763" y="4144963"/>
            <a:ext cx="147637" cy="5334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Rectangle 22"/>
          <p:cNvSpPr>
            <a:spLocks noChangeArrowheads="1"/>
          </p:cNvSpPr>
          <p:nvPr/>
        </p:nvSpPr>
        <p:spPr bwMode="auto">
          <a:xfrm>
            <a:off x="3368675" y="4051300"/>
            <a:ext cx="149225" cy="6270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1423988" y="3509963"/>
            <a:ext cx="157162" cy="1168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Rectangle 24"/>
          <p:cNvSpPr>
            <a:spLocks noChangeArrowheads="1"/>
          </p:cNvSpPr>
          <p:nvPr/>
        </p:nvSpPr>
        <p:spPr bwMode="auto">
          <a:xfrm>
            <a:off x="2122488" y="3933825"/>
            <a:ext cx="157162" cy="7445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Rectangle 25"/>
          <p:cNvSpPr>
            <a:spLocks noChangeArrowheads="1"/>
          </p:cNvSpPr>
          <p:nvPr/>
        </p:nvSpPr>
        <p:spPr bwMode="auto">
          <a:xfrm>
            <a:off x="2819400" y="4395788"/>
            <a:ext cx="157163" cy="2825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Rectangle 26"/>
          <p:cNvSpPr>
            <a:spLocks noChangeArrowheads="1"/>
          </p:cNvSpPr>
          <p:nvPr/>
        </p:nvSpPr>
        <p:spPr bwMode="auto">
          <a:xfrm>
            <a:off x="3517900" y="4622800"/>
            <a:ext cx="157163" cy="555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27"/>
          <p:cNvSpPr>
            <a:spLocks noChangeShapeType="1"/>
          </p:cNvSpPr>
          <p:nvPr/>
        </p:nvSpPr>
        <p:spPr bwMode="auto">
          <a:xfrm flipV="1">
            <a:off x="1196975" y="3282950"/>
            <a:ext cx="1588" cy="195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28"/>
          <p:cNvSpPr>
            <a:spLocks noChangeShapeType="1"/>
          </p:cNvSpPr>
          <p:nvPr/>
        </p:nvSpPr>
        <p:spPr bwMode="auto">
          <a:xfrm>
            <a:off x="1173163" y="3282950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9"/>
          <p:cNvSpPr>
            <a:spLocks noChangeShapeType="1"/>
          </p:cNvSpPr>
          <p:nvPr/>
        </p:nvSpPr>
        <p:spPr bwMode="auto">
          <a:xfrm flipV="1">
            <a:off x="1895475" y="3517900"/>
            <a:ext cx="1588" cy="3524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30"/>
          <p:cNvSpPr>
            <a:spLocks noChangeShapeType="1"/>
          </p:cNvSpPr>
          <p:nvPr/>
        </p:nvSpPr>
        <p:spPr bwMode="auto">
          <a:xfrm>
            <a:off x="1871663" y="3517900"/>
            <a:ext cx="53975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31"/>
          <p:cNvSpPr>
            <a:spLocks noChangeShapeType="1"/>
          </p:cNvSpPr>
          <p:nvPr/>
        </p:nvSpPr>
        <p:spPr bwMode="auto">
          <a:xfrm flipV="1">
            <a:off x="2592388" y="3603625"/>
            <a:ext cx="1587" cy="7143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32"/>
          <p:cNvSpPr>
            <a:spLocks noChangeShapeType="1"/>
          </p:cNvSpPr>
          <p:nvPr/>
        </p:nvSpPr>
        <p:spPr bwMode="auto">
          <a:xfrm>
            <a:off x="2568575" y="3603625"/>
            <a:ext cx="5556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33"/>
          <p:cNvSpPr>
            <a:spLocks noChangeShapeType="1"/>
          </p:cNvSpPr>
          <p:nvPr/>
        </p:nvSpPr>
        <p:spPr bwMode="auto">
          <a:xfrm flipV="1">
            <a:off x="3290888" y="3290888"/>
            <a:ext cx="1587" cy="9556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34"/>
          <p:cNvSpPr>
            <a:spLocks noChangeShapeType="1"/>
          </p:cNvSpPr>
          <p:nvPr/>
        </p:nvSpPr>
        <p:spPr bwMode="auto">
          <a:xfrm>
            <a:off x="3267075" y="3290888"/>
            <a:ext cx="55563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35"/>
          <p:cNvSpPr>
            <a:spLocks noChangeShapeType="1"/>
          </p:cNvSpPr>
          <p:nvPr/>
        </p:nvSpPr>
        <p:spPr bwMode="auto">
          <a:xfrm>
            <a:off x="1196975" y="3478213"/>
            <a:ext cx="1588" cy="7921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7" name="Line 36"/>
          <p:cNvSpPr>
            <a:spLocks noChangeShapeType="1"/>
          </p:cNvSpPr>
          <p:nvPr/>
        </p:nvSpPr>
        <p:spPr bwMode="auto">
          <a:xfrm>
            <a:off x="1173163" y="4270375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8" name="Line 37"/>
          <p:cNvSpPr>
            <a:spLocks noChangeShapeType="1"/>
          </p:cNvSpPr>
          <p:nvPr/>
        </p:nvSpPr>
        <p:spPr bwMode="auto">
          <a:xfrm>
            <a:off x="1895475" y="3870325"/>
            <a:ext cx="1588" cy="8937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9" name="Line 38"/>
          <p:cNvSpPr>
            <a:spLocks noChangeShapeType="1"/>
          </p:cNvSpPr>
          <p:nvPr/>
        </p:nvSpPr>
        <p:spPr bwMode="auto">
          <a:xfrm>
            <a:off x="1871663" y="4764088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0" name="Line 39"/>
          <p:cNvSpPr>
            <a:spLocks noChangeShapeType="1"/>
          </p:cNvSpPr>
          <p:nvPr/>
        </p:nvSpPr>
        <p:spPr bwMode="auto">
          <a:xfrm>
            <a:off x="2592388" y="4318000"/>
            <a:ext cx="1587" cy="50800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1" name="Line 40"/>
          <p:cNvSpPr>
            <a:spLocks noChangeShapeType="1"/>
          </p:cNvSpPr>
          <p:nvPr/>
        </p:nvSpPr>
        <p:spPr bwMode="auto">
          <a:xfrm>
            <a:off x="2568575" y="4826000"/>
            <a:ext cx="5556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2" name="Line 41"/>
          <p:cNvSpPr>
            <a:spLocks noChangeShapeType="1"/>
          </p:cNvSpPr>
          <p:nvPr/>
        </p:nvSpPr>
        <p:spPr bwMode="auto">
          <a:xfrm>
            <a:off x="3290888" y="4246563"/>
            <a:ext cx="1587" cy="9493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Line 42"/>
          <p:cNvSpPr>
            <a:spLocks noChangeShapeType="1"/>
          </p:cNvSpPr>
          <p:nvPr/>
        </p:nvSpPr>
        <p:spPr bwMode="auto">
          <a:xfrm>
            <a:off x="3267075" y="5195888"/>
            <a:ext cx="55563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Line 43"/>
          <p:cNvSpPr>
            <a:spLocks noChangeShapeType="1"/>
          </p:cNvSpPr>
          <p:nvPr/>
        </p:nvSpPr>
        <p:spPr bwMode="auto">
          <a:xfrm flipV="1">
            <a:off x="1346200" y="3282950"/>
            <a:ext cx="1588" cy="1571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Line 44"/>
          <p:cNvSpPr>
            <a:spLocks noChangeShapeType="1"/>
          </p:cNvSpPr>
          <p:nvPr/>
        </p:nvSpPr>
        <p:spPr bwMode="auto">
          <a:xfrm>
            <a:off x="1322388" y="3282950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Line 45"/>
          <p:cNvSpPr>
            <a:spLocks noChangeShapeType="1"/>
          </p:cNvSpPr>
          <p:nvPr/>
        </p:nvSpPr>
        <p:spPr bwMode="auto">
          <a:xfrm flipV="1">
            <a:off x="2043113" y="3517900"/>
            <a:ext cx="1587" cy="2428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7" name="Line 46"/>
          <p:cNvSpPr>
            <a:spLocks noChangeShapeType="1"/>
          </p:cNvSpPr>
          <p:nvPr/>
        </p:nvSpPr>
        <p:spPr bwMode="auto">
          <a:xfrm>
            <a:off x="2020888" y="3517900"/>
            <a:ext cx="53975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Line 47"/>
          <p:cNvSpPr>
            <a:spLocks noChangeShapeType="1"/>
          </p:cNvSpPr>
          <p:nvPr/>
        </p:nvSpPr>
        <p:spPr bwMode="auto">
          <a:xfrm flipV="1">
            <a:off x="2741613" y="3603625"/>
            <a:ext cx="1587" cy="5413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9" name="Line 48"/>
          <p:cNvSpPr>
            <a:spLocks noChangeShapeType="1"/>
          </p:cNvSpPr>
          <p:nvPr/>
        </p:nvSpPr>
        <p:spPr bwMode="auto">
          <a:xfrm>
            <a:off x="2717800" y="3603625"/>
            <a:ext cx="5556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0" name="Line 49"/>
          <p:cNvSpPr>
            <a:spLocks noChangeShapeType="1"/>
          </p:cNvSpPr>
          <p:nvPr/>
        </p:nvSpPr>
        <p:spPr bwMode="auto">
          <a:xfrm flipV="1">
            <a:off x="3440113" y="3290888"/>
            <a:ext cx="1587" cy="7604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1" name="Line 50"/>
          <p:cNvSpPr>
            <a:spLocks noChangeShapeType="1"/>
          </p:cNvSpPr>
          <p:nvPr/>
        </p:nvSpPr>
        <p:spPr bwMode="auto">
          <a:xfrm>
            <a:off x="3416300" y="3290888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2" name="Line 51"/>
          <p:cNvSpPr>
            <a:spLocks noChangeShapeType="1"/>
          </p:cNvSpPr>
          <p:nvPr/>
        </p:nvSpPr>
        <p:spPr bwMode="auto">
          <a:xfrm>
            <a:off x="1346200" y="3440113"/>
            <a:ext cx="1588" cy="5016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3" name="Line 52"/>
          <p:cNvSpPr>
            <a:spLocks noChangeShapeType="1"/>
          </p:cNvSpPr>
          <p:nvPr/>
        </p:nvSpPr>
        <p:spPr bwMode="auto">
          <a:xfrm>
            <a:off x="1322388" y="3941763"/>
            <a:ext cx="55562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4" name="Line 53"/>
          <p:cNvSpPr>
            <a:spLocks noChangeShapeType="1"/>
          </p:cNvSpPr>
          <p:nvPr/>
        </p:nvSpPr>
        <p:spPr bwMode="auto">
          <a:xfrm>
            <a:off x="2043113" y="3760788"/>
            <a:ext cx="1587" cy="53340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5" name="Line 54"/>
          <p:cNvSpPr>
            <a:spLocks noChangeShapeType="1"/>
          </p:cNvSpPr>
          <p:nvPr/>
        </p:nvSpPr>
        <p:spPr bwMode="auto">
          <a:xfrm>
            <a:off x="2020888" y="4294188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6" name="Line 55"/>
          <p:cNvSpPr>
            <a:spLocks noChangeShapeType="1"/>
          </p:cNvSpPr>
          <p:nvPr/>
        </p:nvSpPr>
        <p:spPr bwMode="auto">
          <a:xfrm>
            <a:off x="2741613" y="4144963"/>
            <a:ext cx="1587" cy="4937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7" name="Line 56"/>
          <p:cNvSpPr>
            <a:spLocks noChangeShapeType="1"/>
          </p:cNvSpPr>
          <p:nvPr/>
        </p:nvSpPr>
        <p:spPr bwMode="auto">
          <a:xfrm>
            <a:off x="2717800" y="4638675"/>
            <a:ext cx="5556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8" name="Line 57"/>
          <p:cNvSpPr>
            <a:spLocks noChangeShapeType="1"/>
          </p:cNvSpPr>
          <p:nvPr/>
        </p:nvSpPr>
        <p:spPr bwMode="auto">
          <a:xfrm>
            <a:off x="3440113" y="4051300"/>
            <a:ext cx="1587" cy="9159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9" name="Line 58"/>
          <p:cNvSpPr>
            <a:spLocks noChangeShapeType="1"/>
          </p:cNvSpPr>
          <p:nvPr/>
        </p:nvSpPr>
        <p:spPr bwMode="auto">
          <a:xfrm>
            <a:off x="3416300" y="4967288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0" name="Line 59"/>
          <p:cNvSpPr>
            <a:spLocks noChangeShapeType="1"/>
          </p:cNvSpPr>
          <p:nvPr/>
        </p:nvSpPr>
        <p:spPr bwMode="auto">
          <a:xfrm flipV="1">
            <a:off x="1503363" y="3344863"/>
            <a:ext cx="1587" cy="16510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1" name="Line 60"/>
          <p:cNvSpPr>
            <a:spLocks noChangeShapeType="1"/>
          </p:cNvSpPr>
          <p:nvPr/>
        </p:nvSpPr>
        <p:spPr bwMode="auto">
          <a:xfrm>
            <a:off x="1479550" y="3344863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2" name="Line 61"/>
          <p:cNvSpPr>
            <a:spLocks noChangeShapeType="1"/>
          </p:cNvSpPr>
          <p:nvPr/>
        </p:nvSpPr>
        <p:spPr bwMode="auto">
          <a:xfrm flipV="1">
            <a:off x="2200275" y="3611563"/>
            <a:ext cx="1588" cy="3222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3" name="Line 62"/>
          <p:cNvSpPr>
            <a:spLocks noChangeShapeType="1"/>
          </p:cNvSpPr>
          <p:nvPr/>
        </p:nvSpPr>
        <p:spPr bwMode="auto">
          <a:xfrm>
            <a:off x="2176463" y="3611563"/>
            <a:ext cx="55562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4" name="Line 63"/>
          <p:cNvSpPr>
            <a:spLocks noChangeShapeType="1"/>
          </p:cNvSpPr>
          <p:nvPr/>
        </p:nvSpPr>
        <p:spPr bwMode="auto">
          <a:xfrm flipV="1">
            <a:off x="2898775" y="3752850"/>
            <a:ext cx="1588" cy="6429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5" name="Line 64"/>
          <p:cNvSpPr>
            <a:spLocks noChangeShapeType="1"/>
          </p:cNvSpPr>
          <p:nvPr/>
        </p:nvSpPr>
        <p:spPr bwMode="auto">
          <a:xfrm>
            <a:off x="2874963" y="3752850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6" name="Line 65"/>
          <p:cNvSpPr>
            <a:spLocks noChangeShapeType="1"/>
          </p:cNvSpPr>
          <p:nvPr/>
        </p:nvSpPr>
        <p:spPr bwMode="auto">
          <a:xfrm flipV="1">
            <a:off x="3595688" y="3565525"/>
            <a:ext cx="1587" cy="10572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7" name="Line 66"/>
          <p:cNvSpPr>
            <a:spLocks noChangeShapeType="1"/>
          </p:cNvSpPr>
          <p:nvPr/>
        </p:nvSpPr>
        <p:spPr bwMode="auto">
          <a:xfrm>
            <a:off x="3573463" y="3565525"/>
            <a:ext cx="53975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8" name="Line 67"/>
          <p:cNvSpPr>
            <a:spLocks noChangeShapeType="1"/>
          </p:cNvSpPr>
          <p:nvPr/>
        </p:nvSpPr>
        <p:spPr bwMode="auto">
          <a:xfrm>
            <a:off x="1503363" y="3509963"/>
            <a:ext cx="1587" cy="7604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9" name="Line 68"/>
          <p:cNvSpPr>
            <a:spLocks noChangeShapeType="1"/>
          </p:cNvSpPr>
          <p:nvPr/>
        </p:nvSpPr>
        <p:spPr bwMode="auto">
          <a:xfrm>
            <a:off x="1479550" y="4270375"/>
            <a:ext cx="53975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0" name="Line 69"/>
          <p:cNvSpPr>
            <a:spLocks noChangeShapeType="1"/>
          </p:cNvSpPr>
          <p:nvPr/>
        </p:nvSpPr>
        <p:spPr bwMode="auto">
          <a:xfrm>
            <a:off x="2200275" y="3933825"/>
            <a:ext cx="1588" cy="830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1" name="Line 70"/>
          <p:cNvSpPr>
            <a:spLocks noChangeShapeType="1"/>
          </p:cNvSpPr>
          <p:nvPr/>
        </p:nvSpPr>
        <p:spPr bwMode="auto">
          <a:xfrm>
            <a:off x="2176463" y="4764088"/>
            <a:ext cx="55562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2" name="Line 71"/>
          <p:cNvSpPr>
            <a:spLocks noChangeShapeType="1"/>
          </p:cNvSpPr>
          <p:nvPr/>
        </p:nvSpPr>
        <p:spPr bwMode="auto">
          <a:xfrm>
            <a:off x="2898775" y="4395788"/>
            <a:ext cx="1588" cy="4302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3" name="Line 72"/>
          <p:cNvSpPr>
            <a:spLocks noChangeShapeType="1"/>
          </p:cNvSpPr>
          <p:nvPr/>
        </p:nvSpPr>
        <p:spPr bwMode="auto">
          <a:xfrm>
            <a:off x="2874963" y="4826000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4" name="Line 73"/>
          <p:cNvSpPr>
            <a:spLocks noChangeShapeType="1"/>
          </p:cNvSpPr>
          <p:nvPr/>
        </p:nvSpPr>
        <p:spPr bwMode="auto">
          <a:xfrm>
            <a:off x="3595688" y="4622800"/>
            <a:ext cx="1587" cy="5730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5" name="Line 74"/>
          <p:cNvSpPr>
            <a:spLocks noChangeShapeType="1"/>
          </p:cNvSpPr>
          <p:nvPr/>
        </p:nvSpPr>
        <p:spPr bwMode="auto">
          <a:xfrm>
            <a:off x="3573463" y="5195888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6" name="Line 75"/>
          <p:cNvSpPr>
            <a:spLocks noChangeShapeType="1"/>
          </p:cNvSpPr>
          <p:nvPr/>
        </p:nvSpPr>
        <p:spPr bwMode="auto">
          <a:xfrm>
            <a:off x="1001713" y="3141663"/>
            <a:ext cx="1587" cy="2155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7" name="Line 76"/>
          <p:cNvSpPr>
            <a:spLocks noChangeShapeType="1"/>
          </p:cNvSpPr>
          <p:nvPr/>
        </p:nvSpPr>
        <p:spPr bwMode="auto">
          <a:xfrm>
            <a:off x="962025" y="5297488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8" name="Line 77"/>
          <p:cNvSpPr>
            <a:spLocks noChangeShapeType="1"/>
          </p:cNvSpPr>
          <p:nvPr/>
        </p:nvSpPr>
        <p:spPr bwMode="auto">
          <a:xfrm>
            <a:off x="962025" y="499110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9" name="Line 78"/>
          <p:cNvSpPr>
            <a:spLocks noChangeShapeType="1"/>
          </p:cNvSpPr>
          <p:nvPr/>
        </p:nvSpPr>
        <p:spPr bwMode="auto">
          <a:xfrm>
            <a:off x="962025" y="4678363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0" name="Line 79"/>
          <p:cNvSpPr>
            <a:spLocks noChangeShapeType="1"/>
          </p:cNvSpPr>
          <p:nvPr/>
        </p:nvSpPr>
        <p:spPr bwMode="auto">
          <a:xfrm>
            <a:off x="962025" y="4371975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1" name="Line 80"/>
          <p:cNvSpPr>
            <a:spLocks noChangeShapeType="1"/>
          </p:cNvSpPr>
          <p:nvPr/>
        </p:nvSpPr>
        <p:spPr bwMode="auto">
          <a:xfrm>
            <a:off x="962025" y="4067175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2" name="Line 81"/>
          <p:cNvSpPr>
            <a:spLocks noChangeShapeType="1"/>
          </p:cNvSpPr>
          <p:nvPr/>
        </p:nvSpPr>
        <p:spPr bwMode="auto">
          <a:xfrm>
            <a:off x="962025" y="3760788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3" name="Line 82"/>
          <p:cNvSpPr>
            <a:spLocks noChangeShapeType="1"/>
          </p:cNvSpPr>
          <p:nvPr/>
        </p:nvSpPr>
        <p:spPr bwMode="auto">
          <a:xfrm>
            <a:off x="962025" y="3446463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4" name="Line 83"/>
          <p:cNvSpPr>
            <a:spLocks noChangeShapeType="1"/>
          </p:cNvSpPr>
          <p:nvPr/>
        </p:nvSpPr>
        <p:spPr bwMode="auto">
          <a:xfrm>
            <a:off x="962025" y="3141663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5" name="Line 84"/>
          <p:cNvSpPr>
            <a:spLocks noChangeShapeType="1"/>
          </p:cNvSpPr>
          <p:nvPr/>
        </p:nvSpPr>
        <p:spPr bwMode="auto">
          <a:xfrm>
            <a:off x="1001713" y="4678363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6" name="Line 85"/>
          <p:cNvSpPr>
            <a:spLocks noChangeShapeType="1"/>
          </p:cNvSpPr>
          <p:nvPr/>
        </p:nvSpPr>
        <p:spPr bwMode="auto">
          <a:xfrm flipV="1">
            <a:off x="1001713" y="4678363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7" name="Line 86"/>
          <p:cNvSpPr>
            <a:spLocks noChangeShapeType="1"/>
          </p:cNvSpPr>
          <p:nvPr/>
        </p:nvSpPr>
        <p:spPr bwMode="auto">
          <a:xfrm flipV="1">
            <a:off x="1698625" y="4678363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8" name="Line 87"/>
          <p:cNvSpPr>
            <a:spLocks noChangeShapeType="1"/>
          </p:cNvSpPr>
          <p:nvPr/>
        </p:nvSpPr>
        <p:spPr bwMode="auto">
          <a:xfrm flipV="1">
            <a:off x="2397125" y="4678363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99" name="Line 88"/>
          <p:cNvSpPr>
            <a:spLocks noChangeShapeType="1"/>
          </p:cNvSpPr>
          <p:nvPr/>
        </p:nvSpPr>
        <p:spPr bwMode="auto">
          <a:xfrm flipV="1">
            <a:off x="3094038" y="4678363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00" name="Line 89"/>
          <p:cNvSpPr>
            <a:spLocks noChangeShapeType="1"/>
          </p:cNvSpPr>
          <p:nvPr/>
        </p:nvSpPr>
        <p:spPr bwMode="auto">
          <a:xfrm flipV="1">
            <a:off x="3792538" y="4678363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01" name="Rectangle 90"/>
          <p:cNvSpPr>
            <a:spLocks noChangeArrowheads="1"/>
          </p:cNvSpPr>
          <p:nvPr/>
        </p:nvSpPr>
        <p:spPr bwMode="auto">
          <a:xfrm>
            <a:off x="719138" y="5226050"/>
            <a:ext cx="2349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-40</a:t>
            </a:r>
            <a:endParaRPr lang="ru-RU"/>
          </a:p>
        </p:txBody>
      </p:sp>
      <p:sp>
        <p:nvSpPr>
          <p:cNvPr id="13402" name="Rectangle 91"/>
          <p:cNvSpPr>
            <a:spLocks noChangeArrowheads="1"/>
          </p:cNvSpPr>
          <p:nvPr/>
        </p:nvSpPr>
        <p:spPr bwMode="auto">
          <a:xfrm>
            <a:off x="719138" y="4921250"/>
            <a:ext cx="2349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-20</a:t>
            </a:r>
            <a:endParaRPr lang="ru-RU"/>
          </a:p>
        </p:txBody>
      </p:sp>
      <p:sp>
        <p:nvSpPr>
          <p:cNvPr id="13403" name="Rectangle 92"/>
          <p:cNvSpPr>
            <a:spLocks noChangeArrowheads="1"/>
          </p:cNvSpPr>
          <p:nvPr/>
        </p:nvSpPr>
        <p:spPr bwMode="auto">
          <a:xfrm>
            <a:off x="828675" y="4606925"/>
            <a:ext cx="125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0</a:t>
            </a:r>
            <a:endParaRPr lang="ru-RU"/>
          </a:p>
        </p:txBody>
      </p:sp>
      <p:sp>
        <p:nvSpPr>
          <p:cNvPr id="13404" name="Rectangle 93"/>
          <p:cNvSpPr>
            <a:spLocks noChangeArrowheads="1"/>
          </p:cNvSpPr>
          <p:nvPr/>
        </p:nvSpPr>
        <p:spPr bwMode="auto">
          <a:xfrm>
            <a:off x="757238" y="4302125"/>
            <a:ext cx="1952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20</a:t>
            </a:r>
            <a:endParaRPr lang="ru-RU"/>
          </a:p>
        </p:txBody>
      </p:sp>
      <p:sp>
        <p:nvSpPr>
          <p:cNvPr id="13405" name="Rectangle 94"/>
          <p:cNvSpPr>
            <a:spLocks noChangeArrowheads="1"/>
          </p:cNvSpPr>
          <p:nvPr/>
        </p:nvSpPr>
        <p:spPr bwMode="auto">
          <a:xfrm>
            <a:off x="757238" y="3995738"/>
            <a:ext cx="19526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40</a:t>
            </a:r>
            <a:endParaRPr lang="ru-RU"/>
          </a:p>
        </p:txBody>
      </p:sp>
      <p:sp>
        <p:nvSpPr>
          <p:cNvPr id="13406" name="Rectangle 95"/>
          <p:cNvSpPr>
            <a:spLocks noChangeArrowheads="1"/>
          </p:cNvSpPr>
          <p:nvPr/>
        </p:nvSpPr>
        <p:spPr bwMode="auto">
          <a:xfrm>
            <a:off x="757238" y="3690938"/>
            <a:ext cx="19526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60</a:t>
            </a:r>
            <a:endParaRPr lang="ru-RU"/>
          </a:p>
        </p:txBody>
      </p:sp>
      <p:sp>
        <p:nvSpPr>
          <p:cNvPr id="13407" name="Rectangle 96"/>
          <p:cNvSpPr>
            <a:spLocks noChangeArrowheads="1"/>
          </p:cNvSpPr>
          <p:nvPr/>
        </p:nvSpPr>
        <p:spPr bwMode="auto">
          <a:xfrm>
            <a:off x="757238" y="3376613"/>
            <a:ext cx="19526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80</a:t>
            </a:r>
            <a:endParaRPr lang="ru-RU"/>
          </a:p>
        </p:txBody>
      </p:sp>
      <p:sp>
        <p:nvSpPr>
          <p:cNvPr id="13408" name="Rectangle 97"/>
          <p:cNvSpPr>
            <a:spLocks noChangeArrowheads="1"/>
          </p:cNvSpPr>
          <p:nvPr/>
        </p:nvSpPr>
        <p:spPr bwMode="auto">
          <a:xfrm>
            <a:off x="687388" y="3070225"/>
            <a:ext cx="2667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100</a:t>
            </a:r>
            <a:endParaRPr lang="ru-RU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1212850" y="3000375"/>
            <a:ext cx="2206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Pb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1901825" y="3000375"/>
            <a:ext cx="23018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Cd</a:t>
            </a: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2608263" y="3000375"/>
            <a:ext cx="23018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Hg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3203575" y="3000375"/>
            <a:ext cx="4397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B[a]P</a:t>
            </a:r>
          </a:p>
        </p:txBody>
      </p:sp>
      <p:sp>
        <p:nvSpPr>
          <p:cNvPr id="13413" name="Rectangle 102"/>
          <p:cNvSpPr>
            <a:spLocks noChangeArrowheads="1"/>
          </p:cNvSpPr>
          <p:nvPr/>
        </p:nvSpPr>
        <p:spPr bwMode="auto">
          <a:xfrm rot="-5400000">
            <a:off x="13494" y="4101306"/>
            <a:ext cx="11445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b="1">
                <a:solidFill>
                  <a:srgbClr val="000000"/>
                </a:solidFill>
              </a:rPr>
              <a:t>Total redcution, %</a:t>
            </a:r>
            <a:endParaRPr lang="ru-RU"/>
          </a:p>
        </p:txBody>
      </p:sp>
      <p:sp>
        <p:nvSpPr>
          <p:cNvPr id="13414" name="Rectangle 103"/>
          <p:cNvSpPr>
            <a:spLocks noChangeArrowheads="1"/>
          </p:cNvSpPr>
          <p:nvPr/>
        </p:nvSpPr>
        <p:spPr bwMode="auto">
          <a:xfrm>
            <a:off x="3965575" y="3603625"/>
            <a:ext cx="798513" cy="13557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4051300" y="3800475"/>
            <a:ext cx="93663" cy="93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416" name="Rectangle 105"/>
          <p:cNvSpPr>
            <a:spLocks noChangeArrowheads="1"/>
          </p:cNvSpPr>
          <p:nvPr/>
        </p:nvSpPr>
        <p:spPr bwMode="auto">
          <a:xfrm>
            <a:off x="4184650" y="3752850"/>
            <a:ext cx="4857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EMEP</a:t>
            </a:r>
            <a:endParaRPr lang="ru-RU"/>
          </a:p>
        </p:txBody>
      </p:sp>
      <p:sp>
        <p:nvSpPr>
          <p:cNvPr id="13417" name="Rectangle 106"/>
          <p:cNvSpPr>
            <a:spLocks noChangeArrowheads="1"/>
          </p:cNvSpPr>
          <p:nvPr/>
        </p:nvSpPr>
        <p:spPr bwMode="auto">
          <a:xfrm>
            <a:off x="4051300" y="4246563"/>
            <a:ext cx="93663" cy="93662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18" name="Rectangle 107"/>
          <p:cNvSpPr>
            <a:spLocks noChangeArrowheads="1"/>
          </p:cNvSpPr>
          <p:nvPr/>
        </p:nvSpPr>
        <p:spPr bwMode="auto">
          <a:xfrm>
            <a:off x="4184650" y="4198938"/>
            <a:ext cx="43973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EU28</a:t>
            </a:r>
            <a:endParaRPr lang="ru-RU"/>
          </a:p>
        </p:txBody>
      </p:sp>
      <p:sp>
        <p:nvSpPr>
          <p:cNvPr id="13419" name="Rectangle 108"/>
          <p:cNvSpPr>
            <a:spLocks noChangeArrowheads="1"/>
          </p:cNvSpPr>
          <p:nvPr/>
        </p:nvSpPr>
        <p:spPr bwMode="auto">
          <a:xfrm>
            <a:off x="4051300" y="4694238"/>
            <a:ext cx="93663" cy="936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20" name="Rectangle 109"/>
          <p:cNvSpPr>
            <a:spLocks noChangeArrowheads="1"/>
          </p:cNvSpPr>
          <p:nvPr/>
        </p:nvSpPr>
        <p:spPr bwMode="auto">
          <a:xfrm>
            <a:off x="4184650" y="4646613"/>
            <a:ext cx="57943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EECCA</a:t>
            </a:r>
            <a:endParaRPr lang="ru-RU"/>
          </a:p>
        </p:txBody>
      </p:sp>
      <p:sp>
        <p:nvSpPr>
          <p:cNvPr id="10350" name="Text Box 111"/>
          <p:cNvSpPr txBox="1">
            <a:spLocks noChangeArrowheads="1"/>
          </p:cNvSpPr>
          <p:nvPr/>
        </p:nvSpPr>
        <p:spPr bwMode="auto">
          <a:xfrm>
            <a:off x="0" y="685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Contribution to CLRTAP, WGE and TFMM Assessments-2016</a:t>
            </a:r>
            <a:endParaRPr lang="ru-RU" altLang="zh-CN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422" name="Picture 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852738"/>
            <a:ext cx="378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8"/>
          <p:cNvSpPr txBox="1">
            <a:spLocks noChangeArrowheads="1"/>
          </p:cNvSpPr>
          <p:nvPr/>
        </p:nvSpPr>
        <p:spPr bwMode="auto">
          <a:xfrm>
            <a:off x="179388" y="688975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66788"/>
            <a:r>
              <a:rPr lang="en-US" sz="2200">
                <a:solidFill>
                  <a:srgbClr val="17375E"/>
                </a:solidFill>
                <a:latin typeface="Calibri" pitchFamily="34" charset="0"/>
              </a:rPr>
              <a:t>Application of moss concentrations data with fine resolution to analysis of pollution levels in </a:t>
            </a:r>
            <a:r>
              <a:rPr lang="en-US" sz="2200" i="1">
                <a:solidFill>
                  <a:srgbClr val="2243CE"/>
                </a:solidFill>
                <a:latin typeface="Calibri" pitchFamily="34" charset="0"/>
              </a:rPr>
              <a:t>co-operation with WGE</a:t>
            </a:r>
            <a:endParaRPr lang="ru-RU" sz="2200" i="1">
              <a:solidFill>
                <a:srgbClr val="2243CE"/>
              </a:solidFill>
              <a:latin typeface="Calibri" pitchFamily="34" charset="0"/>
            </a:endParaRPr>
          </a:p>
        </p:txBody>
      </p:sp>
      <p:sp>
        <p:nvSpPr>
          <p:cNvPr id="17411" name="Прямоугольник 17"/>
          <p:cNvSpPr>
            <a:spLocks noChangeArrowheads="1"/>
          </p:cNvSpPr>
          <p:nvPr/>
        </p:nvSpPr>
        <p:spPr bwMode="auto">
          <a:xfrm>
            <a:off x="731838" y="6072188"/>
            <a:ext cx="434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29th TF meeting of the ICP-Vegetation</a:t>
            </a:r>
            <a:r>
              <a:rPr lang="en-GB" i="1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Dubna, Russia, March</a:t>
            </a:r>
            <a:r>
              <a:rPr lang="en-GB" i="1">
                <a:solidFill>
                  <a:srgbClr val="C00000"/>
                </a:solidFill>
                <a:latin typeface="Calibri" pitchFamily="34" charset="0"/>
              </a:rPr>
              <a:t> 2016</a:t>
            </a:r>
            <a:endParaRPr lang="ru-RU" i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Рисунок 18" descr="ma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075" y="1765300"/>
            <a:ext cx="2693988" cy="20669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8" name="Рисунок 17" descr="ma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25" y="4251325"/>
            <a:ext cx="2695575" cy="2071688"/>
          </a:xfrm>
          <a:prstGeom prst="rect">
            <a:avLst/>
          </a:prstGeom>
          <a:ln w="6350">
            <a:solidFill>
              <a:schemeClr val="tx2">
                <a:lumMod val="75000"/>
              </a:schemeClr>
            </a:solidFill>
          </a:ln>
        </p:spPr>
      </p:pic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4881563" y="1449388"/>
            <a:ext cx="38528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Reduction (%) of Pb </a:t>
            </a:r>
            <a:r>
              <a:rPr lang="en-US" b="1">
                <a:solidFill>
                  <a:schemeClr val="accent1"/>
                </a:solidFill>
                <a:latin typeface="+mn-lt"/>
              </a:rPr>
              <a:t>modelled</a:t>
            </a:r>
            <a:r>
              <a:rPr lang="en-US">
                <a:latin typeface="+mn-lt"/>
              </a:rPr>
              <a:t> deposition</a:t>
            </a:r>
            <a:endParaRPr lang="ru-RU">
              <a:latin typeface="+mn-lt"/>
            </a:endParaRP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660900" y="3913188"/>
            <a:ext cx="430371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Reduction (%) of </a:t>
            </a:r>
            <a:r>
              <a:rPr lang="en-US" dirty="0" err="1">
                <a:latin typeface="+mn-lt"/>
              </a:rPr>
              <a:t>Pb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observed</a:t>
            </a:r>
            <a:r>
              <a:rPr lang="en-US" dirty="0">
                <a:latin typeface="+mn-lt"/>
              </a:rPr>
              <a:t> conc. in mosses</a:t>
            </a:r>
            <a:endParaRPr lang="ru-RU" dirty="0">
              <a:latin typeface="+mn-lt"/>
            </a:endParaRPr>
          </a:p>
        </p:txBody>
      </p:sp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146050" y="1892300"/>
            <a:ext cx="2905125" cy="3543300"/>
            <a:chOff x="188" y="1192"/>
            <a:chExt cx="1830" cy="2232"/>
          </a:xfrm>
        </p:grpSpPr>
        <p:pic>
          <p:nvPicPr>
            <p:cNvPr id="14350" name="Picture 14" descr="emep_sites_mosses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192"/>
              <a:ext cx="1814" cy="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351" name="Прямоугольник 18"/>
            <p:cNvSpPr>
              <a:spLocks noChangeArrowheads="1"/>
            </p:cNvSpPr>
            <p:nvPr/>
          </p:nvSpPr>
          <p:spPr bwMode="auto">
            <a:xfrm>
              <a:off x="268" y="3193"/>
              <a:ext cx="17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Moss measurements (2010)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3" name="Прямоугольник 18"/>
            <p:cNvSpPr>
              <a:spLocks noChangeArrowheads="1"/>
            </p:cNvSpPr>
            <p:nvPr/>
          </p:nvSpPr>
          <p:spPr bwMode="auto">
            <a:xfrm>
              <a:off x="188" y="1193"/>
              <a:ext cx="10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Lead in mosses</a:t>
              </a:r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7419" name="Рисунок 20" descr="legend_scandinavi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6038" y="5584825"/>
            <a:ext cx="49847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20" descr="legend_scandinavi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2538" y="3094038"/>
            <a:ext cx="4984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1771650" y="2667000"/>
            <a:ext cx="1400175" cy="111442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Заголовок 3"/>
          <p:cNvSpPr>
            <a:spLocks/>
          </p:cNvSpPr>
          <p:nvPr/>
        </p:nvSpPr>
        <p:spPr bwMode="auto">
          <a:xfrm>
            <a:off x="468313" y="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Long-term trends of HMs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14352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2813" y="4189413"/>
            <a:ext cx="19399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4875" y="1751013"/>
            <a:ext cx="19224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 noChangeAspect="1"/>
          </p:cNvGrpSpPr>
          <p:nvPr/>
        </p:nvGrpSpPr>
        <p:grpSpPr bwMode="auto">
          <a:xfrm>
            <a:off x="5508625" y="2620963"/>
            <a:ext cx="3248025" cy="3255962"/>
            <a:chOff x="3036" y="1346"/>
            <a:chExt cx="2587" cy="2593"/>
          </a:xfrm>
        </p:grpSpPr>
        <p:sp>
          <p:nvSpPr>
            <p:cNvPr id="15367" name="AutoShape 3"/>
            <p:cNvSpPr>
              <a:spLocks noChangeAspect="1" noChangeArrowheads="1"/>
            </p:cNvSpPr>
            <p:nvPr/>
          </p:nvSpPr>
          <p:spPr bwMode="auto">
            <a:xfrm>
              <a:off x="3037" y="1347"/>
              <a:ext cx="2582" cy="25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18 w 21600"/>
                <a:gd name="T13" fmla="*/ 0 h 21600"/>
                <a:gd name="T14" fmla="*/ 16982 w 21600"/>
                <a:gd name="T15" fmla="*/ 45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638" y="3823"/>
                  </a:moveTo>
                  <a:cubicBezTo>
                    <a:pt x="8631" y="3372"/>
                    <a:pt x="9709" y="3139"/>
                    <a:pt x="10800" y="3140"/>
                  </a:cubicBezTo>
                  <a:cubicBezTo>
                    <a:pt x="11890" y="3140"/>
                    <a:pt x="12968" y="3372"/>
                    <a:pt x="13961" y="3823"/>
                  </a:cubicBezTo>
                  <a:lnTo>
                    <a:pt x="15258" y="963"/>
                  </a:lnTo>
                  <a:cubicBezTo>
                    <a:pt x="13857" y="328"/>
                    <a:pt x="12337" y="-1"/>
                    <a:pt x="10799" y="0"/>
                  </a:cubicBezTo>
                  <a:cubicBezTo>
                    <a:pt x="9262" y="0"/>
                    <a:pt x="7742" y="328"/>
                    <a:pt x="6341" y="963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254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Text Box 4"/>
            <p:cNvSpPr txBox="1">
              <a:spLocks noChangeAspect="1" noChangeArrowheads="1"/>
            </p:cNvSpPr>
            <p:nvPr/>
          </p:nvSpPr>
          <p:spPr bwMode="auto">
            <a:xfrm>
              <a:off x="3855" y="1389"/>
              <a:ext cx="94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CC00CC"/>
                  </a:solidFill>
                </a:rPr>
                <a:t>Anthropogenic</a:t>
              </a:r>
            </a:p>
            <a:p>
              <a:pPr algn="ctr"/>
              <a:r>
                <a:rPr lang="en-US" sz="1100" b="1">
                  <a:solidFill>
                    <a:srgbClr val="CC00CC"/>
                  </a:solidFill>
                </a:rPr>
                <a:t>emissions</a:t>
              </a:r>
              <a:endParaRPr lang="ru-RU" sz="1100" b="1">
                <a:solidFill>
                  <a:srgbClr val="CC00CC"/>
                </a:solidFill>
              </a:endParaRPr>
            </a:p>
          </p:txBody>
        </p:sp>
        <p:sp>
          <p:nvSpPr>
            <p:cNvPr id="15369" name="AutoShape 5"/>
            <p:cNvSpPr>
              <a:spLocks noChangeAspect="1" noChangeArrowheads="1"/>
            </p:cNvSpPr>
            <p:nvPr/>
          </p:nvSpPr>
          <p:spPr bwMode="auto">
            <a:xfrm rot="10800000">
              <a:off x="3039" y="1357"/>
              <a:ext cx="2582" cy="25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20 w 21600"/>
                <a:gd name="T13" fmla="*/ 0 h 21600"/>
                <a:gd name="T14" fmla="*/ 18680 w 21600"/>
                <a:gd name="T15" fmla="*/ 55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66" y="4542"/>
                  </a:moveTo>
                  <a:cubicBezTo>
                    <a:pt x="7662" y="3624"/>
                    <a:pt x="9211" y="3130"/>
                    <a:pt x="10800" y="3131"/>
                  </a:cubicBezTo>
                  <a:cubicBezTo>
                    <a:pt x="12388" y="3131"/>
                    <a:pt x="13937" y="3624"/>
                    <a:pt x="15233" y="4542"/>
                  </a:cubicBezTo>
                  <a:lnTo>
                    <a:pt x="17043" y="1987"/>
                  </a:lnTo>
                  <a:cubicBezTo>
                    <a:pt x="15218" y="694"/>
                    <a:pt x="13036" y="-1"/>
                    <a:pt x="10799" y="0"/>
                  </a:cubicBezTo>
                  <a:cubicBezTo>
                    <a:pt x="8563" y="0"/>
                    <a:pt x="6381" y="694"/>
                    <a:pt x="4556" y="1987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25400">
              <a:solidFill>
                <a:srgbClr val="80808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370" name="Group 6"/>
            <p:cNvGrpSpPr>
              <a:grpSpLocks noChangeAspect="1"/>
            </p:cNvGrpSpPr>
            <p:nvPr/>
          </p:nvGrpSpPr>
          <p:grpSpPr bwMode="auto">
            <a:xfrm>
              <a:off x="3556" y="1872"/>
              <a:ext cx="1545" cy="1544"/>
              <a:chOff x="3580" y="1262"/>
              <a:chExt cx="1545" cy="1544"/>
            </a:xfrm>
          </p:grpSpPr>
          <p:sp>
            <p:nvSpPr>
              <p:cNvPr id="15394" name="AutoShape 7"/>
              <p:cNvSpPr>
                <a:spLocks noChangeAspect="1" noChangeArrowheads="1"/>
              </p:cNvSpPr>
              <p:nvPr/>
            </p:nvSpPr>
            <p:spPr bwMode="auto">
              <a:xfrm>
                <a:off x="3582" y="1264"/>
                <a:ext cx="1542" cy="15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4 w 21600"/>
                  <a:gd name="T13" fmla="*/ 0 h 21600"/>
                  <a:gd name="T14" fmla="*/ 21166 w 21600"/>
                  <a:gd name="T15" fmla="*/ 107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50" y="10771"/>
                    </a:moveTo>
                    <a:cubicBezTo>
                      <a:pt x="10760" y="10753"/>
                      <a:pt x="10779" y="10742"/>
                      <a:pt x="10800" y="10743"/>
                    </a:cubicBezTo>
                    <a:cubicBezTo>
                      <a:pt x="10820" y="10743"/>
                      <a:pt x="10839" y="10753"/>
                      <a:pt x="10849" y="10771"/>
                    </a:cubicBezTo>
                    <a:lnTo>
                      <a:pt x="20142" y="5381"/>
                    </a:lnTo>
                    <a:cubicBezTo>
                      <a:pt x="18210" y="2050"/>
                      <a:pt x="14650" y="-1"/>
                      <a:pt x="10799" y="0"/>
                    </a:cubicBezTo>
                    <a:cubicBezTo>
                      <a:pt x="6949" y="0"/>
                      <a:pt x="3389" y="2050"/>
                      <a:pt x="1457" y="5381"/>
                    </a:cubicBezTo>
                    <a:close/>
                  </a:path>
                </a:pathLst>
              </a:custGeom>
              <a:solidFill>
                <a:srgbClr val="3366FF">
                  <a:alpha val="20000"/>
                </a:srgbClr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95" name="AutoShape 8"/>
              <p:cNvSpPr>
                <a:spLocks noChangeAspect="1" noChangeArrowheads="1"/>
              </p:cNvSpPr>
              <p:nvPr/>
            </p:nvSpPr>
            <p:spPr bwMode="auto">
              <a:xfrm rot="7200000">
                <a:off x="3580" y="1262"/>
                <a:ext cx="1542" cy="15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4 w 21600"/>
                  <a:gd name="T13" fmla="*/ 0 h 21600"/>
                  <a:gd name="T14" fmla="*/ 21166 w 21600"/>
                  <a:gd name="T15" fmla="*/ 107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50" y="10771"/>
                    </a:moveTo>
                    <a:cubicBezTo>
                      <a:pt x="10760" y="10753"/>
                      <a:pt x="10779" y="10742"/>
                      <a:pt x="10800" y="10743"/>
                    </a:cubicBezTo>
                    <a:cubicBezTo>
                      <a:pt x="10820" y="10743"/>
                      <a:pt x="10839" y="10753"/>
                      <a:pt x="10849" y="10771"/>
                    </a:cubicBezTo>
                    <a:lnTo>
                      <a:pt x="20142" y="5381"/>
                    </a:lnTo>
                    <a:cubicBezTo>
                      <a:pt x="18210" y="2050"/>
                      <a:pt x="14650" y="-1"/>
                      <a:pt x="10799" y="0"/>
                    </a:cubicBezTo>
                    <a:cubicBezTo>
                      <a:pt x="6949" y="0"/>
                      <a:pt x="3389" y="2050"/>
                      <a:pt x="1457" y="5381"/>
                    </a:cubicBezTo>
                    <a:close/>
                  </a:path>
                </a:pathLst>
              </a:custGeom>
              <a:solidFill>
                <a:srgbClr val="FF9900">
                  <a:alpha val="30196"/>
                </a:srgbClr>
              </a:solidFill>
              <a:ln w="254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96" name="AutoShape 9"/>
              <p:cNvSpPr>
                <a:spLocks noChangeAspect="1" noChangeArrowheads="1"/>
              </p:cNvSpPr>
              <p:nvPr/>
            </p:nvSpPr>
            <p:spPr bwMode="auto">
              <a:xfrm rot="-7200000">
                <a:off x="3583" y="1262"/>
                <a:ext cx="1542" cy="15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4 w 21600"/>
                  <a:gd name="T13" fmla="*/ 0 h 21600"/>
                  <a:gd name="T14" fmla="*/ 21166 w 21600"/>
                  <a:gd name="T15" fmla="*/ 107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50" y="10771"/>
                    </a:moveTo>
                    <a:cubicBezTo>
                      <a:pt x="10760" y="10753"/>
                      <a:pt x="10779" y="10742"/>
                      <a:pt x="10800" y="10743"/>
                    </a:cubicBezTo>
                    <a:cubicBezTo>
                      <a:pt x="10820" y="10743"/>
                      <a:pt x="10839" y="10753"/>
                      <a:pt x="10849" y="10771"/>
                    </a:cubicBezTo>
                    <a:lnTo>
                      <a:pt x="20142" y="5381"/>
                    </a:lnTo>
                    <a:cubicBezTo>
                      <a:pt x="18210" y="2050"/>
                      <a:pt x="14650" y="-1"/>
                      <a:pt x="10799" y="0"/>
                    </a:cubicBezTo>
                    <a:cubicBezTo>
                      <a:pt x="6949" y="0"/>
                      <a:pt x="3389" y="2050"/>
                      <a:pt x="1457" y="5381"/>
                    </a:cubicBez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 w="254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71" name="Text Box 10"/>
            <p:cNvSpPr txBox="1">
              <a:spLocks noChangeAspect="1" noChangeArrowheads="1"/>
            </p:cNvSpPr>
            <p:nvPr/>
          </p:nvSpPr>
          <p:spPr bwMode="auto">
            <a:xfrm>
              <a:off x="3846" y="2001"/>
              <a:ext cx="79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3366FF"/>
                  </a:solidFill>
                </a:rPr>
                <a:t>Atmosphere</a:t>
              </a:r>
              <a:endParaRPr lang="ru-RU" sz="1100" b="1">
                <a:solidFill>
                  <a:srgbClr val="3366FF"/>
                </a:solidFill>
              </a:endParaRPr>
            </a:p>
          </p:txBody>
        </p:sp>
        <p:sp>
          <p:nvSpPr>
            <p:cNvPr id="15372" name="Text Box 11"/>
            <p:cNvSpPr txBox="1">
              <a:spLocks noChangeAspect="1" noChangeArrowheads="1"/>
            </p:cNvSpPr>
            <p:nvPr/>
          </p:nvSpPr>
          <p:spPr bwMode="auto">
            <a:xfrm rot="-3593800">
              <a:off x="4554" y="2813"/>
              <a:ext cx="41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993300"/>
                  </a:solidFill>
                </a:rPr>
                <a:t>Land</a:t>
              </a:r>
              <a:endParaRPr lang="ru-RU" sz="1100" b="1">
                <a:solidFill>
                  <a:srgbClr val="993300"/>
                </a:solidFill>
              </a:endParaRPr>
            </a:p>
          </p:txBody>
        </p:sp>
        <p:sp>
          <p:nvSpPr>
            <p:cNvPr id="15373" name="Text Box 12"/>
            <p:cNvSpPr txBox="1">
              <a:spLocks noChangeAspect="1" noChangeArrowheads="1"/>
            </p:cNvSpPr>
            <p:nvPr/>
          </p:nvSpPr>
          <p:spPr bwMode="auto">
            <a:xfrm rot="3584098">
              <a:off x="3623" y="2768"/>
              <a:ext cx="48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008000"/>
                  </a:solidFill>
                </a:rPr>
                <a:t>Ocean</a:t>
              </a:r>
              <a:endParaRPr lang="ru-RU" sz="1100" b="1">
                <a:solidFill>
                  <a:srgbClr val="008000"/>
                </a:solidFill>
              </a:endParaRPr>
            </a:p>
          </p:txBody>
        </p:sp>
        <p:sp>
          <p:nvSpPr>
            <p:cNvPr id="15374" name="Text Box 13"/>
            <p:cNvSpPr txBox="1">
              <a:spLocks noChangeAspect="1" noChangeArrowheads="1"/>
            </p:cNvSpPr>
            <p:nvPr/>
          </p:nvSpPr>
          <p:spPr bwMode="auto">
            <a:xfrm>
              <a:off x="3663" y="3538"/>
              <a:ext cx="133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5F5F5F"/>
                  </a:solidFill>
                </a:rPr>
                <a:t>Human &amp; environment</a:t>
              </a:r>
            </a:p>
            <a:p>
              <a:pPr algn="ctr"/>
              <a:r>
                <a:rPr lang="en-US" sz="1100" b="1">
                  <a:solidFill>
                    <a:srgbClr val="5F5F5F"/>
                  </a:solidFill>
                </a:rPr>
                <a:t>exposure (CCE)</a:t>
              </a:r>
              <a:endParaRPr lang="ru-RU" sz="1100" b="1">
                <a:solidFill>
                  <a:srgbClr val="5F5F5F"/>
                </a:solidFill>
              </a:endParaRPr>
            </a:p>
          </p:txBody>
        </p:sp>
        <p:sp>
          <p:nvSpPr>
            <p:cNvPr id="15375" name="AutoShape 14"/>
            <p:cNvSpPr>
              <a:spLocks noChangeAspect="1" noChangeArrowheads="1"/>
            </p:cNvSpPr>
            <p:nvPr/>
          </p:nvSpPr>
          <p:spPr bwMode="auto">
            <a:xfrm rot="-3120000">
              <a:off x="3039" y="1346"/>
              <a:ext cx="2582" cy="25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53 w 21600"/>
                <a:gd name="T13" fmla="*/ 0 h 21600"/>
                <a:gd name="T14" fmla="*/ 16547 w 21600"/>
                <a:gd name="T15" fmla="*/ 43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952" y="3684"/>
                  </a:moveTo>
                  <a:cubicBezTo>
                    <a:pt x="8857" y="3322"/>
                    <a:pt x="9824" y="3135"/>
                    <a:pt x="10800" y="3136"/>
                  </a:cubicBezTo>
                  <a:cubicBezTo>
                    <a:pt x="11775" y="3136"/>
                    <a:pt x="12742" y="3322"/>
                    <a:pt x="13647" y="3684"/>
                  </a:cubicBezTo>
                  <a:lnTo>
                    <a:pt x="14812" y="773"/>
                  </a:lnTo>
                  <a:cubicBezTo>
                    <a:pt x="13536" y="262"/>
                    <a:pt x="12174" y="-1"/>
                    <a:pt x="10799" y="0"/>
                  </a:cubicBezTo>
                  <a:cubicBezTo>
                    <a:pt x="9425" y="0"/>
                    <a:pt x="8063" y="262"/>
                    <a:pt x="6787" y="773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254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Text Box 15"/>
            <p:cNvSpPr txBox="1">
              <a:spLocks noChangeAspect="1" noChangeArrowheads="1"/>
            </p:cNvSpPr>
            <p:nvPr/>
          </p:nvSpPr>
          <p:spPr bwMode="auto">
            <a:xfrm rot="-3120000">
              <a:off x="3060" y="1795"/>
              <a:ext cx="838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CC00CC"/>
                  </a:solidFill>
                </a:rPr>
                <a:t>Meteorology,</a:t>
              </a:r>
            </a:p>
            <a:p>
              <a:pPr algn="ctr"/>
              <a:r>
                <a:rPr lang="en-US" sz="1100" b="1">
                  <a:solidFill>
                    <a:srgbClr val="CC00CC"/>
                  </a:solidFill>
                </a:rPr>
                <a:t>ocean data</a:t>
              </a:r>
            </a:p>
          </p:txBody>
        </p:sp>
        <p:sp>
          <p:nvSpPr>
            <p:cNvPr id="15377" name="AutoShape 16"/>
            <p:cNvSpPr>
              <a:spLocks noChangeAspect="1" noChangeArrowheads="1"/>
            </p:cNvSpPr>
            <p:nvPr/>
          </p:nvSpPr>
          <p:spPr bwMode="auto">
            <a:xfrm rot="3120000">
              <a:off x="3040" y="1347"/>
              <a:ext cx="2582" cy="25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53 w 21600"/>
                <a:gd name="T13" fmla="*/ 0 h 21600"/>
                <a:gd name="T14" fmla="*/ 16547 w 21600"/>
                <a:gd name="T15" fmla="*/ 43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952" y="3684"/>
                  </a:moveTo>
                  <a:cubicBezTo>
                    <a:pt x="8857" y="3322"/>
                    <a:pt x="9824" y="3135"/>
                    <a:pt x="10800" y="3136"/>
                  </a:cubicBezTo>
                  <a:cubicBezTo>
                    <a:pt x="11775" y="3136"/>
                    <a:pt x="12742" y="3322"/>
                    <a:pt x="13647" y="3684"/>
                  </a:cubicBezTo>
                  <a:lnTo>
                    <a:pt x="14812" y="773"/>
                  </a:lnTo>
                  <a:cubicBezTo>
                    <a:pt x="13536" y="262"/>
                    <a:pt x="12174" y="-1"/>
                    <a:pt x="10799" y="0"/>
                  </a:cubicBezTo>
                  <a:cubicBezTo>
                    <a:pt x="9425" y="0"/>
                    <a:pt x="8063" y="262"/>
                    <a:pt x="6787" y="773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254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Text Box 17"/>
            <p:cNvSpPr txBox="1">
              <a:spLocks noChangeAspect="1" noChangeArrowheads="1"/>
            </p:cNvSpPr>
            <p:nvPr/>
          </p:nvSpPr>
          <p:spPr bwMode="auto">
            <a:xfrm rot="3120000">
              <a:off x="4803" y="1861"/>
              <a:ext cx="77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CC00CC"/>
                  </a:solidFill>
                </a:rPr>
                <a:t>Geophysics</a:t>
              </a:r>
              <a:endParaRPr lang="ru-RU" sz="1100" b="1">
                <a:solidFill>
                  <a:srgbClr val="CC00CC"/>
                </a:solidFill>
              </a:endParaRPr>
            </a:p>
          </p:txBody>
        </p:sp>
        <p:sp>
          <p:nvSpPr>
            <p:cNvPr id="15379" name="AutoShape 18"/>
            <p:cNvSpPr>
              <a:spLocks noChangeAspect="1" noChangeArrowheads="1"/>
            </p:cNvSpPr>
            <p:nvPr/>
          </p:nvSpPr>
          <p:spPr bwMode="auto">
            <a:xfrm rot="6720000">
              <a:off x="3041" y="1348"/>
              <a:ext cx="2582" cy="25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0 h 21600"/>
                <a:gd name="T14" fmla="*/ 17099 w 21600"/>
                <a:gd name="T15" fmla="*/ 45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548" y="3852"/>
                  </a:moveTo>
                  <a:cubicBezTo>
                    <a:pt x="8566" y="3375"/>
                    <a:pt x="9676" y="3128"/>
                    <a:pt x="10800" y="3129"/>
                  </a:cubicBezTo>
                  <a:cubicBezTo>
                    <a:pt x="11923" y="3129"/>
                    <a:pt x="13033" y="3375"/>
                    <a:pt x="14051" y="3852"/>
                  </a:cubicBezTo>
                  <a:lnTo>
                    <a:pt x="15378" y="1018"/>
                  </a:lnTo>
                  <a:cubicBezTo>
                    <a:pt x="13945" y="347"/>
                    <a:pt x="12382" y="-1"/>
                    <a:pt x="10799" y="0"/>
                  </a:cubicBezTo>
                  <a:cubicBezTo>
                    <a:pt x="9217" y="0"/>
                    <a:pt x="7654" y="347"/>
                    <a:pt x="6221" y="101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Text Box 19"/>
            <p:cNvSpPr txBox="1">
              <a:spLocks noChangeAspect="1" noChangeArrowheads="1"/>
            </p:cNvSpPr>
            <p:nvPr/>
          </p:nvSpPr>
          <p:spPr bwMode="auto">
            <a:xfrm rot="-4080000">
              <a:off x="4910" y="2862"/>
              <a:ext cx="827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08080"/>
                  </a:solidFill>
                </a:rPr>
                <a:t>Atmospheric</a:t>
              </a:r>
            </a:p>
            <a:p>
              <a:pPr algn="ctr"/>
              <a:r>
                <a:rPr lang="en-US" sz="1100" b="1">
                  <a:solidFill>
                    <a:srgbClr val="008080"/>
                  </a:solidFill>
                </a:rPr>
                <a:t>deposition</a:t>
              </a:r>
              <a:endParaRPr lang="ru-RU" sz="1100" b="1">
                <a:solidFill>
                  <a:srgbClr val="008080"/>
                </a:solidFill>
              </a:endParaRPr>
            </a:p>
          </p:txBody>
        </p:sp>
        <p:sp>
          <p:nvSpPr>
            <p:cNvPr id="15381" name="AutoShape 20"/>
            <p:cNvSpPr>
              <a:spLocks noChangeAspect="1" noChangeArrowheads="1"/>
            </p:cNvSpPr>
            <p:nvPr/>
          </p:nvSpPr>
          <p:spPr bwMode="auto">
            <a:xfrm rot="-6720000">
              <a:off x="3036" y="1349"/>
              <a:ext cx="2582" cy="25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0 h 21600"/>
                <a:gd name="T14" fmla="*/ 17099 w 21600"/>
                <a:gd name="T15" fmla="*/ 45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548" y="3852"/>
                  </a:moveTo>
                  <a:cubicBezTo>
                    <a:pt x="8566" y="3375"/>
                    <a:pt x="9676" y="3128"/>
                    <a:pt x="10800" y="3129"/>
                  </a:cubicBezTo>
                  <a:cubicBezTo>
                    <a:pt x="11923" y="3129"/>
                    <a:pt x="13033" y="3375"/>
                    <a:pt x="14051" y="3852"/>
                  </a:cubicBezTo>
                  <a:lnTo>
                    <a:pt x="15378" y="1018"/>
                  </a:lnTo>
                  <a:cubicBezTo>
                    <a:pt x="13945" y="347"/>
                    <a:pt x="12382" y="-1"/>
                    <a:pt x="10799" y="0"/>
                  </a:cubicBezTo>
                  <a:cubicBezTo>
                    <a:pt x="9217" y="0"/>
                    <a:pt x="7654" y="347"/>
                    <a:pt x="6221" y="101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2540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Text Box 21"/>
            <p:cNvSpPr txBox="1">
              <a:spLocks noChangeAspect="1" noChangeArrowheads="1"/>
            </p:cNvSpPr>
            <p:nvPr/>
          </p:nvSpPr>
          <p:spPr bwMode="auto">
            <a:xfrm rot="4080000">
              <a:off x="2872" y="2873"/>
              <a:ext cx="90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08080"/>
                  </a:solidFill>
                </a:rPr>
                <a:t>Concentration</a:t>
              </a:r>
            </a:p>
            <a:p>
              <a:pPr algn="ctr"/>
              <a:r>
                <a:rPr lang="en-US" sz="1100" b="1">
                  <a:solidFill>
                    <a:srgbClr val="008080"/>
                  </a:solidFill>
                </a:rPr>
                <a:t>in media</a:t>
              </a:r>
              <a:endParaRPr lang="ru-RU" sz="1100" b="1">
                <a:solidFill>
                  <a:srgbClr val="008080"/>
                </a:solidFill>
              </a:endParaRPr>
            </a:p>
          </p:txBody>
        </p:sp>
        <p:sp>
          <p:nvSpPr>
            <p:cNvPr id="15383" name="AutoShape 22"/>
            <p:cNvSpPr>
              <a:spLocks noChangeAspect="1" noChangeArrowheads="1"/>
            </p:cNvSpPr>
            <p:nvPr/>
          </p:nvSpPr>
          <p:spPr bwMode="auto">
            <a:xfrm>
              <a:off x="4218" y="1751"/>
              <a:ext cx="216" cy="102"/>
            </a:xfrm>
            <a:prstGeom prst="downArrow">
              <a:avLst>
                <a:gd name="adj1" fmla="val 50000"/>
                <a:gd name="adj2" fmla="val 69606"/>
              </a:avLst>
            </a:prstGeom>
            <a:solidFill>
              <a:srgbClr val="CC00CC">
                <a:alpha val="30196"/>
              </a:srgbClr>
            </a:solidFill>
            <a:ln w="1905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15384" name="Freeform 23"/>
            <p:cNvSpPr>
              <a:spLocks noChangeAspect="1"/>
            </p:cNvSpPr>
            <p:nvPr/>
          </p:nvSpPr>
          <p:spPr bwMode="auto">
            <a:xfrm>
              <a:off x="4507" y="2291"/>
              <a:ext cx="287" cy="361"/>
            </a:xfrm>
            <a:custGeom>
              <a:avLst/>
              <a:gdLst>
                <a:gd name="T0" fmla="*/ 0 w 336"/>
                <a:gd name="T1" fmla="*/ 3 h 423"/>
                <a:gd name="T2" fmla="*/ 3 w 336"/>
                <a:gd name="T3" fmla="*/ 0 h 423"/>
                <a:gd name="T4" fmla="*/ 3 w 336"/>
                <a:gd name="T5" fmla="*/ 3 h 423"/>
                <a:gd name="T6" fmla="*/ 3 w 336"/>
                <a:gd name="T7" fmla="*/ 3 h 423"/>
                <a:gd name="T8" fmla="*/ 3 w 336"/>
                <a:gd name="T9" fmla="*/ 3 h 423"/>
                <a:gd name="T10" fmla="*/ 3 w 336"/>
                <a:gd name="T11" fmla="*/ 3 h 423"/>
                <a:gd name="T12" fmla="*/ 3 w 336"/>
                <a:gd name="T13" fmla="*/ 3 h 423"/>
                <a:gd name="T14" fmla="*/ 3 w 336"/>
                <a:gd name="T15" fmla="*/ 3 h 423"/>
                <a:gd name="T16" fmla="*/ 3 w 336"/>
                <a:gd name="T17" fmla="*/ 3 h 423"/>
                <a:gd name="T18" fmla="*/ 3 w 336"/>
                <a:gd name="T19" fmla="*/ 3 h 423"/>
                <a:gd name="T20" fmla="*/ 3 w 336"/>
                <a:gd name="T21" fmla="*/ 3 h 423"/>
                <a:gd name="T22" fmla="*/ 3 w 336"/>
                <a:gd name="T23" fmla="*/ 3 h 423"/>
                <a:gd name="T24" fmla="*/ 0 w 336"/>
                <a:gd name="T25" fmla="*/ 3 h 4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423"/>
                <a:gd name="T41" fmla="*/ 336 w 336"/>
                <a:gd name="T42" fmla="*/ 423 h 4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423">
                  <a:moveTo>
                    <a:pt x="0" y="13"/>
                  </a:moveTo>
                  <a:lnTo>
                    <a:pt x="169" y="0"/>
                  </a:lnTo>
                  <a:cubicBezTo>
                    <a:pt x="169" y="0"/>
                    <a:pt x="169" y="1"/>
                    <a:pt x="121" y="54"/>
                  </a:cubicBezTo>
                  <a:cubicBezTo>
                    <a:pt x="142" y="72"/>
                    <a:pt x="190" y="125"/>
                    <a:pt x="213" y="165"/>
                  </a:cubicBezTo>
                  <a:cubicBezTo>
                    <a:pt x="236" y="205"/>
                    <a:pt x="256" y="262"/>
                    <a:pt x="262" y="297"/>
                  </a:cubicBezTo>
                  <a:cubicBezTo>
                    <a:pt x="336" y="283"/>
                    <a:pt x="333" y="283"/>
                    <a:pt x="333" y="283"/>
                  </a:cubicBezTo>
                  <a:lnTo>
                    <a:pt x="237" y="423"/>
                  </a:lnTo>
                  <a:lnTo>
                    <a:pt x="97" y="327"/>
                  </a:lnTo>
                  <a:cubicBezTo>
                    <a:pt x="97" y="327"/>
                    <a:pt x="94" y="327"/>
                    <a:pt x="172" y="312"/>
                  </a:cubicBezTo>
                  <a:cubicBezTo>
                    <a:pt x="166" y="282"/>
                    <a:pt x="151" y="239"/>
                    <a:pt x="133" y="208"/>
                  </a:cubicBezTo>
                  <a:cubicBezTo>
                    <a:pt x="115" y="177"/>
                    <a:pt x="84" y="139"/>
                    <a:pt x="64" y="123"/>
                  </a:cubicBezTo>
                  <a:cubicBezTo>
                    <a:pt x="13" y="186"/>
                    <a:pt x="13" y="186"/>
                    <a:pt x="13" y="186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Freeform 24"/>
            <p:cNvSpPr>
              <a:spLocks noChangeAspect="1"/>
            </p:cNvSpPr>
            <p:nvPr/>
          </p:nvSpPr>
          <p:spPr bwMode="auto">
            <a:xfrm rot="7200000">
              <a:off x="4166" y="2825"/>
              <a:ext cx="287" cy="361"/>
            </a:xfrm>
            <a:custGeom>
              <a:avLst/>
              <a:gdLst>
                <a:gd name="T0" fmla="*/ 0 w 336"/>
                <a:gd name="T1" fmla="*/ 3 h 423"/>
                <a:gd name="T2" fmla="*/ 3 w 336"/>
                <a:gd name="T3" fmla="*/ 0 h 423"/>
                <a:gd name="T4" fmla="*/ 3 w 336"/>
                <a:gd name="T5" fmla="*/ 3 h 423"/>
                <a:gd name="T6" fmla="*/ 3 w 336"/>
                <a:gd name="T7" fmla="*/ 3 h 423"/>
                <a:gd name="T8" fmla="*/ 3 w 336"/>
                <a:gd name="T9" fmla="*/ 3 h 423"/>
                <a:gd name="T10" fmla="*/ 3 w 336"/>
                <a:gd name="T11" fmla="*/ 3 h 423"/>
                <a:gd name="T12" fmla="*/ 3 w 336"/>
                <a:gd name="T13" fmla="*/ 3 h 423"/>
                <a:gd name="T14" fmla="*/ 3 w 336"/>
                <a:gd name="T15" fmla="*/ 3 h 423"/>
                <a:gd name="T16" fmla="*/ 3 w 336"/>
                <a:gd name="T17" fmla="*/ 3 h 423"/>
                <a:gd name="T18" fmla="*/ 3 w 336"/>
                <a:gd name="T19" fmla="*/ 3 h 423"/>
                <a:gd name="T20" fmla="*/ 3 w 336"/>
                <a:gd name="T21" fmla="*/ 3 h 423"/>
                <a:gd name="T22" fmla="*/ 3 w 336"/>
                <a:gd name="T23" fmla="*/ 3 h 423"/>
                <a:gd name="T24" fmla="*/ 0 w 336"/>
                <a:gd name="T25" fmla="*/ 3 h 4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423"/>
                <a:gd name="T41" fmla="*/ 336 w 336"/>
                <a:gd name="T42" fmla="*/ 423 h 4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423">
                  <a:moveTo>
                    <a:pt x="0" y="13"/>
                  </a:moveTo>
                  <a:lnTo>
                    <a:pt x="169" y="0"/>
                  </a:lnTo>
                  <a:cubicBezTo>
                    <a:pt x="169" y="0"/>
                    <a:pt x="169" y="1"/>
                    <a:pt x="121" y="54"/>
                  </a:cubicBezTo>
                  <a:cubicBezTo>
                    <a:pt x="142" y="72"/>
                    <a:pt x="190" y="125"/>
                    <a:pt x="213" y="165"/>
                  </a:cubicBezTo>
                  <a:cubicBezTo>
                    <a:pt x="236" y="205"/>
                    <a:pt x="256" y="262"/>
                    <a:pt x="262" y="297"/>
                  </a:cubicBezTo>
                  <a:cubicBezTo>
                    <a:pt x="336" y="283"/>
                    <a:pt x="333" y="283"/>
                    <a:pt x="333" y="283"/>
                  </a:cubicBezTo>
                  <a:lnTo>
                    <a:pt x="237" y="423"/>
                  </a:lnTo>
                  <a:lnTo>
                    <a:pt x="97" y="327"/>
                  </a:lnTo>
                  <a:cubicBezTo>
                    <a:pt x="97" y="327"/>
                    <a:pt x="94" y="327"/>
                    <a:pt x="172" y="312"/>
                  </a:cubicBezTo>
                  <a:cubicBezTo>
                    <a:pt x="166" y="282"/>
                    <a:pt x="151" y="239"/>
                    <a:pt x="133" y="208"/>
                  </a:cubicBezTo>
                  <a:cubicBezTo>
                    <a:pt x="115" y="177"/>
                    <a:pt x="84" y="139"/>
                    <a:pt x="64" y="123"/>
                  </a:cubicBezTo>
                  <a:cubicBezTo>
                    <a:pt x="13" y="186"/>
                    <a:pt x="13" y="186"/>
                    <a:pt x="13" y="186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Freeform 25"/>
            <p:cNvSpPr>
              <a:spLocks noChangeAspect="1"/>
            </p:cNvSpPr>
            <p:nvPr/>
          </p:nvSpPr>
          <p:spPr bwMode="auto">
            <a:xfrm rot="-7200000">
              <a:off x="3874" y="2261"/>
              <a:ext cx="287" cy="361"/>
            </a:xfrm>
            <a:custGeom>
              <a:avLst/>
              <a:gdLst>
                <a:gd name="T0" fmla="*/ 0 w 336"/>
                <a:gd name="T1" fmla="*/ 3 h 423"/>
                <a:gd name="T2" fmla="*/ 3 w 336"/>
                <a:gd name="T3" fmla="*/ 0 h 423"/>
                <a:gd name="T4" fmla="*/ 3 w 336"/>
                <a:gd name="T5" fmla="*/ 3 h 423"/>
                <a:gd name="T6" fmla="*/ 3 w 336"/>
                <a:gd name="T7" fmla="*/ 3 h 423"/>
                <a:gd name="T8" fmla="*/ 3 w 336"/>
                <a:gd name="T9" fmla="*/ 3 h 423"/>
                <a:gd name="T10" fmla="*/ 3 w 336"/>
                <a:gd name="T11" fmla="*/ 3 h 423"/>
                <a:gd name="T12" fmla="*/ 3 w 336"/>
                <a:gd name="T13" fmla="*/ 3 h 423"/>
                <a:gd name="T14" fmla="*/ 3 w 336"/>
                <a:gd name="T15" fmla="*/ 3 h 423"/>
                <a:gd name="T16" fmla="*/ 3 w 336"/>
                <a:gd name="T17" fmla="*/ 3 h 423"/>
                <a:gd name="T18" fmla="*/ 3 w 336"/>
                <a:gd name="T19" fmla="*/ 3 h 423"/>
                <a:gd name="T20" fmla="*/ 3 w 336"/>
                <a:gd name="T21" fmla="*/ 3 h 423"/>
                <a:gd name="T22" fmla="*/ 3 w 336"/>
                <a:gd name="T23" fmla="*/ 3 h 423"/>
                <a:gd name="T24" fmla="*/ 0 w 336"/>
                <a:gd name="T25" fmla="*/ 3 h 4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423"/>
                <a:gd name="T41" fmla="*/ 336 w 336"/>
                <a:gd name="T42" fmla="*/ 423 h 4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423">
                  <a:moveTo>
                    <a:pt x="0" y="13"/>
                  </a:moveTo>
                  <a:lnTo>
                    <a:pt x="169" y="0"/>
                  </a:lnTo>
                  <a:cubicBezTo>
                    <a:pt x="169" y="0"/>
                    <a:pt x="169" y="1"/>
                    <a:pt x="121" y="54"/>
                  </a:cubicBezTo>
                  <a:cubicBezTo>
                    <a:pt x="142" y="72"/>
                    <a:pt x="190" y="125"/>
                    <a:pt x="213" y="165"/>
                  </a:cubicBezTo>
                  <a:cubicBezTo>
                    <a:pt x="236" y="205"/>
                    <a:pt x="256" y="262"/>
                    <a:pt x="262" y="297"/>
                  </a:cubicBezTo>
                  <a:cubicBezTo>
                    <a:pt x="336" y="283"/>
                    <a:pt x="333" y="283"/>
                    <a:pt x="333" y="283"/>
                  </a:cubicBezTo>
                  <a:lnTo>
                    <a:pt x="237" y="423"/>
                  </a:lnTo>
                  <a:lnTo>
                    <a:pt x="97" y="327"/>
                  </a:lnTo>
                  <a:cubicBezTo>
                    <a:pt x="97" y="327"/>
                    <a:pt x="94" y="327"/>
                    <a:pt x="172" y="312"/>
                  </a:cubicBezTo>
                  <a:cubicBezTo>
                    <a:pt x="166" y="282"/>
                    <a:pt x="151" y="239"/>
                    <a:pt x="133" y="208"/>
                  </a:cubicBezTo>
                  <a:cubicBezTo>
                    <a:pt x="115" y="177"/>
                    <a:pt x="84" y="139"/>
                    <a:pt x="64" y="123"/>
                  </a:cubicBezTo>
                  <a:cubicBezTo>
                    <a:pt x="13" y="186"/>
                    <a:pt x="13" y="186"/>
                    <a:pt x="13" y="186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AutoShape 26"/>
            <p:cNvSpPr>
              <a:spLocks noChangeAspect="1" noChangeArrowheads="1"/>
            </p:cNvSpPr>
            <p:nvPr/>
          </p:nvSpPr>
          <p:spPr bwMode="auto">
            <a:xfrm rot="-3120000">
              <a:off x="3555" y="2078"/>
              <a:ext cx="216" cy="102"/>
            </a:xfrm>
            <a:prstGeom prst="downArrow">
              <a:avLst>
                <a:gd name="adj1" fmla="val 50000"/>
                <a:gd name="adj2" fmla="val 69606"/>
              </a:avLst>
            </a:prstGeom>
            <a:solidFill>
              <a:srgbClr val="CC00CC">
                <a:alpha val="30196"/>
              </a:srgbClr>
            </a:solidFill>
            <a:ln w="19050">
              <a:solidFill>
                <a:srgbClr val="CC00CC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1100"/>
            </a:p>
          </p:txBody>
        </p:sp>
        <p:sp>
          <p:nvSpPr>
            <p:cNvPr id="15388" name="AutoShape 27"/>
            <p:cNvSpPr>
              <a:spLocks noChangeAspect="1" noChangeArrowheads="1"/>
            </p:cNvSpPr>
            <p:nvPr/>
          </p:nvSpPr>
          <p:spPr bwMode="auto">
            <a:xfrm rot="3120000">
              <a:off x="4896" y="2087"/>
              <a:ext cx="216" cy="102"/>
            </a:xfrm>
            <a:prstGeom prst="downArrow">
              <a:avLst>
                <a:gd name="adj1" fmla="val 50000"/>
                <a:gd name="adj2" fmla="val 69606"/>
              </a:avLst>
            </a:prstGeom>
            <a:solidFill>
              <a:srgbClr val="CC00CC">
                <a:alpha val="30196"/>
              </a:srgbClr>
            </a:solidFill>
            <a:ln w="1905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15389" name="AutoShape 28"/>
            <p:cNvSpPr>
              <a:spLocks noChangeAspect="1" noChangeArrowheads="1"/>
            </p:cNvSpPr>
            <p:nvPr/>
          </p:nvSpPr>
          <p:spPr bwMode="auto">
            <a:xfrm rot="4080000">
              <a:off x="3432" y="2900"/>
              <a:ext cx="216" cy="102"/>
            </a:xfrm>
            <a:prstGeom prst="downArrow">
              <a:avLst>
                <a:gd name="adj1" fmla="val 50000"/>
                <a:gd name="adj2" fmla="val 69606"/>
              </a:avLst>
            </a:prstGeom>
            <a:solidFill>
              <a:srgbClr val="008080">
                <a:alpha val="30196"/>
              </a:srgbClr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15390" name="AutoShape 29"/>
            <p:cNvSpPr>
              <a:spLocks noChangeAspect="1" noChangeArrowheads="1"/>
            </p:cNvSpPr>
            <p:nvPr/>
          </p:nvSpPr>
          <p:spPr bwMode="auto">
            <a:xfrm rot="-4080000">
              <a:off x="5011" y="2898"/>
              <a:ext cx="216" cy="102"/>
            </a:xfrm>
            <a:prstGeom prst="downArrow">
              <a:avLst>
                <a:gd name="adj1" fmla="val 50000"/>
                <a:gd name="adj2" fmla="val 69606"/>
              </a:avLst>
            </a:prstGeom>
            <a:solidFill>
              <a:srgbClr val="008080">
                <a:alpha val="30196"/>
              </a:srgbClr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1100"/>
            </a:p>
          </p:txBody>
        </p:sp>
        <p:sp>
          <p:nvSpPr>
            <p:cNvPr id="15391" name="Oval 30"/>
            <p:cNvSpPr>
              <a:spLocks noChangeAspect="1" noChangeArrowheads="1"/>
            </p:cNvSpPr>
            <p:nvPr/>
          </p:nvSpPr>
          <p:spPr bwMode="auto">
            <a:xfrm>
              <a:off x="3560" y="1875"/>
              <a:ext cx="1539" cy="153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15392" name="AutoShape 31"/>
            <p:cNvSpPr>
              <a:spLocks noChangeAspect="1" noChangeArrowheads="1"/>
            </p:cNvSpPr>
            <p:nvPr/>
          </p:nvSpPr>
          <p:spPr bwMode="auto">
            <a:xfrm rot="-2825015">
              <a:off x="3535" y="3457"/>
              <a:ext cx="216" cy="102"/>
            </a:xfrm>
            <a:prstGeom prst="downArrow">
              <a:avLst>
                <a:gd name="adj1" fmla="val 50000"/>
                <a:gd name="adj2" fmla="val 69606"/>
              </a:avLst>
            </a:prstGeom>
            <a:solidFill>
              <a:srgbClr val="008080">
                <a:alpha val="30196"/>
              </a:srgbClr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1100"/>
            </a:p>
          </p:txBody>
        </p:sp>
        <p:sp>
          <p:nvSpPr>
            <p:cNvPr id="15393" name="AutoShape 32"/>
            <p:cNvSpPr>
              <a:spLocks noChangeAspect="1" noChangeArrowheads="1"/>
            </p:cNvSpPr>
            <p:nvPr/>
          </p:nvSpPr>
          <p:spPr bwMode="auto">
            <a:xfrm rot="2880000">
              <a:off x="4913" y="3465"/>
              <a:ext cx="216" cy="102"/>
            </a:xfrm>
            <a:prstGeom prst="downArrow">
              <a:avLst>
                <a:gd name="adj1" fmla="val 50000"/>
                <a:gd name="adj2" fmla="val 69606"/>
              </a:avLst>
            </a:prstGeom>
            <a:solidFill>
              <a:srgbClr val="008080">
                <a:alpha val="30196"/>
              </a:srgbClr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100"/>
            </a:p>
          </p:txBody>
        </p:sp>
      </p:grpSp>
      <p:sp>
        <p:nvSpPr>
          <p:cNvPr id="15362" name="Text Box 34"/>
          <p:cNvSpPr txBox="1">
            <a:spLocks noChangeArrowheads="1"/>
          </p:cNvSpPr>
          <p:nvPr/>
        </p:nvSpPr>
        <p:spPr bwMode="auto">
          <a:xfrm>
            <a:off x="0" y="74930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u="sng">
                <a:solidFill>
                  <a:srgbClr val="C00000"/>
                </a:solidFill>
                <a:latin typeface="Calibri" pitchFamily="34" charset="0"/>
              </a:rPr>
              <a:t>Gl</a:t>
            </a:r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obal </a:t>
            </a:r>
            <a:r>
              <a:rPr lang="en-US" sz="2400" u="sng">
                <a:solidFill>
                  <a:srgbClr val="C00000"/>
                </a:solidFill>
                <a:latin typeface="Calibri" pitchFamily="34" charset="0"/>
              </a:rPr>
              <a:t>E</a:t>
            </a:r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MEP </a:t>
            </a:r>
            <a:r>
              <a:rPr lang="en-US" sz="2400" u="sng">
                <a:solidFill>
                  <a:srgbClr val="C00000"/>
                </a:solidFill>
                <a:latin typeface="Calibri" pitchFamily="34" charset="0"/>
              </a:rPr>
              <a:t>M</a:t>
            </a:r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ulti-media </a:t>
            </a:r>
            <a:r>
              <a:rPr lang="en-US" sz="2400" u="sng">
                <a:solidFill>
                  <a:srgbClr val="C00000"/>
                </a:solidFill>
                <a:latin typeface="Calibri" pitchFamily="34" charset="0"/>
              </a:rPr>
              <a:t>Mo</a:t>
            </a:r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delling </a:t>
            </a:r>
            <a:r>
              <a:rPr lang="en-US" sz="2400" u="sng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ystem (GLEMOS)</a:t>
            </a:r>
            <a:endParaRPr lang="ru-RU" sz="24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5363" name="Text Box 35"/>
          <p:cNvSpPr txBox="1">
            <a:spLocks noChangeArrowheads="1"/>
          </p:cNvSpPr>
          <p:nvPr/>
        </p:nvSpPr>
        <p:spPr bwMode="auto">
          <a:xfrm>
            <a:off x="376238" y="2586038"/>
            <a:ext cx="4681537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ct val="30000"/>
              </a:spcBef>
              <a:buClr>
                <a:schemeClr val="tx2"/>
              </a:buClr>
              <a:defRPr/>
            </a:pPr>
            <a:r>
              <a:rPr lang="en-GB" b="1" dirty="0">
                <a:solidFill>
                  <a:srgbClr val="000099"/>
                </a:solidFill>
                <a:latin typeface="+mn-lt"/>
              </a:rPr>
              <a:t>Main activities:</a:t>
            </a:r>
          </a:p>
          <a:p>
            <a:pPr marL="265113" indent="-265113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dirty="0">
                <a:latin typeface="+mn-lt"/>
              </a:rPr>
              <a:t>Transition of modelling system to</a:t>
            </a:r>
            <a:r>
              <a:rPr lang="en-GB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GB" dirty="0">
                <a:latin typeface="+mn-lt"/>
              </a:rPr>
              <a:t>new EMEP grid</a:t>
            </a:r>
          </a:p>
          <a:p>
            <a:pPr marL="265113" indent="-265113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dirty="0">
                <a:latin typeface="+mn-lt"/>
              </a:rPr>
              <a:t>Improvement of model performance of mercury pollution assessment</a:t>
            </a:r>
          </a:p>
          <a:p>
            <a:pPr marL="265113" indent="-265113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dirty="0">
                <a:latin typeface="+mn-lt"/>
              </a:rPr>
              <a:t>Further development and testing of</a:t>
            </a:r>
            <a:r>
              <a:rPr lang="en-GB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GB" dirty="0">
                <a:latin typeface="+mn-lt"/>
              </a:rPr>
              <a:t>multi-media approach for POPs</a:t>
            </a:r>
          </a:p>
          <a:p>
            <a:pPr marL="265113" indent="-265113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dirty="0">
                <a:latin typeface="+mn-lt"/>
              </a:rPr>
              <a:t>Update of</a:t>
            </a:r>
            <a:r>
              <a:rPr lang="en-GB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GB" dirty="0">
                <a:latin typeface="+mn-lt"/>
              </a:rPr>
              <a:t>open-code version of GLEMOS model</a:t>
            </a:r>
          </a:p>
        </p:txBody>
      </p:sp>
      <p:sp>
        <p:nvSpPr>
          <p:cNvPr id="15364" name="Text Box 36"/>
          <p:cNvSpPr txBox="1">
            <a:spLocks noChangeArrowheads="1"/>
          </p:cNvSpPr>
          <p:nvPr/>
        </p:nvSpPr>
        <p:spPr bwMode="auto">
          <a:xfrm>
            <a:off x="250825" y="1555750"/>
            <a:ext cx="50307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defRPr/>
            </a:pPr>
            <a:r>
              <a:rPr lang="en-GB" sz="2000" dirty="0">
                <a:solidFill>
                  <a:srgbClr val="006600"/>
                </a:solidFill>
                <a:latin typeface="+mn-lt"/>
              </a:rPr>
              <a:t>GLEMOS</a:t>
            </a:r>
            <a:r>
              <a:rPr lang="en-GB" sz="2000" dirty="0">
                <a:latin typeface="+mn-lt"/>
              </a:rPr>
              <a:t> – EMEP model for evaluation of HMs and POPs at global/regional/national scales </a:t>
            </a:r>
          </a:p>
        </p:txBody>
      </p:sp>
      <p:sp>
        <p:nvSpPr>
          <p:cNvPr id="15365" name="Text Box 37"/>
          <p:cNvSpPr txBox="1">
            <a:spLocks noChangeArrowheads="1"/>
          </p:cNvSpPr>
          <p:nvPr/>
        </p:nvSpPr>
        <p:spPr bwMode="auto">
          <a:xfrm>
            <a:off x="5867400" y="1893888"/>
            <a:ext cx="2524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GLEMOS general scheme</a:t>
            </a:r>
            <a:endParaRPr lang="ru-RU" dirty="0">
              <a:latin typeface="+mn-lt"/>
            </a:endParaRPr>
          </a:p>
        </p:txBody>
      </p:sp>
      <p:sp>
        <p:nvSpPr>
          <p:cNvPr id="15366" name="Rectangle 2"/>
          <p:cNvSpPr>
            <a:spLocks/>
          </p:cNvSpPr>
          <p:nvPr/>
        </p:nvSpPr>
        <p:spPr bwMode="auto">
          <a:xfrm>
            <a:off x="0" y="762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altLang="zh-CN" sz="2700" b="1">
                <a:solidFill>
                  <a:srgbClr val="376092"/>
                </a:solidFill>
                <a:latin typeface="Calibri" pitchFamily="34" charset="0"/>
              </a:rPr>
              <a:t>Further development of HM and POP modelling approach</a:t>
            </a:r>
            <a:endParaRPr lang="ru-RU" sz="2700" b="1">
              <a:solidFill>
                <a:srgbClr val="37609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239713" y="1620838"/>
            <a:ext cx="3654425" cy="3694112"/>
            <a:chOff x="168" y="1181"/>
            <a:chExt cx="2302" cy="2327"/>
          </a:xfrm>
        </p:grpSpPr>
        <p:pic>
          <p:nvPicPr>
            <p:cNvPr id="17422" name="Picture 4" descr="emep_grid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" y="1422"/>
              <a:ext cx="2086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 Box 5"/>
            <p:cNvSpPr txBox="1">
              <a:spLocks noChangeArrowheads="1"/>
            </p:cNvSpPr>
            <p:nvPr/>
          </p:nvSpPr>
          <p:spPr bwMode="auto">
            <a:xfrm>
              <a:off x="168" y="1181"/>
              <a:ext cx="23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+mn-lt"/>
                </a:rPr>
                <a:t>Current and new EMEP domains</a:t>
              </a:r>
              <a:endParaRPr lang="ru-RU">
                <a:latin typeface="+mn-lt"/>
              </a:endParaRPr>
            </a:p>
          </p:txBody>
        </p:sp>
        <p:sp>
          <p:nvSpPr>
            <p:cNvPr id="17424" name="Text Box 6"/>
            <p:cNvSpPr txBox="1">
              <a:spLocks noChangeArrowheads="1"/>
            </p:cNvSpPr>
            <p:nvPr/>
          </p:nvSpPr>
          <p:spPr bwMode="auto">
            <a:xfrm>
              <a:off x="488" y="1485"/>
              <a:ext cx="10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rgbClr val="339933"/>
                  </a:solidFill>
                  <a:latin typeface="+mn-lt"/>
                </a:rPr>
                <a:t>Current EMEP domain</a:t>
              </a:r>
              <a:endParaRPr lang="ru-RU" sz="1400" b="1">
                <a:solidFill>
                  <a:srgbClr val="339933"/>
                </a:solidFill>
                <a:latin typeface="+mn-lt"/>
              </a:endParaRPr>
            </a:p>
          </p:txBody>
        </p:sp>
        <p:sp>
          <p:nvSpPr>
            <p:cNvPr id="17425" name="Text Box 7"/>
            <p:cNvSpPr txBox="1">
              <a:spLocks noChangeArrowheads="1"/>
            </p:cNvSpPr>
            <p:nvPr/>
          </p:nvSpPr>
          <p:spPr bwMode="auto">
            <a:xfrm>
              <a:off x="1234" y="2952"/>
              <a:ext cx="8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rgbClr val="FF0000"/>
                  </a:solidFill>
                  <a:latin typeface="+mn-lt"/>
                </a:rPr>
                <a:t>New EMEP domain</a:t>
              </a:r>
              <a:endParaRPr lang="ru-RU" sz="1400" b="1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2460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Transition to the new EMEP grid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14346" name="Picture 20" descr="oh_con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88" y="2671763"/>
            <a:ext cx="25336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5" descr="precipitation(jul_201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688" y="2670175"/>
            <a:ext cx="25257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64" name="Group 28"/>
          <p:cNvGrpSpPr>
            <a:grpSpLocks noChangeAspect="1"/>
          </p:cNvGrpSpPr>
          <p:nvPr/>
        </p:nvGrpSpPr>
        <p:grpSpPr bwMode="auto">
          <a:xfrm>
            <a:off x="801688" y="2670175"/>
            <a:ext cx="2525712" cy="1603375"/>
            <a:chOff x="466" y="3462"/>
            <a:chExt cx="2034" cy="1292"/>
          </a:xfrm>
        </p:grpSpPr>
        <p:sp>
          <p:nvSpPr>
            <p:cNvPr id="17420" name="Freeform 23"/>
            <p:cNvSpPr>
              <a:spLocks noChangeAspect="1"/>
            </p:cNvSpPr>
            <p:nvPr/>
          </p:nvSpPr>
          <p:spPr bwMode="auto">
            <a:xfrm>
              <a:off x="490" y="3488"/>
              <a:ext cx="1989" cy="1238"/>
            </a:xfrm>
            <a:custGeom>
              <a:avLst/>
              <a:gdLst>
                <a:gd name="T0" fmla="*/ 58 w 1990"/>
                <a:gd name="T1" fmla="*/ 682 h 1238"/>
                <a:gd name="T2" fmla="*/ 162 w 1990"/>
                <a:gd name="T3" fmla="*/ 544 h 1238"/>
                <a:gd name="T4" fmla="*/ 288 w 1990"/>
                <a:gd name="T5" fmla="*/ 412 h 1238"/>
                <a:gd name="T6" fmla="*/ 420 w 1990"/>
                <a:gd name="T7" fmla="*/ 292 h 1238"/>
                <a:gd name="T8" fmla="*/ 536 w 1990"/>
                <a:gd name="T9" fmla="*/ 198 h 1238"/>
                <a:gd name="T10" fmla="*/ 626 w 1990"/>
                <a:gd name="T11" fmla="*/ 134 h 1238"/>
                <a:gd name="T12" fmla="*/ 708 w 1990"/>
                <a:gd name="T13" fmla="*/ 76 h 1238"/>
                <a:gd name="T14" fmla="*/ 794 w 1990"/>
                <a:gd name="T15" fmla="*/ 22 h 1238"/>
                <a:gd name="T16" fmla="*/ 862 w 1990"/>
                <a:gd name="T17" fmla="*/ 26 h 1238"/>
                <a:gd name="T18" fmla="*/ 928 w 1990"/>
                <a:gd name="T19" fmla="*/ 64 h 1238"/>
                <a:gd name="T20" fmla="*/ 996 w 1990"/>
                <a:gd name="T21" fmla="*/ 76 h 1238"/>
                <a:gd name="T22" fmla="*/ 1076 w 1990"/>
                <a:gd name="T23" fmla="*/ 60 h 1238"/>
                <a:gd name="T24" fmla="*/ 1126 w 1990"/>
                <a:gd name="T25" fmla="*/ 28 h 1238"/>
                <a:gd name="T26" fmla="*/ 1158 w 1990"/>
                <a:gd name="T27" fmla="*/ 0 h 1238"/>
                <a:gd name="T28" fmla="*/ 1260 w 1990"/>
                <a:gd name="T29" fmla="*/ 62 h 1238"/>
                <a:gd name="T30" fmla="*/ 1392 w 1990"/>
                <a:gd name="T31" fmla="*/ 150 h 1238"/>
                <a:gd name="T32" fmla="*/ 1542 w 1990"/>
                <a:gd name="T33" fmla="*/ 266 h 1238"/>
                <a:gd name="T34" fmla="*/ 1676 w 1990"/>
                <a:gd name="T35" fmla="*/ 390 h 1238"/>
                <a:gd name="T36" fmla="*/ 1800 w 1990"/>
                <a:gd name="T37" fmla="*/ 520 h 1238"/>
                <a:gd name="T38" fmla="*/ 1894 w 1990"/>
                <a:gd name="T39" fmla="*/ 630 h 1238"/>
                <a:gd name="T40" fmla="*/ 1972 w 1990"/>
                <a:gd name="T41" fmla="*/ 742 h 1238"/>
                <a:gd name="T42" fmla="*/ 1956 w 1990"/>
                <a:gd name="T43" fmla="*/ 818 h 1238"/>
                <a:gd name="T44" fmla="*/ 1866 w 1990"/>
                <a:gd name="T45" fmla="*/ 914 h 1238"/>
                <a:gd name="T46" fmla="*/ 1770 w 1990"/>
                <a:gd name="T47" fmla="*/ 994 h 1238"/>
                <a:gd name="T48" fmla="*/ 1598 w 1990"/>
                <a:gd name="T49" fmla="*/ 1098 h 1238"/>
                <a:gd name="T50" fmla="*/ 1392 w 1990"/>
                <a:gd name="T51" fmla="*/ 1180 h 1238"/>
                <a:gd name="T52" fmla="*/ 1164 w 1990"/>
                <a:gd name="T53" fmla="*/ 1228 h 1238"/>
                <a:gd name="T54" fmla="*/ 972 w 1990"/>
                <a:gd name="T55" fmla="*/ 1238 h 1238"/>
                <a:gd name="T56" fmla="*/ 802 w 1990"/>
                <a:gd name="T57" fmla="*/ 1226 h 1238"/>
                <a:gd name="T58" fmla="*/ 662 w 1990"/>
                <a:gd name="T59" fmla="*/ 1198 h 1238"/>
                <a:gd name="T60" fmla="*/ 510 w 1990"/>
                <a:gd name="T61" fmla="*/ 1150 h 1238"/>
                <a:gd name="T62" fmla="*/ 384 w 1990"/>
                <a:gd name="T63" fmla="*/ 1096 h 1238"/>
                <a:gd name="T64" fmla="*/ 254 w 1990"/>
                <a:gd name="T65" fmla="*/ 1018 h 1238"/>
                <a:gd name="T66" fmla="*/ 146 w 1990"/>
                <a:gd name="T67" fmla="*/ 934 h 1238"/>
                <a:gd name="T68" fmla="*/ 44 w 1990"/>
                <a:gd name="T69" fmla="*/ 828 h 1238"/>
                <a:gd name="T70" fmla="*/ 0 w 1990"/>
                <a:gd name="T71" fmla="*/ 768 h 12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90"/>
                <a:gd name="T109" fmla="*/ 0 h 1238"/>
                <a:gd name="T110" fmla="*/ 1990 w 1990"/>
                <a:gd name="T111" fmla="*/ 1238 h 12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90" h="1238">
                  <a:moveTo>
                    <a:pt x="0" y="768"/>
                  </a:moveTo>
                  <a:lnTo>
                    <a:pt x="58" y="682"/>
                  </a:lnTo>
                  <a:lnTo>
                    <a:pt x="118" y="606"/>
                  </a:lnTo>
                  <a:lnTo>
                    <a:pt x="162" y="544"/>
                  </a:lnTo>
                  <a:lnTo>
                    <a:pt x="226" y="476"/>
                  </a:lnTo>
                  <a:lnTo>
                    <a:pt x="288" y="412"/>
                  </a:lnTo>
                  <a:lnTo>
                    <a:pt x="354" y="350"/>
                  </a:lnTo>
                  <a:lnTo>
                    <a:pt x="420" y="292"/>
                  </a:lnTo>
                  <a:lnTo>
                    <a:pt x="476" y="244"/>
                  </a:lnTo>
                  <a:lnTo>
                    <a:pt x="536" y="198"/>
                  </a:lnTo>
                  <a:lnTo>
                    <a:pt x="584" y="162"/>
                  </a:lnTo>
                  <a:lnTo>
                    <a:pt x="626" y="134"/>
                  </a:lnTo>
                  <a:lnTo>
                    <a:pt x="668" y="104"/>
                  </a:lnTo>
                  <a:lnTo>
                    <a:pt x="708" y="76"/>
                  </a:lnTo>
                  <a:lnTo>
                    <a:pt x="748" y="52"/>
                  </a:lnTo>
                  <a:lnTo>
                    <a:pt x="794" y="22"/>
                  </a:lnTo>
                  <a:lnTo>
                    <a:pt x="838" y="0"/>
                  </a:lnTo>
                  <a:lnTo>
                    <a:pt x="862" y="26"/>
                  </a:lnTo>
                  <a:lnTo>
                    <a:pt x="894" y="54"/>
                  </a:lnTo>
                  <a:lnTo>
                    <a:pt x="928" y="64"/>
                  </a:lnTo>
                  <a:lnTo>
                    <a:pt x="964" y="70"/>
                  </a:lnTo>
                  <a:lnTo>
                    <a:pt x="996" y="76"/>
                  </a:lnTo>
                  <a:lnTo>
                    <a:pt x="1032" y="74"/>
                  </a:lnTo>
                  <a:lnTo>
                    <a:pt x="1076" y="60"/>
                  </a:lnTo>
                  <a:lnTo>
                    <a:pt x="1112" y="44"/>
                  </a:lnTo>
                  <a:lnTo>
                    <a:pt x="1126" y="28"/>
                  </a:lnTo>
                  <a:lnTo>
                    <a:pt x="1146" y="12"/>
                  </a:lnTo>
                  <a:lnTo>
                    <a:pt x="1158" y="0"/>
                  </a:lnTo>
                  <a:lnTo>
                    <a:pt x="1212" y="34"/>
                  </a:lnTo>
                  <a:lnTo>
                    <a:pt x="1260" y="62"/>
                  </a:lnTo>
                  <a:lnTo>
                    <a:pt x="1318" y="102"/>
                  </a:lnTo>
                  <a:lnTo>
                    <a:pt x="1392" y="150"/>
                  </a:lnTo>
                  <a:lnTo>
                    <a:pt x="1470" y="210"/>
                  </a:lnTo>
                  <a:lnTo>
                    <a:pt x="1542" y="266"/>
                  </a:lnTo>
                  <a:lnTo>
                    <a:pt x="1612" y="328"/>
                  </a:lnTo>
                  <a:lnTo>
                    <a:pt x="1676" y="390"/>
                  </a:lnTo>
                  <a:lnTo>
                    <a:pt x="1740" y="448"/>
                  </a:lnTo>
                  <a:lnTo>
                    <a:pt x="1800" y="520"/>
                  </a:lnTo>
                  <a:lnTo>
                    <a:pt x="1858" y="582"/>
                  </a:lnTo>
                  <a:lnTo>
                    <a:pt x="1894" y="630"/>
                  </a:lnTo>
                  <a:lnTo>
                    <a:pt x="1940" y="692"/>
                  </a:lnTo>
                  <a:lnTo>
                    <a:pt x="1972" y="742"/>
                  </a:lnTo>
                  <a:lnTo>
                    <a:pt x="1990" y="766"/>
                  </a:lnTo>
                  <a:lnTo>
                    <a:pt x="1956" y="818"/>
                  </a:lnTo>
                  <a:lnTo>
                    <a:pt x="1910" y="866"/>
                  </a:lnTo>
                  <a:lnTo>
                    <a:pt x="1866" y="914"/>
                  </a:lnTo>
                  <a:lnTo>
                    <a:pt x="1826" y="942"/>
                  </a:lnTo>
                  <a:lnTo>
                    <a:pt x="1770" y="994"/>
                  </a:lnTo>
                  <a:lnTo>
                    <a:pt x="1688" y="1046"/>
                  </a:lnTo>
                  <a:lnTo>
                    <a:pt x="1598" y="1098"/>
                  </a:lnTo>
                  <a:lnTo>
                    <a:pt x="1490" y="1148"/>
                  </a:lnTo>
                  <a:lnTo>
                    <a:pt x="1392" y="1180"/>
                  </a:lnTo>
                  <a:lnTo>
                    <a:pt x="1282" y="1208"/>
                  </a:lnTo>
                  <a:lnTo>
                    <a:pt x="1164" y="1228"/>
                  </a:lnTo>
                  <a:lnTo>
                    <a:pt x="1058" y="1238"/>
                  </a:lnTo>
                  <a:lnTo>
                    <a:pt x="972" y="1238"/>
                  </a:lnTo>
                  <a:lnTo>
                    <a:pt x="886" y="1236"/>
                  </a:lnTo>
                  <a:lnTo>
                    <a:pt x="802" y="1226"/>
                  </a:lnTo>
                  <a:lnTo>
                    <a:pt x="736" y="1214"/>
                  </a:lnTo>
                  <a:lnTo>
                    <a:pt x="662" y="1198"/>
                  </a:lnTo>
                  <a:lnTo>
                    <a:pt x="572" y="1172"/>
                  </a:lnTo>
                  <a:lnTo>
                    <a:pt x="510" y="1150"/>
                  </a:lnTo>
                  <a:lnTo>
                    <a:pt x="442" y="1124"/>
                  </a:lnTo>
                  <a:lnTo>
                    <a:pt x="384" y="1096"/>
                  </a:lnTo>
                  <a:lnTo>
                    <a:pt x="320" y="1058"/>
                  </a:lnTo>
                  <a:lnTo>
                    <a:pt x="254" y="1018"/>
                  </a:lnTo>
                  <a:lnTo>
                    <a:pt x="204" y="980"/>
                  </a:lnTo>
                  <a:lnTo>
                    <a:pt x="146" y="934"/>
                  </a:lnTo>
                  <a:lnTo>
                    <a:pt x="104" y="892"/>
                  </a:lnTo>
                  <a:lnTo>
                    <a:pt x="44" y="828"/>
                  </a:lnTo>
                  <a:lnTo>
                    <a:pt x="20" y="796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17421" name="Picture 19" descr="ant_emi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6" y="3462"/>
              <a:ext cx="2034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65" name="Freeform 29"/>
          <p:cNvSpPr>
            <a:spLocks/>
          </p:cNvSpPr>
          <p:nvPr/>
        </p:nvSpPr>
        <p:spPr bwMode="auto">
          <a:xfrm>
            <a:off x="831850" y="2695575"/>
            <a:ext cx="2486025" cy="1539875"/>
          </a:xfrm>
          <a:custGeom>
            <a:avLst/>
            <a:gdLst>
              <a:gd name="T0" fmla="*/ 2147483647 w 1566"/>
              <a:gd name="T1" fmla="*/ 2147483647 h 970"/>
              <a:gd name="T2" fmla="*/ 2147483647 w 1566"/>
              <a:gd name="T3" fmla="*/ 2147483647 h 970"/>
              <a:gd name="T4" fmla="*/ 2147483647 w 1566"/>
              <a:gd name="T5" fmla="*/ 2147483647 h 970"/>
              <a:gd name="T6" fmla="*/ 2147483647 w 1566"/>
              <a:gd name="T7" fmla="*/ 2147483647 h 970"/>
              <a:gd name="T8" fmla="*/ 2147483647 w 1566"/>
              <a:gd name="T9" fmla="*/ 2147483647 h 970"/>
              <a:gd name="T10" fmla="*/ 2147483647 w 1566"/>
              <a:gd name="T11" fmla="*/ 2147483647 h 970"/>
              <a:gd name="T12" fmla="*/ 2147483647 w 1566"/>
              <a:gd name="T13" fmla="*/ 2147483647 h 970"/>
              <a:gd name="T14" fmla="*/ 2147483647 w 1566"/>
              <a:gd name="T15" fmla="*/ 2147483647 h 970"/>
              <a:gd name="T16" fmla="*/ 2147483647 w 1566"/>
              <a:gd name="T17" fmla="*/ 2147483647 h 970"/>
              <a:gd name="T18" fmla="*/ 2147483647 w 1566"/>
              <a:gd name="T19" fmla="*/ 2147483647 h 970"/>
              <a:gd name="T20" fmla="*/ 2147483647 w 1566"/>
              <a:gd name="T21" fmla="*/ 2147483647 h 970"/>
              <a:gd name="T22" fmla="*/ 2147483647 w 1566"/>
              <a:gd name="T23" fmla="*/ 2147483647 h 970"/>
              <a:gd name="T24" fmla="*/ 2147483647 w 1566"/>
              <a:gd name="T25" fmla="*/ 2147483647 h 970"/>
              <a:gd name="T26" fmla="*/ 2147483647 w 1566"/>
              <a:gd name="T27" fmla="*/ 2147483647 h 970"/>
              <a:gd name="T28" fmla="*/ 2147483647 w 1566"/>
              <a:gd name="T29" fmla="*/ 2147483647 h 970"/>
              <a:gd name="T30" fmla="*/ 2147483647 w 1566"/>
              <a:gd name="T31" fmla="*/ 2147483647 h 970"/>
              <a:gd name="T32" fmla="*/ 2147483647 w 1566"/>
              <a:gd name="T33" fmla="*/ 2147483647 h 970"/>
              <a:gd name="T34" fmla="*/ 2147483647 w 1566"/>
              <a:gd name="T35" fmla="*/ 2147483647 h 970"/>
              <a:gd name="T36" fmla="*/ 2147483647 w 1566"/>
              <a:gd name="T37" fmla="*/ 2147483647 h 970"/>
              <a:gd name="T38" fmla="*/ 2147483647 w 1566"/>
              <a:gd name="T39" fmla="*/ 2147483647 h 970"/>
              <a:gd name="T40" fmla="*/ 2147483647 w 1566"/>
              <a:gd name="T41" fmla="*/ 2147483647 h 970"/>
              <a:gd name="T42" fmla="*/ 2147483647 w 1566"/>
              <a:gd name="T43" fmla="*/ 2147483647 h 970"/>
              <a:gd name="T44" fmla="*/ 2147483647 w 1566"/>
              <a:gd name="T45" fmla="*/ 2147483647 h 970"/>
              <a:gd name="T46" fmla="*/ 2147483647 w 1566"/>
              <a:gd name="T47" fmla="*/ 2147483647 h 970"/>
              <a:gd name="T48" fmla="*/ 2147483647 w 1566"/>
              <a:gd name="T49" fmla="*/ 2147483647 h 970"/>
              <a:gd name="T50" fmla="*/ 2147483647 w 1566"/>
              <a:gd name="T51" fmla="*/ 2147483647 h 970"/>
              <a:gd name="T52" fmla="*/ 2147483647 w 1566"/>
              <a:gd name="T53" fmla="*/ 2147483647 h 970"/>
              <a:gd name="T54" fmla="*/ 2147483647 w 1566"/>
              <a:gd name="T55" fmla="*/ 2147483647 h 970"/>
              <a:gd name="T56" fmla="*/ 2147483647 w 1566"/>
              <a:gd name="T57" fmla="*/ 2147483647 h 970"/>
              <a:gd name="T58" fmla="*/ 2147483647 w 1566"/>
              <a:gd name="T59" fmla="*/ 2147483647 h 970"/>
              <a:gd name="T60" fmla="*/ 2147483647 w 1566"/>
              <a:gd name="T61" fmla="*/ 2147483647 h 970"/>
              <a:gd name="T62" fmla="*/ 0 w 1566"/>
              <a:gd name="T63" fmla="*/ 2147483647 h 9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6"/>
              <a:gd name="T97" fmla="*/ 0 h 970"/>
              <a:gd name="T98" fmla="*/ 1566 w 1566"/>
              <a:gd name="T99" fmla="*/ 970 h 9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6" h="970">
                <a:moveTo>
                  <a:pt x="0" y="626"/>
                </a:moveTo>
                <a:lnTo>
                  <a:pt x="36" y="562"/>
                </a:lnTo>
                <a:lnTo>
                  <a:pt x="74" y="510"/>
                </a:lnTo>
                <a:lnTo>
                  <a:pt x="114" y="456"/>
                </a:lnTo>
                <a:lnTo>
                  <a:pt x="160" y="398"/>
                </a:lnTo>
                <a:lnTo>
                  <a:pt x="224" y="332"/>
                </a:lnTo>
                <a:lnTo>
                  <a:pt x="274" y="280"/>
                </a:lnTo>
                <a:lnTo>
                  <a:pt x="332" y="228"/>
                </a:lnTo>
                <a:lnTo>
                  <a:pt x="384" y="184"/>
                </a:lnTo>
                <a:lnTo>
                  <a:pt x="438" y="142"/>
                </a:lnTo>
                <a:lnTo>
                  <a:pt x="486" y="108"/>
                </a:lnTo>
                <a:lnTo>
                  <a:pt x="526" y="78"/>
                </a:lnTo>
                <a:lnTo>
                  <a:pt x="580" y="46"/>
                </a:lnTo>
                <a:lnTo>
                  <a:pt x="618" y="24"/>
                </a:lnTo>
                <a:lnTo>
                  <a:pt x="652" y="0"/>
                </a:lnTo>
                <a:lnTo>
                  <a:pt x="672" y="18"/>
                </a:lnTo>
                <a:lnTo>
                  <a:pt x="692" y="34"/>
                </a:lnTo>
                <a:lnTo>
                  <a:pt x="714" y="44"/>
                </a:lnTo>
                <a:lnTo>
                  <a:pt x="752" y="56"/>
                </a:lnTo>
                <a:lnTo>
                  <a:pt x="782" y="56"/>
                </a:lnTo>
                <a:lnTo>
                  <a:pt x="828" y="52"/>
                </a:lnTo>
                <a:lnTo>
                  <a:pt x="860" y="44"/>
                </a:lnTo>
                <a:lnTo>
                  <a:pt x="884" y="26"/>
                </a:lnTo>
                <a:lnTo>
                  <a:pt x="908" y="2"/>
                </a:lnTo>
                <a:lnTo>
                  <a:pt x="974" y="38"/>
                </a:lnTo>
                <a:lnTo>
                  <a:pt x="1024" y="70"/>
                </a:lnTo>
                <a:lnTo>
                  <a:pt x="1064" y="96"/>
                </a:lnTo>
                <a:lnTo>
                  <a:pt x="1114" y="134"/>
                </a:lnTo>
                <a:lnTo>
                  <a:pt x="1148" y="158"/>
                </a:lnTo>
                <a:lnTo>
                  <a:pt x="1194" y="196"/>
                </a:lnTo>
                <a:lnTo>
                  <a:pt x="1234" y="230"/>
                </a:lnTo>
                <a:lnTo>
                  <a:pt x="1268" y="262"/>
                </a:lnTo>
                <a:lnTo>
                  <a:pt x="1318" y="304"/>
                </a:lnTo>
                <a:lnTo>
                  <a:pt x="1362" y="354"/>
                </a:lnTo>
                <a:lnTo>
                  <a:pt x="1416" y="408"/>
                </a:lnTo>
                <a:lnTo>
                  <a:pt x="1450" y="454"/>
                </a:lnTo>
                <a:lnTo>
                  <a:pt x="1494" y="514"/>
                </a:lnTo>
                <a:lnTo>
                  <a:pt x="1534" y="568"/>
                </a:lnTo>
                <a:lnTo>
                  <a:pt x="1566" y="622"/>
                </a:lnTo>
                <a:lnTo>
                  <a:pt x="1524" y="674"/>
                </a:lnTo>
                <a:lnTo>
                  <a:pt x="1476" y="724"/>
                </a:lnTo>
                <a:lnTo>
                  <a:pt x="1434" y="756"/>
                </a:lnTo>
                <a:lnTo>
                  <a:pt x="1378" y="798"/>
                </a:lnTo>
                <a:lnTo>
                  <a:pt x="1328" y="830"/>
                </a:lnTo>
                <a:lnTo>
                  <a:pt x="1260" y="866"/>
                </a:lnTo>
                <a:lnTo>
                  <a:pt x="1176" y="902"/>
                </a:lnTo>
                <a:lnTo>
                  <a:pt x="1086" y="932"/>
                </a:lnTo>
                <a:lnTo>
                  <a:pt x="1006" y="950"/>
                </a:lnTo>
                <a:lnTo>
                  <a:pt x="926" y="960"/>
                </a:lnTo>
                <a:lnTo>
                  <a:pt x="850" y="970"/>
                </a:lnTo>
                <a:lnTo>
                  <a:pt x="780" y="970"/>
                </a:lnTo>
                <a:lnTo>
                  <a:pt x="720" y="970"/>
                </a:lnTo>
                <a:lnTo>
                  <a:pt x="634" y="962"/>
                </a:lnTo>
                <a:lnTo>
                  <a:pt x="554" y="952"/>
                </a:lnTo>
                <a:lnTo>
                  <a:pt x="480" y="934"/>
                </a:lnTo>
                <a:lnTo>
                  <a:pt x="406" y="910"/>
                </a:lnTo>
                <a:lnTo>
                  <a:pt x="342" y="884"/>
                </a:lnTo>
                <a:lnTo>
                  <a:pt x="262" y="846"/>
                </a:lnTo>
                <a:lnTo>
                  <a:pt x="200" y="810"/>
                </a:lnTo>
                <a:lnTo>
                  <a:pt x="148" y="774"/>
                </a:lnTo>
                <a:lnTo>
                  <a:pt x="98" y="732"/>
                </a:lnTo>
                <a:lnTo>
                  <a:pt x="58" y="694"/>
                </a:lnTo>
                <a:lnTo>
                  <a:pt x="24" y="660"/>
                </a:lnTo>
                <a:lnTo>
                  <a:pt x="0" y="626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051300" y="1597025"/>
            <a:ext cx="4479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Current activities on implementation of the new grid: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57675" y="2314575"/>
            <a:ext cx="4479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>
                <a:latin typeface="+mn-lt"/>
              </a:rPr>
              <a:t>Data preparation on chemical reactants in the atmosphere</a:t>
            </a:r>
            <a:endParaRPr lang="en-GB">
              <a:latin typeface="+mn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59263" y="3028950"/>
            <a:ext cx="4479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>
                <a:latin typeface="+mn-lt"/>
              </a:rPr>
              <a:t>Generation of meteorological data (time series)</a:t>
            </a:r>
            <a:endParaRPr lang="en-GB">
              <a:latin typeface="+mn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60850" y="3735388"/>
            <a:ext cx="44799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>
                <a:latin typeface="+mn-lt"/>
              </a:rPr>
              <a:t>Preparation of emissions data based on expert estimates (</a:t>
            </a:r>
            <a:r>
              <a:rPr lang="en-GB">
                <a:solidFill>
                  <a:schemeClr val="folHlink"/>
                </a:solidFill>
                <a:latin typeface="+mn-lt"/>
              </a:rPr>
              <a:t>official data is not available</a:t>
            </a:r>
            <a:r>
              <a:rPr lang="en-GB">
                <a:latin typeface="+mn-lt"/>
              </a:rPr>
              <a:t>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64025" y="4751388"/>
            <a:ext cx="4479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>
                <a:latin typeface="+mn-lt"/>
              </a:rPr>
              <a:t>Pilot simulations and evaluation against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1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0"/>
          <p:cNvSpPr txBox="1">
            <a:spLocks noChangeArrowheads="1"/>
          </p:cNvSpPr>
          <p:nvPr/>
        </p:nvSpPr>
        <p:spPr>
          <a:xfrm>
            <a:off x="0" y="142875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76092"/>
                </a:solidFill>
                <a:latin typeface="+mj-lt"/>
              </a:rPr>
              <a:t>Transition to the new EMEP grid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0" y="825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10253F"/>
                </a:solidFill>
                <a:latin typeface="Calibri" pitchFamily="34" charset="0"/>
                <a:ea typeface="宋体" pitchFamily="2" charset="-122"/>
              </a:rPr>
              <a:t>Pilot simulations of Hg pollution over the new EMEP grid (2014)</a:t>
            </a:r>
            <a:endParaRPr lang="ru-RU" sz="2400">
              <a:solidFill>
                <a:srgbClr val="10253F"/>
              </a:solidFill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258763" y="2030413"/>
            <a:ext cx="4397375" cy="3333750"/>
            <a:chOff x="163" y="1279"/>
            <a:chExt cx="2770" cy="2100"/>
          </a:xfrm>
        </p:grpSpPr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163" y="1279"/>
              <a:ext cx="27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Hg wet deposition (new EMEP grid)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9465" name="Picture 9" descr="wet_de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" y="1494"/>
              <a:ext cx="2608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11" descr="wet_legen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" y="3192"/>
              <a:ext cx="217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4687888" y="1501775"/>
            <a:ext cx="4195762" cy="4249738"/>
            <a:chOff x="2953" y="946"/>
            <a:chExt cx="2643" cy="2677"/>
          </a:xfrm>
        </p:grpSpPr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2953" y="946"/>
              <a:ext cx="26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Hg wet deposition (old EMEP grid)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19462" name="Picture 11" descr="wet_legen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2" y="3436"/>
              <a:ext cx="217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2" descr="wet_dep_ol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32" y="1178"/>
              <a:ext cx="2412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1771</Words>
  <Application>Microsoft Office PowerPoint</Application>
  <PresentationFormat>On-screen Show (4:3)</PresentationFormat>
  <Paragraphs>520</Paragraphs>
  <Slides>27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Calibri</vt:lpstr>
      <vt:lpstr>Tahoma</vt:lpstr>
      <vt:lpstr>PMingLiU</vt:lpstr>
      <vt:lpstr>Wingdings</vt:lpstr>
      <vt:lpstr>宋体</vt:lpstr>
      <vt:lpstr>Times New Roman</vt:lpstr>
      <vt:lpstr>TimesNewRomanPS-BoldItalicMT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Long-term trends of HMs and POPs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Study of Hg atmospheric chemistry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Multi-model study of Hg atmospheric chemistry</vt:lpstr>
      <vt:lpstr>Multi-model study of Hg atmospheric chemistry</vt:lpstr>
      <vt:lpstr>Слайд 27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Strijkina</dc:creator>
  <cp:lastModifiedBy>agusev</cp:lastModifiedBy>
  <cp:revision>517</cp:revision>
  <dcterms:created xsi:type="dcterms:W3CDTF">2016-03-01T09:47:51Z</dcterms:created>
  <dcterms:modified xsi:type="dcterms:W3CDTF">2016-05-18T10:14:38Z</dcterms:modified>
</cp:coreProperties>
</file>