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358" r:id="rId3"/>
    <p:sldId id="256" r:id="rId4"/>
    <p:sldId id="359" r:id="rId5"/>
    <p:sldId id="279" r:id="rId6"/>
    <p:sldId id="276" r:id="rId7"/>
    <p:sldId id="384" r:id="rId8"/>
    <p:sldId id="314" r:id="rId9"/>
    <p:sldId id="302" r:id="rId10"/>
    <p:sldId id="378" r:id="rId11"/>
    <p:sldId id="379" r:id="rId12"/>
    <p:sldId id="385" r:id="rId13"/>
    <p:sldId id="365" r:id="rId14"/>
    <p:sldId id="29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B9B8"/>
    <a:srgbClr val="2F5597"/>
    <a:srgbClr val="C0504D"/>
    <a:srgbClr val="C00000"/>
    <a:srgbClr val="9DC3E6"/>
    <a:srgbClr val="FF7C80"/>
    <a:srgbClr val="D17C42"/>
    <a:srgbClr val="C8621C"/>
    <a:srgbClr val="C55A11"/>
    <a:srgbClr val="F5B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46" autoAdjust="0"/>
    <p:restoredTop sz="96274" autoAdjust="0"/>
  </p:normalViewPr>
  <p:slideViewPr>
    <p:cSldViewPr snapToGrid="0">
      <p:cViewPr varScale="1">
        <p:scale>
          <a:sx n="108" d="100"/>
          <a:sy n="108" d="100"/>
        </p:scale>
        <p:origin x="9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9BB65-DCC2-49E2-B240-A9E4D91D37F0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4AF03-F3E5-4C8F-9CF1-785FB57E1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8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A9D9EF-20F5-4F7B-8736-665A80256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AE673A-A401-44EF-B3DA-1284BBC5B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2E6D1C-A84E-42D5-88BA-39DB7C3B9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2734-7703-4EB3-B029-DC398A06B30F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B3B7BD-BB44-42DE-A3C6-E753FF13F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4CB2A-F4C2-4304-9BE3-BFA653ABC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690C-1CCC-44DF-9A59-E664A85A9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828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26755D-F0DE-44D8-ABCB-38C42574F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CAA8BA-38A1-4113-809D-656A27187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60D941-009E-4907-9FFA-2DFA2E3F5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2734-7703-4EB3-B029-DC398A06B30F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CC66FB-2D68-4915-ABE2-768C9C150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1468ED-4795-4B79-B2AB-5DEDBDC58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690C-1CCC-44DF-9A59-E664A85A9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667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A440F1B-8289-4466-8C44-144F67B4CA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607E9A-B4C4-4911-8C97-66D3BAB99B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EEEFBF-A9EE-4B12-BDDA-5FDFBEEE7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2734-7703-4EB3-B029-DC398A06B30F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FDAE08-F114-441F-82B8-F326157A6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28935D-9C1E-40B2-9C2F-B614AD795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690C-1CCC-44DF-9A59-E664A85A9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02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06250-AF77-4923-AD22-C1F842B80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D596CF-A894-45FE-A83A-2E327136E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CDEA2A-A7CC-4E53-A4A1-B96CA5A0F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2734-7703-4EB3-B029-DC398A06B30F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45783A-FFD9-4B54-B154-49EAEF372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B2B6F8-B01C-4F14-B696-1123D75B0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690C-1CCC-44DF-9A59-E664A85A9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133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693699-D015-4FA6-9900-27DF95F27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1A64A3-135F-4AD6-B8D8-954CF6DD1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4E4536-4826-423E-B223-F4A7B300F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2734-7703-4EB3-B029-DC398A06B30F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8B2A8C-B98F-414D-A347-9F0454E05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259B1E-BEBF-4663-B933-979EEECC8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690C-1CCC-44DF-9A59-E664A85A9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10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56631-A755-4032-9E24-B176BD24A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E09BFA-2DF9-4701-9652-9FA934E69A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363129-59F8-41AE-AB89-03FE432D2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74F3B-E96B-4802-93F5-50EF89C38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2734-7703-4EB3-B029-DC398A06B30F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5BFF42-8245-42B3-80C3-2772BE63B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8B1059-1E6D-4C39-AF4E-C986D413A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690C-1CCC-44DF-9A59-E664A85A9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35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1EFF23-CCCC-4A93-99C4-C9FC77F7B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6F14D5-91E7-4499-B2FA-D914C655E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2E1424-CC9D-465C-9163-E2FA2D155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D22ACB-1E53-4A52-A07F-4E59D852F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F297CA6-D8CD-4852-AB59-144FE1110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637BAE0-505D-41DF-BF0B-5D583FFA9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2734-7703-4EB3-B029-DC398A06B30F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6A510E4-6757-444F-BE24-E38D71AC6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6D368E-D90B-43E4-9426-1D1BC1A02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690C-1CCC-44DF-9A59-E664A85A9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747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67708E-F584-4AE4-821D-B97E3F6CC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A8ACDEE-3F1D-4AEA-996E-00479565B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2734-7703-4EB3-B029-DC398A06B30F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F0FA7D-A1E5-4920-87D3-BDDB01B60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4B96102-2FCC-4EF5-BB83-627795C0A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690C-1CCC-44DF-9A59-E664A85A9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047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8248DE-5BE0-4173-96F6-D2684E8BB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2734-7703-4EB3-B029-DC398A06B30F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2252BF-EBAC-4DBE-87F4-62FB63CAF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B54CE6-8044-43C6-B845-27F6F9708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690C-1CCC-44DF-9A59-E664A85A9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2E16D-9F9D-4B32-8A45-E86DFC168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29E817-0700-4E95-A0FA-D44D6BC8D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884377-1FB7-4B48-B150-6B42906E1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1B27E7-14C6-495B-9863-975FA4E86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2734-7703-4EB3-B029-DC398A06B30F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9BEC0C-C730-4120-B770-E610B08C5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D7C739-0B10-4A21-9B33-A65A51E32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690C-1CCC-44DF-9A59-E664A85A9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2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8DA2CA-239B-498E-8876-5A48EF595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C1BAAA5-E59B-4EEE-9E5D-57B4CCBB4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61AC77-0032-49B1-BD22-55B4B5F2D4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3A5AA7-412C-4486-907A-2A8DD4752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2734-7703-4EB3-B029-DC398A06B30F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AC838A-8DC8-4EEE-A314-7AE347104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34EAFF-D45E-417B-BA5C-55A974334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690C-1CCC-44DF-9A59-E664A85A9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976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A6AC8A-9BDC-4322-8A1A-B0B2E9F6C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31996B-FD48-4611-A370-FB410C6BC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7FFBC3-2347-4D77-B9D4-CB6D96259C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72734-7703-4EB3-B029-DC398A06B30F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5EE9B4-97C4-440C-BCD1-A6D448694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7FCED7-AF15-4C7A-A59D-6C72F42ABE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1690C-1CCC-44DF-9A59-E664A85A9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834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www.msceast.org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ip.at/" TargetMode="External"/><Relationship Id="rId7" Type="http://schemas.openxmlformats.org/officeDocument/2006/relationships/image" Target="../media/image11.emf"/><Relationship Id="rId2" Type="http://schemas.openxmlformats.org/officeDocument/2006/relationships/hyperlink" Target="http://www.msceast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hyperlink" Target="http://www.nilu.no/projects/ccc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>
            <a:extLst>
              <a:ext uri="{FF2B5EF4-FFF2-40B4-BE49-F238E27FC236}">
                <a16:creationId xmlns:a16="http://schemas.microsoft.com/office/drawing/2014/main" id="{3E3B4660-E94E-46D3-A816-76578BA6C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916" y="1361979"/>
            <a:ext cx="11900170" cy="1331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400" b="1" dirty="0">
                <a:solidFill>
                  <a:srgbClr val="0070C0"/>
                </a:solidFill>
                <a:latin typeface="Calibri" pitchFamily="34" charset="0"/>
                <a:ea typeface="PMingLiU" pitchFamily="18" charset="-120"/>
              </a:rPr>
              <a:t>POP pollution assessment on national, regional, and global scales with focus on PAHs</a:t>
            </a:r>
            <a:endParaRPr lang="ru-RU" sz="3400" b="1" dirty="0">
              <a:solidFill>
                <a:srgbClr val="0070C0"/>
              </a:solidFill>
              <a:latin typeface="Calibri" pitchFamily="34" charset="0"/>
              <a:ea typeface="PMingLiU" pitchFamily="18" charset="-120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7C4A6453-B0DB-408B-B7C1-3398409AE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915" y="189181"/>
            <a:ext cx="11900170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latin typeface="Calibri" pitchFamily="34" charset="0"/>
                <a:ea typeface="PMingLiU" pitchFamily="18" charset="-120"/>
              </a:rPr>
              <a:t>8th Joint Session of the EMEP Steering Body and the Working Group on Effects</a:t>
            </a:r>
          </a:p>
          <a:p>
            <a:pPr algn="ctr"/>
            <a:r>
              <a:rPr lang="en-US" sz="2400" dirty="0">
                <a:latin typeface="Calibri" pitchFamily="34" charset="0"/>
                <a:ea typeface="PMingLiU" pitchFamily="18" charset="-120"/>
              </a:rPr>
              <a:t>12-16 September, 2022</a:t>
            </a:r>
            <a:endParaRPr lang="ru-RU" sz="2400" dirty="0">
              <a:latin typeface="Calibri" pitchFamily="34" charset="0"/>
              <a:ea typeface="PMingLiU" pitchFamily="18" charset="-120"/>
            </a:endParaRPr>
          </a:p>
        </p:txBody>
      </p:sp>
      <p:grpSp>
        <p:nvGrpSpPr>
          <p:cNvPr id="14" name="Group 10">
            <a:extLst>
              <a:ext uri="{FF2B5EF4-FFF2-40B4-BE49-F238E27FC236}">
                <a16:creationId xmlns:a16="http://schemas.microsoft.com/office/drawing/2014/main" id="{F4F9337F-1F1A-489C-8F66-0FD78C4D3E8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0400" y="5854661"/>
            <a:ext cx="629357" cy="544309"/>
            <a:chOff x="92" y="3959"/>
            <a:chExt cx="384" cy="333"/>
          </a:xfrm>
        </p:grpSpPr>
        <p:sp>
          <p:nvSpPr>
            <p:cNvPr id="15" name="Oval 11">
              <a:extLst>
                <a:ext uri="{FF2B5EF4-FFF2-40B4-BE49-F238E27FC236}">
                  <a16:creationId xmlns:a16="http://schemas.microsoft.com/office/drawing/2014/main" id="{DFCB6980-A7FD-4EEA-8E5C-15244A462D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0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000">
                <a:latin typeface="Tahoma" pitchFamily="34" charset="0"/>
              </a:endParaRPr>
            </a:p>
          </p:txBody>
        </p:sp>
        <p:pic>
          <p:nvPicPr>
            <p:cNvPr id="16" name="Picture 12" descr="Logo1">
              <a:extLst>
                <a:ext uri="{FF2B5EF4-FFF2-40B4-BE49-F238E27FC236}">
                  <a16:creationId xmlns:a16="http://schemas.microsoft.com/office/drawing/2014/main" id="{3C3911BA-D2BF-441D-85DD-89EF99D564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8">
            <a:extLst>
              <a:ext uri="{FF2B5EF4-FFF2-40B4-BE49-F238E27FC236}">
                <a16:creationId xmlns:a16="http://schemas.microsoft.com/office/drawing/2014/main" id="{39D57F34-82A6-4F7D-8F2E-192993631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5958" y="2898674"/>
            <a:ext cx="991248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120000"/>
              <a:tabLst>
                <a:tab pos="896938" algn="l"/>
              </a:tabLst>
            </a:pPr>
            <a:r>
              <a:rPr lang="en-US" altLang="ru-RU" sz="2000" b="1" dirty="0">
                <a:latin typeface="Calibri" pitchFamily="34" charset="0"/>
              </a:rPr>
              <a:t>MSC-E</a:t>
            </a:r>
            <a:r>
              <a:rPr lang="en-US" altLang="ru-RU" sz="2000" dirty="0">
                <a:latin typeface="Calibri" pitchFamily="34" charset="0"/>
              </a:rPr>
              <a:t>: 	</a:t>
            </a:r>
            <a:r>
              <a:rPr lang="en-US" altLang="ru-RU" sz="2000" u="sng" dirty="0">
                <a:latin typeface="Calibri" pitchFamily="34" charset="0"/>
              </a:rPr>
              <a:t>A. Gusev</a:t>
            </a:r>
            <a:r>
              <a:rPr lang="en-US" altLang="ru-RU" sz="2000" dirty="0">
                <a:latin typeface="Calibri" pitchFamily="34" charset="0"/>
              </a:rPr>
              <a:t>, N. </a:t>
            </a:r>
            <a:r>
              <a:rPr lang="en-US" altLang="ru-RU" sz="2000" dirty="0" err="1">
                <a:latin typeface="Calibri" pitchFamily="34" charset="0"/>
              </a:rPr>
              <a:t>Batrakova</a:t>
            </a:r>
            <a:r>
              <a:rPr lang="en-US" altLang="ru-RU" sz="2000" dirty="0">
                <a:latin typeface="Calibri" pitchFamily="34" charset="0"/>
              </a:rPr>
              <a:t>, M. </a:t>
            </a:r>
            <a:r>
              <a:rPr lang="en-US" altLang="ru-RU" sz="2000" dirty="0" err="1">
                <a:latin typeface="Calibri" pitchFamily="34" charset="0"/>
              </a:rPr>
              <a:t>Kleimenov</a:t>
            </a:r>
            <a:r>
              <a:rPr lang="en-US" altLang="ru-RU" sz="2000" dirty="0">
                <a:latin typeface="Calibri" pitchFamily="34" charset="0"/>
              </a:rPr>
              <a:t>, O. </a:t>
            </a:r>
            <a:r>
              <a:rPr lang="en-US" altLang="ru-RU" sz="2000" dirty="0" err="1">
                <a:latin typeface="Calibri" pitchFamily="34" charset="0"/>
              </a:rPr>
              <a:t>Rozovskaya</a:t>
            </a:r>
            <a:r>
              <a:rPr lang="en-US" altLang="ru-RU" sz="2000" dirty="0">
                <a:latin typeface="Calibri" pitchFamily="34" charset="0"/>
              </a:rPr>
              <a:t>, V. </a:t>
            </a:r>
            <a:r>
              <a:rPr lang="en-US" altLang="ru-RU" sz="2000" dirty="0" err="1">
                <a:latin typeface="Calibri" pitchFamily="34" charset="0"/>
              </a:rPr>
              <a:t>Shatalov</a:t>
            </a:r>
            <a:r>
              <a:rPr lang="en-US" altLang="ru-RU" sz="2000" dirty="0">
                <a:latin typeface="Calibri" pitchFamily="34" charset="0"/>
              </a:rPr>
              <a:t>, N. </a:t>
            </a:r>
            <a:r>
              <a:rPr lang="en-US" altLang="ru-RU" sz="2000" dirty="0" err="1">
                <a:latin typeface="Calibri" pitchFamily="34" charset="0"/>
              </a:rPr>
              <a:t>Vulykh</a:t>
            </a:r>
            <a:r>
              <a:rPr lang="en-US" altLang="ru-RU" sz="2000" dirty="0">
                <a:latin typeface="Calibri" pitchFamily="34" charset="0"/>
              </a:rPr>
              <a:t>, I. Ilyin</a:t>
            </a:r>
          </a:p>
          <a:p>
            <a:pPr defTabSz="896938" eaLnBrk="0" hangingPunct="0"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120000"/>
              <a:tabLst>
                <a:tab pos="896938" algn="l"/>
              </a:tabLst>
            </a:pPr>
            <a:r>
              <a:rPr lang="en-US" altLang="ru-RU" sz="2000" b="1" dirty="0">
                <a:latin typeface="Calibri" pitchFamily="34" charset="0"/>
              </a:rPr>
              <a:t>CCC</a:t>
            </a:r>
            <a:r>
              <a:rPr lang="en-US" altLang="ru-RU" sz="2000" dirty="0">
                <a:latin typeface="Calibri" pitchFamily="34" charset="0"/>
              </a:rPr>
              <a:t>: 	K. Breivik, P. B. </a:t>
            </a:r>
            <a:r>
              <a:rPr lang="en-US" altLang="ru-RU" sz="2000" dirty="0" err="1">
                <a:latin typeface="Calibri" pitchFamily="34" charset="0"/>
              </a:rPr>
              <a:t>Nizzetto</a:t>
            </a:r>
            <a:r>
              <a:rPr lang="en-US" altLang="ru-RU" sz="2000" dirty="0">
                <a:latin typeface="Calibri" pitchFamily="34" charset="0"/>
              </a:rPr>
              <a:t>, K. A. </a:t>
            </a:r>
            <a:r>
              <a:rPr lang="en-US" altLang="ru-RU" sz="2000" dirty="0" err="1">
                <a:latin typeface="Calibri" pitchFamily="34" charset="0"/>
              </a:rPr>
              <a:t>Pfaffuffer</a:t>
            </a:r>
            <a:r>
              <a:rPr lang="en-US" altLang="ru-RU" sz="2000" dirty="0">
                <a:latin typeface="Calibri" pitchFamily="34" charset="0"/>
              </a:rPr>
              <a:t>, W. </a:t>
            </a:r>
            <a:r>
              <a:rPr lang="en-US" altLang="ru-RU" sz="2000" dirty="0" err="1">
                <a:latin typeface="Calibri" pitchFamily="34" charset="0"/>
              </a:rPr>
              <a:t>Aas</a:t>
            </a:r>
            <a:endParaRPr lang="en-US" altLang="ru-RU" sz="2000" dirty="0">
              <a:latin typeface="Calibri" pitchFamily="34" charset="0"/>
            </a:endParaRPr>
          </a:p>
          <a:p>
            <a:pPr eaLnBrk="0" hangingPunct="0"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120000"/>
              <a:tabLst>
                <a:tab pos="896938" algn="l"/>
              </a:tabLst>
            </a:pPr>
            <a:r>
              <a:rPr lang="en-US" altLang="ru-RU" sz="2000" b="1" dirty="0">
                <a:latin typeface="Calibri" pitchFamily="34" charset="0"/>
              </a:rPr>
              <a:t>CEIP</a:t>
            </a:r>
            <a:r>
              <a:rPr lang="en-US" altLang="ru-RU" sz="2000" dirty="0">
                <a:latin typeface="Calibri" pitchFamily="34" charset="0"/>
              </a:rPr>
              <a:t>: 	S. </a:t>
            </a:r>
            <a:r>
              <a:rPr lang="en-US" altLang="ru-RU" sz="2000" dirty="0" err="1">
                <a:latin typeface="Calibri" pitchFamily="34" charset="0"/>
              </a:rPr>
              <a:t>Poupa</a:t>
            </a:r>
            <a:r>
              <a:rPr lang="en-US" altLang="ru-RU" sz="2000" dirty="0">
                <a:latin typeface="Calibri" pitchFamily="34" charset="0"/>
              </a:rPr>
              <a:t>, R. </a:t>
            </a:r>
            <a:r>
              <a:rPr lang="en-US" altLang="ru-RU" sz="2000" dirty="0" err="1">
                <a:latin typeface="Calibri" pitchFamily="34" charset="0"/>
              </a:rPr>
              <a:t>Wankmueller</a:t>
            </a:r>
            <a:r>
              <a:rPr lang="en-US" altLang="ru-RU" sz="2000" dirty="0">
                <a:latin typeface="Calibri" pitchFamily="34" charset="0"/>
              </a:rPr>
              <a:t>, B. Ullrich</a:t>
            </a:r>
          </a:p>
        </p:txBody>
      </p:sp>
      <p:pic>
        <p:nvPicPr>
          <p:cNvPr id="9" name="Рисунок 8" descr="Logo_transparent.png">
            <a:extLst>
              <a:ext uri="{FF2B5EF4-FFF2-40B4-BE49-F238E27FC236}">
                <a16:creationId xmlns:a16="http://schemas.microsoft.com/office/drawing/2014/main" id="{AF845420-9550-4420-ABAD-1899BFA6F46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7129" y="5810184"/>
            <a:ext cx="2185350" cy="544473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1AC98AE-BD4E-3104-BB20-E03C0B8C4C32}"/>
              </a:ext>
            </a:extLst>
          </p:cNvPr>
          <p:cNvGrpSpPr/>
          <p:nvPr/>
        </p:nvGrpSpPr>
        <p:grpSpPr>
          <a:xfrm>
            <a:off x="3682183" y="6097703"/>
            <a:ext cx="2300371" cy="204100"/>
            <a:chOff x="6710465" y="6215750"/>
            <a:chExt cx="2300371" cy="204100"/>
          </a:xfrm>
        </p:grpSpPr>
        <p:pic>
          <p:nvPicPr>
            <p:cNvPr id="10" name="Рисунок 9" descr="https://www.ceip.at/fileadmin/inhalte/emep/images/uba_logo.gif">
              <a:extLst>
                <a:ext uri="{FF2B5EF4-FFF2-40B4-BE49-F238E27FC236}">
                  <a16:creationId xmlns:a16="http://schemas.microsoft.com/office/drawing/2014/main" id="{251F7BAB-C1DF-41D4-A2BB-C44E7BDA7C72}"/>
                </a:ext>
              </a:extLst>
            </p:cNvPr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91701" y="6215750"/>
              <a:ext cx="1519135" cy="185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CE0D3CF9-B2D6-4250-9FBC-0FED082644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10465" y="6215750"/>
              <a:ext cx="737900" cy="20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Rectangle 8">
            <a:extLst>
              <a:ext uri="{FF2B5EF4-FFF2-40B4-BE49-F238E27FC236}">
                <a16:creationId xmlns:a16="http://schemas.microsoft.com/office/drawing/2014/main" id="{CA0742D1-4446-6644-0CE2-1807FA5C4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757" y="4409501"/>
            <a:ext cx="9912485" cy="93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120000"/>
              <a:tabLst>
                <a:tab pos="896938" algn="l"/>
              </a:tabLst>
            </a:pPr>
            <a:r>
              <a:rPr lang="en-US" altLang="ru-RU" sz="2000" b="1" dirty="0" err="1">
                <a:latin typeface="Calibri" pitchFamily="34" charset="0"/>
              </a:rPr>
              <a:t>Eurodelta</a:t>
            </a:r>
            <a:r>
              <a:rPr lang="en-US" altLang="ru-RU" sz="2000" b="1" dirty="0">
                <a:latin typeface="Calibri" pitchFamily="34" charset="0"/>
              </a:rPr>
              <a:t>-Carb B(a)P</a:t>
            </a:r>
            <a:r>
              <a:rPr lang="en-US" altLang="ru-RU" sz="2000" dirty="0">
                <a:latin typeface="Calibri" pitchFamily="34" charset="0"/>
              </a:rPr>
              <a:t>: </a:t>
            </a:r>
            <a:r>
              <a:rPr lang="es-ES" altLang="ru-RU" sz="2000" dirty="0">
                <a:latin typeface="Calibri" pitchFamily="34" charset="0"/>
              </a:rPr>
              <a:t>M.G. Vivanco, M.R. Theobald, J.L. Garrido, V. Gil, F. Couvidat, </a:t>
            </a:r>
            <a:br>
              <a:rPr lang="es-ES" altLang="ru-RU" sz="2000" dirty="0">
                <a:latin typeface="Calibri" pitchFamily="34" charset="0"/>
              </a:rPr>
            </a:br>
            <a:r>
              <a:rPr lang="es-ES" altLang="ru-RU" sz="2000" dirty="0">
                <a:latin typeface="Calibri" pitchFamily="34" charset="0"/>
              </a:rPr>
              <a:t>	A. Collette, </a:t>
            </a:r>
            <a:r>
              <a:rPr lang="it-IT" altLang="ru-RU" sz="2000" dirty="0">
                <a:latin typeface="Calibri" pitchFamily="34" charset="0"/>
              </a:rPr>
              <a:t>M. Mircea, M. Adani, I. Delia, R. D. Kouznetsov, E. V. Kadancev</a:t>
            </a:r>
            <a:endParaRPr lang="en-US" altLang="ru-RU" sz="2000" dirty="0">
              <a:latin typeface="Calibri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F81B84-9906-F0E7-DEF6-35AC32A49D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3098" y="6040472"/>
            <a:ext cx="1966188" cy="35837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C57B03-CAE0-DCB2-8A8F-710D2244EA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9545" y="6032023"/>
            <a:ext cx="859865" cy="44059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E0B83B-3EFB-5722-0503-6B718382FF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62844" y="6040472"/>
            <a:ext cx="859865" cy="26133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EB99FCB-195A-B70B-9436-A8CFC90D5F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32542" y="5920744"/>
            <a:ext cx="1047644" cy="62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33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5715A93-955A-D47E-494A-C73ADD80D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400" y="3635024"/>
            <a:ext cx="5605501" cy="1879200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E58241D1-AFC0-5F54-5717-1B90C8A98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267" y="136827"/>
            <a:ext cx="10576874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</a:defRPr>
            </a:lvl1pPr>
          </a:lstStyle>
          <a:p>
            <a:r>
              <a:rPr lang="en-US" dirty="0"/>
              <a:t>PAH assessment: effect of wildfires on B(a)P pollution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7B849C-5B5F-0FB9-477B-C210C036D5A8}"/>
              </a:ext>
            </a:extLst>
          </p:cNvPr>
          <p:cNvSpPr txBox="1"/>
          <p:nvPr/>
        </p:nvSpPr>
        <p:spPr>
          <a:xfrm>
            <a:off x="697434" y="2754551"/>
            <a:ext cx="59578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Activities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Evaluation of B(a)P emissions from wildfires in the EMEP region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 simulations of the effect of the wildfires on B(a)P pollution levels in the EMEP countries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3B4038-1726-9D90-A45C-3C19E33F878B}"/>
              </a:ext>
            </a:extLst>
          </p:cNvPr>
          <p:cNvSpPr txBox="1"/>
          <p:nvPr/>
        </p:nvSpPr>
        <p:spPr>
          <a:xfrm>
            <a:off x="697433" y="943054"/>
            <a:ext cx="61181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Motivation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Wildfires are significant source of PM and POP emissions (e.g. PAHs, PCDD/Fs, …)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Importance for the assessment of B(a)P adverse effects on human health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AA8E333B-F586-FE1C-06BD-7EECC711D1D4}"/>
              </a:ext>
            </a:extLst>
          </p:cNvPr>
          <p:cNvGrpSpPr/>
          <p:nvPr/>
        </p:nvGrpSpPr>
        <p:grpSpPr>
          <a:xfrm>
            <a:off x="6911179" y="1168757"/>
            <a:ext cx="5177011" cy="2185750"/>
            <a:chOff x="6911179" y="1168757"/>
            <a:chExt cx="5177011" cy="2185750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6597D481-B6CD-2A7D-8C66-48899EBB3D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1179" y="1168757"/>
              <a:ext cx="2591701" cy="1866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1197EBE4-F59B-4B19-00EF-48CC59E8CC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9534" y="1168758"/>
              <a:ext cx="2591698" cy="1866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18FD4311-F340-AA56-714F-D16031EBB7FD}"/>
                </a:ext>
              </a:extLst>
            </p:cNvPr>
            <p:cNvSpPr/>
            <p:nvPr/>
          </p:nvSpPr>
          <p:spPr>
            <a:xfrm>
              <a:off x="7013979" y="3160416"/>
              <a:ext cx="360040" cy="1440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0209480-8D11-E923-849F-0D4D81DC8722}"/>
                </a:ext>
              </a:extLst>
            </p:cNvPr>
            <p:cNvSpPr txBox="1"/>
            <p:nvPr/>
          </p:nvSpPr>
          <p:spPr>
            <a:xfrm>
              <a:off x="7419523" y="3108286"/>
              <a:ext cx="2079214" cy="246221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sz="1600" dirty="0"/>
                <a:t>Anthrop. B(a)P emission</a:t>
              </a:r>
              <a:endParaRPr lang="ru-RU" sz="1600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0DF88774-F18D-B7BA-759D-38C4DE3E9DFE}"/>
                </a:ext>
              </a:extLst>
            </p:cNvPr>
            <p:cNvSpPr/>
            <p:nvPr/>
          </p:nvSpPr>
          <p:spPr>
            <a:xfrm>
              <a:off x="9676208" y="3160416"/>
              <a:ext cx="360040" cy="144016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8F7116-CCAC-36FF-6F23-D08A0CFFE916}"/>
                </a:ext>
              </a:extLst>
            </p:cNvPr>
            <p:cNvSpPr txBox="1"/>
            <p:nvPr/>
          </p:nvSpPr>
          <p:spPr>
            <a:xfrm>
              <a:off x="10081752" y="3108286"/>
              <a:ext cx="2006438" cy="246221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sz="1600" dirty="0"/>
                <a:t>Wildfire B(a)P emission</a:t>
              </a:r>
              <a:endParaRPr lang="ru-RU" sz="1600" dirty="0"/>
            </a:p>
          </p:txBody>
        </p:sp>
      </p:grpSp>
      <p:sp>
        <p:nvSpPr>
          <p:cNvPr id="12" name="Овал 11">
            <a:extLst>
              <a:ext uri="{FF2B5EF4-FFF2-40B4-BE49-F238E27FC236}">
                <a16:creationId xmlns:a16="http://schemas.microsoft.com/office/drawing/2014/main" id="{64F712EF-DF75-8793-ECF0-7F72F0D6A317}"/>
              </a:ext>
            </a:extLst>
          </p:cNvPr>
          <p:cNvSpPr/>
          <p:nvPr/>
        </p:nvSpPr>
        <p:spPr>
          <a:xfrm>
            <a:off x="7330185" y="6195954"/>
            <a:ext cx="144016" cy="14401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F9E492B-D33E-E81F-52DC-E177847391D2}"/>
              </a:ext>
            </a:extLst>
          </p:cNvPr>
          <p:cNvSpPr/>
          <p:nvPr/>
        </p:nvSpPr>
        <p:spPr>
          <a:xfrm>
            <a:off x="7293725" y="5687800"/>
            <a:ext cx="288032" cy="128175"/>
          </a:xfrm>
          <a:prstGeom prst="rect">
            <a:avLst/>
          </a:prstGeom>
          <a:solidFill>
            <a:srgbClr val="E6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86E996-8AC7-5601-C20F-12AE2178F6D8}"/>
              </a:ext>
            </a:extLst>
          </p:cNvPr>
          <p:cNvSpPr txBox="1"/>
          <p:nvPr/>
        </p:nvSpPr>
        <p:spPr>
          <a:xfrm>
            <a:off x="7612821" y="5627247"/>
            <a:ext cx="3289481" cy="246221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US" sz="1600" dirty="0"/>
              <a:t>B(a)P concentration (anthrop. sources)</a:t>
            </a:r>
            <a:endParaRPr lang="ru-RU" sz="16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89E8A2C-E759-97E2-6713-FBAFB2F32D65}"/>
              </a:ext>
            </a:extLst>
          </p:cNvPr>
          <p:cNvSpPr/>
          <p:nvPr/>
        </p:nvSpPr>
        <p:spPr>
          <a:xfrm>
            <a:off x="7300549" y="5942560"/>
            <a:ext cx="288032" cy="1281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4590C6-E390-99FC-CDA7-BE6248DE8CEF}"/>
              </a:ext>
            </a:extLst>
          </p:cNvPr>
          <p:cNvSpPr txBox="1"/>
          <p:nvPr/>
        </p:nvSpPr>
        <p:spPr>
          <a:xfrm>
            <a:off x="7619645" y="5882007"/>
            <a:ext cx="4131250" cy="246221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US" sz="1600" dirty="0"/>
              <a:t>B(a)P concentration (</a:t>
            </a:r>
            <a:r>
              <a:rPr lang="en-US" sz="1600" dirty="0">
                <a:solidFill>
                  <a:srgbClr val="7030A0"/>
                </a:solidFill>
              </a:rPr>
              <a:t>contribution from wildfires</a:t>
            </a:r>
            <a:r>
              <a:rPr lang="en-US" sz="1600" dirty="0"/>
              <a:t>)</a:t>
            </a:r>
            <a:endParaRPr lang="ru-RU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0D8AA7-1B53-2448-09B2-DABB4E6C5483}"/>
              </a:ext>
            </a:extLst>
          </p:cNvPr>
          <p:cNvSpPr txBox="1"/>
          <p:nvPr/>
        </p:nvSpPr>
        <p:spPr>
          <a:xfrm>
            <a:off x="7610023" y="6132170"/>
            <a:ext cx="1648647" cy="246221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US" sz="1600" dirty="0"/>
              <a:t>Observed CO conc.</a:t>
            </a:r>
            <a:endParaRPr lang="ru-RU" sz="1600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C603FA4-F76E-F79C-B618-270189290D4B}"/>
              </a:ext>
            </a:extLst>
          </p:cNvPr>
          <p:cNvSpPr/>
          <p:nvPr/>
        </p:nvSpPr>
        <p:spPr>
          <a:xfrm>
            <a:off x="9563671" y="3706079"/>
            <a:ext cx="410214" cy="1584176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8A30A912-8637-FEAC-B91D-088C88772F5B}"/>
              </a:ext>
            </a:extLst>
          </p:cNvPr>
          <p:cNvCxnSpPr/>
          <p:nvPr/>
        </p:nvCxnSpPr>
        <p:spPr>
          <a:xfrm flipH="1">
            <a:off x="9973885" y="2139885"/>
            <a:ext cx="1149744" cy="1423249"/>
          </a:xfrm>
          <a:prstGeom prst="straightConnector1">
            <a:avLst/>
          </a:prstGeom>
          <a:ln w="22225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827F327-859F-594E-77B3-516DCCC714EE}"/>
              </a:ext>
            </a:extLst>
          </p:cNvPr>
          <p:cNvSpPr txBox="1"/>
          <p:nvPr/>
        </p:nvSpPr>
        <p:spPr>
          <a:xfrm>
            <a:off x="701606" y="4742663"/>
            <a:ext cx="595789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Preliminary results of inclusion of wildfires: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 of annual B(a)P concentrations in southern Europe (5-20%), in Eastern Europe/Central Asia (20-50%)</a:t>
            </a:r>
          </a:p>
        </p:txBody>
      </p:sp>
    </p:spTree>
    <p:extLst>
      <p:ext uri="{BB962C8B-B14F-4D97-AF65-F5344CB8AC3E}">
        <p14:creationId xmlns:p14="http://schemas.microsoft.com/office/powerpoint/2010/main" val="329329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3EC502DC-EFC1-4D32-A96B-036B31288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763" y="104775"/>
            <a:ext cx="10088474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</a:defRPr>
            </a:lvl1pPr>
          </a:lstStyle>
          <a:p>
            <a:r>
              <a:rPr lang="en-US" dirty="0"/>
              <a:t>Co-operation with working group on effects (WGE)</a:t>
            </a:r>
            <a:endParaRPr lang="en-GB" dirty="0"/>
          </a:p>
        </p:txBody>
      </p:sp>
      <p:sp>
        <p:nvSpPr>
          <p:cNvPr id="2" name="Rectangle 25">
            <a:extLst>
              <a:ext uri="{FF2B5EF4-FFF2-40B4-BE49-F238E27FC236}">
                <a16:creationId xmlns:a16="http://schemas.microsoft.com/office/drawing/2014/main" id="{95BC06B0-C023-AC11-978D-9CE6AB905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108" y="712483"/>
            <a:ext cx="8343783" cy="34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tabLst>
                <a:tab pos="3052763" algn="l"/>
              </a:tabLst>
            </a:pPr>
            <a:r>
              <a:rPr lang="en-US" sz="2000" b="1" dirty="0"/>
              <a:t>Analysis of </a:t>
            </a:r>
            <a:r>
              <a:rPr lang="en-US" sz="2000" b="1" dirty="0">
                <a:solidFill>
                  <a:srgbClr val="7030A0"/>
                </a:solidFill>
              </a:rPr>
              <a:t>long-term changes </a:t>
            </a:r>
            <a:r>
              <a:rPr lang="en-US" sz="2000" b="1" dirty="0"/>
              <a:t>using data of EMEP (observations, modelling) and ICP-Vegetation (moss measurements)</a:t>
            </a:r>
            <a:endParaRPr lang="en-US" sz="2000" b="1" i="1" dirty="0"/>
          </a:p>
        </p:txBody>
      </p:sp>
      <p:sp>
        <p:nvSpPr>
          <p:cNvPr id="3" name="Text Box 43">
            <a:extLst>
              <a:ext uri="{FF2B5EF4-FFF2-40B4-BE49-F238E27FC236}">
                <a16:creationId xmlns:a16="http://schemas.microsoft.com/office/drawing/2014/main" id="{C0F4287C-4BA4-D16C-6B17-0D5A5C501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843" y="1701039"/>
            <a:ext cx="6111399" cy="439408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sz="1600" b="1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features and results:</a:t>
            </a:r>
          </a:p>
          <a:p>
            <a:pPr marL="271463" indent="-271463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of POP measurements in mosses (B(a)P, HCB, PCBs, PBDE, …) from 2010 and 2015 surveys</a:t>
            </a:r>
          </a:p>
          <a:p>
            <a:pPr marL="271463" indent="-271463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Combination</a:t>
            </a:r>
            <a:r>
              <a:rPr lang="en-US" sz="1600" dirty="0">
                <a:solidFill>
                  <a:srgbClr val="66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ICP-Vegetation and EMEP data can provide 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reliable estimates</a:t>
            </a:r>
            <a:r>
              <a:rPr lang="en-US" sz="1600" dirty="0">
                <a:solidFill>
                  <a:srgbClr val="66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pollution changes on local and regional scales</a:t>
            </a:r>
          </a:p>
          <a:p>
            <a:pPr marL="271463" indent="-271463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Both moss data and modelled deposition show 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declining trends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B(a)P in Switzerland and BDE-99 in Norway</a:t>
            </a:r>
          </a:p>
          <a:p>
            <a:pPr marL="271463" indent="-271463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Contradicting trends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B(a)P and HCB in Norway</a:t>
            </a:r>
          </a:p>
          <a:p>
            <a:pPr marL="271463" indent="-271463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Analysis of discrepancies allows revealing 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assessment uncertainties</a:t>
            </a:r>
            <a:r>
              <a:rPr lang="en-US" sz="1600" dirty="0">
                <a:solidFill>
                  <a:srgbClr val="66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(e.g. emission estimates, model parameterizations etc.)</a:t>
            </a: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67C504D3-F78F-EAFC-C64F-EBC7FF911A66}"/>
              </a:ext>
            </a:extLst>
          </p:cNvPr>
          <p:cNvGrpSpPr/>
          <p:nvPr/>
        </p:nvGrpSpPr>
        <p:grpSpPr>
          <a:xfrm>
            <a:off x="6747377" y="1655259"/>
            <a:ext cx="5232930" cy="4821536"/>
            <a:chOff x="6747377" y="1655259"/>
            <a:chExt cx="5232930" cy="4821536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66CAAD97-9379-0CDF-66CE-AF4945E825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19385" y="2159715"/>
              <a:ext cx="2494241" cy="36000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79654CB-962C-BED9-90DD-8AD18A649211}"/>
                </a:ext>
              </a:extLst>
            </p:cNvPr>
            <p:cNvSpPr txBox="1"/>
            <p:nvPr/>
          </p:nvSpPr>
          <p:spPr>
            <a:xfrm>
              <a:off x="7107417" y="1655259"/>
              <a:ext cx="4102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Measured B(a)P concentrations in mosses</a:t>
              </a:r>
              <a:endParaRPr lang="ru-RU" dirty="0"/>
            </a:p>
          </p:txBody>
        </p: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5956EB20-CCAA-8DE4-9020-4E0FD3D095BA}"/>
                </a:ext>
              </a:extLst>
            </p:cNvPr>
            <p:cNvGrpSpPr/>
            <p:nvPr/>
          </p:nvGrpSpPr>
          <p:grpSpPr>
            <a:xfrm>
              <a:off x="7753124" y="5900731"/>
              <a:ext cx="3369500" cy="576064"/>
              <a:chOff x="470544" y="6021288"/>
              <a:chExt cx="3369500" cy="576064"/>
            </a:xfrm>
          </p:grpSpPr>
          <p:sp>
            <p:nvSpPr>
              <p:cNvPr id="9" name="Овал 8">
                <a:extLst>
                  <a:ext uri="{FF2B5EF4-FFF2-40B4-BE49-F238E27FC236}">
                    <a16:creationId xmlns:a16="http://schemas.microsoft.com/office/drawing/2014/main" id="{45996AC6-3344-3980-D3C2-334B27BD5FDA}"/>
                  </a:ext>
                </a:extLst>
              </p:cNvPr>
              <p:cNvSpPr/>
              <p:nvPr/>
            </p:nvSpPr>
            <p:spPr>
              <a:xfrm>
                <a:off x="539855" y="6381328"/>
                <a:ext cx="216024" cy="21602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Овал 21">
                <a:extLst>
                  <a:ext uri="{FF2B5EF4-FFF2-40B4-BE49-F238E27FC236}">
                    <a16:creationId xmlns:a16="http://schemas.microsoft.com/office/drawing/2014/main" id="{20BD16E6-772D-0686-9814-7B9CA386404D}"/>
                  </a:ext>
                </a:extLst>
              </p:cNvPr>
              <p:cNvSpPr/>
              <p:nvPr/>
            </p:nvSpPr>
            <p:spPr>
              <a:xfrm>
                <a:off x="1081112" y="6381328"/>
                <a:ext cx="216024" cy="216024"/>
              </a:xfrm>
              <a:prstGeom prst="ellipse">
                <a:avLst/>
              </a:prstGeom>
              <a:solidFill>
                <a:srgbClr val="72F2F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Овал 22">
                <a:extLst>
                  <a:ext uri="{FF2B5EF4-FFF2-40B4-BE49-F238E27FC236}">
                    <a16:creationId xmlns:a16="http://schemas.microsoft.com/office/drawing/2014/main" id="{FBE44007-1365-B45F-3A64-917B224CE6E9}"/>
                  </a:ext>
                </a:extLst>
              </p:cNvPr>
              <p:cNvSpPr/>
              <p:nvPr/>
            </p:nvSpPr>
            <p:spPr>
              <a:xfrm>
                <a:off x="1662113" y="6381328"/>
                <a:ext cx="216024" cy="216024"/>
              </a:xfrm>
              <a:prstGeom prst="ellipse">
                <a:avLst/>
              </a:prstGeom>
              <a:solidFill>
                <a:srgbClr val="66FF3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Овал 23">
                <a:extLst>
                  <a:ext uri="{FF2B5EF4-FFF2-40B4-BE49-F238E27FC236}">
                    <a16:creationId xmlns:a16="http://schemas.microsoft.com/office/drawing/2014/main" id="{8B964CB6-E86F-A528-A291-5631A3BADB33}"/>
                  </a:ext>
                </a:extLst>
              </p:cNvPr>
              <p:cNvSpPr/>
              <p:nvPr/>
            </p:nvSpPr>
            <p:spPr>
              <a:xfrm>
                <a:off x="2267744" y="6381328"/>
                <a:ext cx="216024" cy="21602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Овал 24">
                <a:extLst>
                  <a:ext uri="{FF2B5EF4-FFF2-40B4-BE49-F238E27FC236}">
                    <a16:creationId xmlns:a16="http://schemas.microsoft.com/office/drawing/2014/main" id="{39BBE8D1-6FB5-BFD4-ED3B-D313E138455D}"/>
                  </a:ext>
                </a:extLst>
              </p:cNvPr>
              <p:cNvSpPr/>
              <p:nvPr/>
            </p:nvSpPr>
            <p:spPr>
              <a:xfrm>
                <a:off x="2820986" y="6381328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6D94D23-6BBF-5FA9-B13D-90C38931AE71}"/>
                  </a:ext>
                </a:extLst>
              </p:cNvPr>
              <p:cNvSpPr txBox="1"/>
              <p:nvPr/>
            </p:nvSpPr>
            <p:spPr>
              <a:xfrm>
                <a:off x="470544" y="6078451"/>
                <a:ext cx="25327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/>
                  <a:t>&lt; 3</a:t>
                </a:r>
                <a:endParaRPr lang="ru-RU" sz="1600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E26122F-FE24-E7C3-721A-D80ACAD061AE}"/>
                  </a:ext>
                </a:extLst>
              </p:cNvPr>
              <p:cNvSpPr txBox="1"/>
              <p:nvPr/>
            </p:nvSpPr>
            <p:spPr>
              <a:xfrm>
                <a:off x="1011674" y="6093296"/>
                <a:ext cx="31739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/>
                  <a:t> 3-5</a:t>
                </a:r>
                <a:endParaRPr lang="ru-RU" sz="1600" dirty="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DC378E2-5356-B162-F3E2-8AF96E9D48C7}"/>
                  </a:ext>
                </a:extLst>
              </p:cNvPr>
              <p:cNvSpPr txBox="1"/>
              <p:nvPr/>
            </p:nvSpPr>
            <p:spPr>
              <a:xfrm>
                <a:off x="1547664" y="6093296"/>
                <a:ext cx="4215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/>
                  <a:t> 5-10</a:t>
                </a:r>
                <a:endParaRPr lang="ru-RU" sz="1600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63D8A0E-6DC8-B497-544C-06C5ECF23E81}"/>
                  </a:ext>
                </a:extLst>
              </p:cNvPr>
              <p:cNvSpPr txBox="1"/>
              <p:nvPr/>
            </p:nvSpPr>
            <p:spPr>
              <a:xfrm>
                <a:off x="2051720" y="6093296"/>
                <a:ext cx="52578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/>
                  <a:t> 10-20</a:t>
                </a:r>
                <a:endParaRPr lang="ru-RU" sz="1600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A2176E7-B635-65BC-BB28-6CBF9EE9BA18}"/>
                  </a:ext>
                </a:extLst>
              </p:cNvPr>
              <p:cNvSpPr txBox="1"/>
              <p:nvPr/>
            </p:nvSpPr>
            <p:spPr>
              <a:xfrm>
                <a:off x="2734296" y="6084077"/>
                <a:ext cx="40395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/>
                  <a:t> &gt; 20</a:t>
                </a:r>
                <a:endParaRPr lang="ru-RU" sz="1600" dirty="0"/>
              </a:p>
            </p:txBody>
          </p:sp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4DF166A2-934F-EF89-D394-A51CC940E760}"/>
                  </a:ext>
                </a:extLst>
              </p:cNvPr>
              <p:cNvSpPr/>
              <p:nvPr/>
            </p:nvSpPr>
            <p:spPr>
              <a:xfrm>
                <a:off x="3273286" y="6021288"/>
                <a:ext cx="56675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err="1">
                    <a:latin typeface="Calibri"/>
                  </a:rPr>
                  <a:t>n</a:t>
                </a:r>
                <a:r>
                  <a:rPr lang="en-US" sz="1600" dirty="0" err="1"/>
                  <a:t>g</a:t>
                </a:r>
                <a:r>
                  <a:rPr lang="en-US" sz="1600" dirty="0"/>
                  <a:t>/g</a:t>
                </a:r>
                <a:endParaRPr lang="ru-RU" sz="1600" dirty="0"/>
              </a:p>
            </p:txBody>
          </p:sp>
        </p:grpSp>
        <p:sp>
          <p:nvSpPr>
            <p:cNvPr id="32" name="AutoShape 12">
              <a:extLst>
                <a:ext uri="{FF2B5EF4-FFF2-40B4-BE49-F238E27FC236}">
                  <a16:creationId xmlns:a16="http://schemas.microsoft.com/office/drawing/2014/main" id="{E017B3F3-8252-6268-4D10-FA1F7ADB76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389743">
              <a:off x="8310399" y="2253168"/>
              <a:ext cx="576064" cy="1623848"/>
            </a:xfrm>
            <a:prstGeom prst="roundRect">
              <a:avLst>
                <a:gd name="adj" fmla="val 48014"/>
              </a:avLst>
            </a:prstGeom>
            <a:noFill/>
            <a:ln w="25400">
              <a:solidFill>
                <a:srgbClr val="C55A1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AutoShape 12">
              <a:extLst>
                <a:ext uri="{FF2B5EF4-FFF2-40B4-BE49-F238E27FC236}">
                  <a16:creationId xmlns:a16="http://schemas.microsoft.com/office/drawing/2014/main" id="{0D217F09-6C0F-2655-2229-7307A41A3FE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41217">
              <a:off x="7627073" y="4411089"/>
              <a:ext cx="408296" cy="455355"/>
            </a:xfrm>
            <a:prstGeom prst="roundRect">
              <a:avLst>
                <a:gd name="adj" fmla="val 48014"/>
              </a:avLst>
            </a:prstGeom>
            <a:noFill/>
            <a:ln w="25400">
              <a:solidFill>
                <a:srgbClr val="D17C42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4" name="Picture 3">
              <a:extLst>
                <a:ext uri="{FF2B5EF4-FFF2-40B4-BE49-F238E27FC236}">
                  <a16:creationId xmlns:a16="http://schemas.microsoft.com/office/drawing/2014/main" id="{29CB4CF1-6A89-DC35-4962-82F451574F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449551" y="2151089"/>
              <a:ext cx="2530756" cy="36000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" name="AutoShape 12">
              <a:extLst>
                <a:ext uri="{FF2B5EF4-FFF2-40B4-BE49-F238E27FC236}">
                  <a16:creationId xmlns:a16="http://schemas.microsoft.com/office/drawing/2014/main" id="{AEE487E0-62B6-6377-51CF-32D1B81A00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389743">
              <a:off x="10957443" y="2236034"/>
              <a:ext cx="576064" cy="1623848"/>
            </a:xfrm>
            <a:prstGeom prst="roundRect">
              <a:avLst>
                <a:gd name="adj" fmla="val 48014"/>
              </a:avLst>
            </a:prstGeom>
            <a:noFill/>
            <a:ln w="25400">
              <a:solidFill>
                <a:srgbClr val="C8621C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AutoShape 12">
              <a:extLst>
                <a:ext uri="{FF2B5EF4-FFF2-40B4-BE49-F238E27FC236}">
                  <a16:creationId xmlns:a16="http://schemas.microsoft.com/office/drawing/2014/main" id="{390CE896-4865-D747-7379-A428C8DE54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41217">
              <a:off x="10274117" y="4393955"/>
              <a:ext cx="408296" cy="455355"/>
            </a:xfrm>
            <a:prstGeom prst="roundRect">
              <a:avLst>
                <a:gd name="adj" fmla="val 48014"/>
              </a:avLst>
            </a:prstGeom>
            <a:noFill/>
            <a:ln w="25400">
              <a:solidFill>
                <a:srgbClr val="D17C42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B9C6701-E266-D40B-6D50-FB5062F60B3D}"/>
                </a:ext>
              </a:extLst>
            </p:cNvPr>
            <p:cNvSpPr txBox="1"/>
            <p:nvPr/>
          </p:nvSpPr>
          <p:spPr>
            <a:xfrm>
              <a:off x="10455764" y="2170348"/>
              <a:ext cx="46807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2015</a:t>
              </a:r>
              <a:endParaRPr lang="ru-RU" b="1" dirty="0">
                <a:solidFill>
                  <a:schemeClr val="accent2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3EFB09D-5A6F-A8E6-9E1A-7610963C7692}"/>
                </a:ext>
              </a:extLst>
            </p:cNvPr>
            <p:cNvSpPr txBox="1"/>
            <p:nvPr/>
          </p:nvSpPr>
          <p:spPr>
            <a:xfrm>
              <a:off x="7798619" y="2207852"/>
              <a:ext cx="46807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2010</a:t>
              </a:r>
              <a:endParaRPr lang="ru-RU" b="1" dirty="0">
                <a:solidFill>
                  <a:schemeClr val="accent2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0393600-656F-37C6-73F4-A7A91B996A41}"/>
                </a:ext>
              </a:extLst>
            </p:cNvPr>
            <p:cNvSpPr txBox="1"/>
            <p:nvPr/>
          </p:nvSpPr>
          <p:spPr>
            <a:xfrm>
              <a:off x="7565576" y="2591363"/>
              <a:ext cx="9099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Norway</a:t>
              </a:r>
              <a:endParaRPr lang="ru-RU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6FC994C-0698-E2AB-910E-91BA66939D69}"/>
                </a:ext>
              </a:extLst>
            </p:cNvPr>
            <p:cNvSpPr txBox="1"/>
            <p:nvPr/>
          </p:nvSpPr>
          <p:spPr>
            <a:xfrm>
              <a:off x="6747377" y="4789703"/>
              <a:ext cx="12724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55A11"/>
                  </a:solidFill>
                </a:rPr>
                <a:t>Switzerland</a:t>
              </a:r>
              <a:endParaRPr lang="ru-RU" dirty="0">
                <a:solidFill>
                  <a:srgbClr val="C55A11"/>
                </a:solidFill>
              </a:endParaRP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75308ED-9C75-A492-7B21-846ED4D711E9}"/>
              </a:ext>
            </a:extLst>
          </p:cNvPr>
          <p:cNvGrpSpPr/>
          <p:nvPr/>
        </p:nvGrpSpPr>
        <p:grpSpPr>
          <a:xfrm>
            <a:off x="6677388" y="1564849"/>
            <a:ext cx="5388921" cy="5188376"/>
            <a:chOff x="6696242" y="1564849"/>
            <a:chExt cx="5388921" cy="5188376"/>
          </a:xfrm>
        </p:grpSpPr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9B7F1679-EF94-EEB8-FBD0-E7103DBB427B}"/>
                </a:ext>
              </a:extLst>
            </p:cNvPr>
            <p:cNvSpPr/>
            <p:nvPr/>
          </p:nvSpPr>
          <p:spPr>
            <a:xfrm>
              <a:off x="6696242" y="1564849"/>
              <a:ext cx="5388921" cy="5188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id="{F87022A4-F0AE-D69F-E283-707BC0E93108}"/>
                </a:ext>
              </a:extLst>
            </p:cNvPr>
            <p:cNvGrpSpPr/>
            <p:nvPr/>
          </p:nvGrpSpPr>
          <p:grpSpPr>
            <a:xfrm>
              <a:off x="7500948" y="1710874"/>
              <a:ext cx="3750005" cy="4629067"/>
              <a:chOff x="7123874" y="1531764"/>
              <a:chExt cx="3750005" cy="4629067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3BC7AB6-BB18-6EBB-B3C8-7D6D2FA57B11}"/>
                  </a:ext>
                </a:extLst>
              </p:cNvPr>
              <p:cNvSpPr txBox="1"/>
              <p:nvPr/>
            </p:nvSpPr>
            <p:spPr>
              <a:xfrm>
                <a:off x="7603240" y="1531764"/>
                <a:ext cx="327063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Changes between 2010 and 2015 (%)</a:t>
                </a:r>
                <a:endParaRPr lang="ru-RU" sz="1600" dirty="0"/>
              </a:p>
            </p:txBody>
          </p:sp>
          <p:grpSp>
            <p:nvGrpSpPr>
              <p:cNvPr id="47" name="Группа 46">
                <a:extLst>
                  <a:ext uri="{FF2B5EF4-FFF2-40B4-BE49-F238E27FC236}">
                    <a16:creationId xmlns:a16="http://schemas.microsoft.com/office/drawing/2014/main" id="{3D2FCDA8-F4F9-F1AC-3D25-4D4234AC2486}"/>
                  </a:ext>
                </a:extLst>
              </p:cNvPr>
              <p:cNvGrpSpPr/>
              <p:nvPr/>
            </p:nvGrpSpPr>
            <p:grpSpPr>
              <a:xfrm>
                <a:off x="8023151" y="5538396"/>
                <a:ext cx="2545205" cy="622435"/>
                <a:chOff x="8450594" y="5611138"/>
                <a:chExt cx="2545205" cy="622435"/>
              </a:xfrm>
            </p:grpSpPr>
            <p:sp>
              <p:nvSpPr>
                <p:cNvPr id="54" name="Прямоугольник 53">
                  <a:extLst>
                    <a:ext uri="{FF2B5EF4-FFF2-40B4-BE49-F238E27FC236}">
                      <a16:creationId xmlns:a16="http://schemas.microsoft.com/office/drawing/2014/main" id="{1694A23A-D50D-49F1-FC21-8BD3846325D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450594" y="6029577"/>
                  <a:ext cx="144000" cy="720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3F3DC731-B581-97E9-63C8-595409D14DA0}"/>
                    </a:ext>
                  </a:extLst>
                </p:cNvPr>
                <p:cNvSpPr txBox="1"/>
                <p:nvPr/>
              </p:nvSpPr>
              <p:spPr>
                <a:xfrm>
                  <a:off x="8575008" y="5611138"/>
                  <a:ext cx="237276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- Modelled deposition flux</a:t>
                  </a:r>
                  <a:endParaRPr lang="ru-RU" sz="1600" dirty="0"/>
                </a:p>
              </p:txBody>
            </p:sp>
            <p:sp>
              <p:nvSpPr>
                <p:cNvPr id="56" name="Прямоугольник 55">
                  <a:extLst>
                    <a:ext uri="{FF2B5EF4-FFF2-40B4-BE49-F238E27FC236}">
                      <a16:creationId xmlns:a16="http://schemas.microsoft.com/office/drawing/2014/main" id="{01B4A23A-F0A0-20AE-18BA-D1D9347B0AD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450594" y="5740442"/>
                  <a:ext cx="144000" cy="72000"/>
                </a:xfrm>
                <a:prstGeom prst="rect">
                  <a:avLst/>
                </a:prstGeom>
                <a:solidFill>
                  <a:srgbClr val="CC0000"/>
                </a:solidFill>
                <a:ln>
                  <a:solidFill>
                    <a:srgbClr val="CC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209CD8C6-5F63-6AB8-A155-9B2E71ED8C52}"/>
                    </a:ext>
                  </a:extLst>
                </p:cNvPr>
                <p:cNvSpPr txBox="1"/>
                <p:nvPr/>
              </p:nvSpPr>
              <p:spPr>
                <a:xfrm>
                  <a:off x="8575008" y="5895019"/>
                  <a:ext cx="242079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- Concentrations in mosses</a:t>
                  </a:r>
                  <a:endParaRPr lang="ru-RU" sz="1600" dirty="0"/>
                </a:p>
              </p:txBody>
            </p:sp>
          </p:grpSp>
          <p:pic>
            <p:nvPicPr>
              <p:cNvPr id="48" name="Picture 2">
                <a:extLst>
                  <a:ext uri="{FF2B5EF4-FFF2-40B4-BE49-F238E27FC236}">
                    <a16:creationId xmlns:a16="http://schemas.microsoft.com/office/drawing/2014/main" id="{67426D39-8B6F-291E-FEB2-154C3674F1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123874" y="1816299"/>
                <a:ext cx="3387316" cy="3550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49" name="Группа 48">
                <a:extLst>
                  <a:ext uri="{FF2B5EF4-FFF2-40B4-BE49-F238E27FC236}">
                    <a16:creationId xmlns:a16="http://schemas.microsoft.com/office/drawing/2014/main" id="{FD73442C-F57F-716A-C729-72D8F4F4B03B}"/>
                  </a:ext>
                </a:extLst>
              </p:cNvPr>
              <p:cNvGrpSpPr/>
              <p:nvPr/>
            </p:nvGrpSpPr>
            <p:grpSpPr>
              <a:xfrm>
                <a:off x="9500504" y="1982225"/>
                <a:ext cx="794687" cy="521592"/>
                <a:chOff x="11416352" y="1926022"/>
                <a:chExt cx="794687" cy="521592"/>
              </a:xfrm>
            </p:grpSpPr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2454810A-986E-487C-996B-979A4934BBD3}"/>
                    </a:ext>
                  </a:extLst>
                </p:cNvPr>
                <p:cNvSpPr txBox="1"/>
                <p:nvPr/>
              </p:nvSpPr>
              <p:spPr>
                <a:xfrm>
                  <a:off x="11607866" y="1926022"/>
                  <a:ext cx="603173" cy="307777"/>
                </a:xfrm>
                <a:prstGeom prst="rect">
                  <a:avLst/>
                </a:prstGeom>
                <a:noFill/>
              </p:spPr>
              <p:txBody>
                <a:bodyPr wrap="none" lIns="36000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C00000"/>
                      </a:solidFill>
                    </a:rPr>
                    <a:t>Model</a:t>
                  </a: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F847C45E-D9D1-EC88-00D9-C273249DDFEA}"/>
                    </a:ext>
                  </a:extLst>
                </p:cNvPr>
                <p:cNvSpPr txBox="1"/>
                <p:nvPr/>
              </p:nvSpPr>
              <p:spPr>
                <a:xfrm>
                  <a:off x="11607866" y="2139837"/>
                  <a:ext cx="518215" cy="307777"/>
                </a:xfrm>
                <a:prstGeom prst="rect">
                  <a:avLst/>
                </a:prstGeom>
                <a:noFill/>
              </p:spPr>
              <p:txBody>
                <a:bodyPr wrap="none" lIns="36000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70C0"/>
                      </a:solidFill>
                    </a:rPr>
                    <a:t>Moss</a:t>
                  </a:r>
                </a:p>
              </p:txBody>
            </p:sp>
            <p:cxnSp>
              <p:nvCxnSpPr>
                <p:cNvPr id="52" name="Прямая соединительная линия 51">
                  <a:extLst>
                    <a:ext uri="{FF2B5EF4-FFF2-40B4-BE49-F238E27FC236}">
                      <a16:creationId xmlns:a16="http://schemas.microsoft.com/office/drawing/2014/main" id="{F319D68C-1024-257B-7D3E-6E7716756F9F}"/>
                    </a:ext>
                  </a:extLst>
                </p:cNvPr>
                <p:cNvCxnSpPr>
                  <a:endCxn id="50" idx="1"/>
                </p:cNvCxnSpPr>
                <p:nvPr/>
              </p:nvCxnSpPr>
              <p:spPr>
                <a:xfrm flipV="1">
                  <a:off x="11416352" y="2079911"/>
                  <a:ext cx="191514" cy="17391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Прямая соединительная линия 52">
                  <a:extLst>
                    <a:ext uri="{FF2B5EF4-FFF2-40B4-BE49-F238E27FC236}">
                      <a16:creationId xmlns:a16="http://schemas.microsoft.com/office/drawing/2014/main" id="{4F376B65-3124-0860-8B62-3B9FDE5CCD75}"/>
                    </a:ext>
                  </a:extLst>
                </p:cNvPr>
                <p:cNvCxnSpPr>
                  <a:endCxn id="51" idx="1"/>
                </p:cNvCxnSpPr>
                <p:nvPr/>
              </p:nvCxnSpPr>
              <p:spPr>
                <a:xfrm>
                  <a:off x="11423972" y="2230652"/>
                  <a:ext cx="183894" cy="63074"/>
                </a:xfrm>
                <a:prstGeom prst="line">
                  <a:avLst/>
                </a:prstGeom>
                <a:ln w="31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DFBB388-74CE-C72C-4472-B0A8DE09E179}"/>
              </a:ext>
            </a:extLst>
          </p:cNvPr>
          <p:cNvSpPr/>
          <p:nvPr/>
        </p:nvSpPr>
        <p:spPr>
          <a:xfrm>
            <a:off x="9160717" y="2682927"/>
            <a:ext cx="1395149" cy="1124783"/>
          </a:xfrm>
          <a:prstGeom prst="roundRect">
            <a:avLst/>
          </a:prstGeom>
          <a:noFill/>
          <a:ln w="3492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73DC3E-C49F-7F2F-7B77-8E1BFB092238}"/>
              </a:ext>
            </a:extLst>
          </p:cNvPr>
          <p:cNvSpPr txBox="1"/>
          <p:nvPr/>
        </p:nvSpPr>
        <p:spPr>
          <a:xfrm>
            <a:off x="584843" y="6231317"/>
            <a:ext cx="6032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003399"/>
                </a:solidFill>
              </a:rPr>
              <a:t>Presented at the ICP-Vegetation Task Force meeting (21-23 Feb 2022)</a:t>
            </a:r>
          </a:p>
        </p:txBody>
      </p:sp>
    </p:spTree>
    <p:extLst>
      <p:ext uri="{BB962C8B-B14F-4D97-AF65-F5344CB8AC3E}">
        <p14:creationId xmlns:p14="http://schemas.microsoft.com/office/powerpoint/2010/main" val="378254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3EC502DC-EFC1-4D32-A96B-036B31288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763" y="124231"/>
            <a:ext cx="10088474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</a:defRPr>
            </a:lvl1pPr>
          </a:lstStyle>
          <a:p>
            <a:r>
              <a:rPr lang="en-US" dirty="0"/>
              <a:t>Scientific co-operation on global POP pollution assessment</a:t>
            </a:r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id="{BC9646FB-0941-43BD-9838-B607EAE10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1951"/>
            <a:ext cx="12191999" cy="4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Contributions to TF HTAP activities on POPs (2021-2022)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FC2F2553-CA8E-BE56-CAB6-1AD6DD86F6D5}"/>
              </a:ext>
            </a:extLst>
          </p:cNvPr>
          <p:cNvGrpSpPr/>
          <p:nvPr/>
        </p:nvGrpSpPr>
        <p:grpSpPr>
          <a:xfrm>
            <a:off x="7861242" y="6519446"/>
            <a:ext cx="4299633" cy="338554"/>
            <a:chOff x="5250731" y="5926772"/>
            <a:chExt cx="4299633" cy="33855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4641DF7-E50F-4E7F-ADED-87BE4AA51870}"/>
                </a:ext>
              </a:extLst>
            </p:cNvPr>
            <p:cNvSpPr txBox="1"/>
            <p:nvPr/>
          </p:nvSpPr>
          <p:spPr>
            <a:xfrm>
              <a:off x="7083178" y="5926772"/>
              <a:ext cx="24671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hlinkClick r:id="rId2"/>
                </a:rPr>
                <a:t>www.htap.org</a:t>
              </a:r>
              <a:r>
                <a:rPr lang="en-US" sz="1600" b="1" dirty="0"/>
                <a:t> (TF HTAP)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73DC98A-1E0B-417B-8DAA-6384055308CE}"/>
                </a:ext>
              </a:extLst>
            </p:cNvPr>
            <p:cNvSpPr txBox="1"/>
            <p:nvPr/>
          </p:nvSpPr>
          <p:spPr>
            <a:xfrm>
              <a:off x="5250731" y="5926772"/>
              <a:ext cx="19330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More information on</a:t>
              </a:r>
              <a:endParaRPr lang="ru-RU" sz="1600" dirty="0"/>
            </a:p>
          </p:txBody>
        </p:sp>
      </p:grpSp>
      <p:sp>
        <p:nvSpPr>
          <p:cNvPr id="7" name="Text Box 43">
            <a:extLst>
              <a:ext uri="{FF2B5EF4-FFF2-40B4-BE49-F238E27FC236}">
                <a16:creationId xmlns:a16="http://schemas.microsoft.com/office/drawing/2014/main" id="{89982FFF-2E82-1D0D-91D7-7FF9EE671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00" y="1108416"/>
            <a:ext cx="7254658" cy="539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lnSpc>
                <a:spcPct val="120000"/>
              </a:lnSpc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tabLst>
                <a:tab pos="271463" algn="l"/>
              </a:tabLst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Recent and future activities: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271463" algn="l"/>
              </a:tabLs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Preparatory work for compilation of 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mosaic emissions of POPs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multi-model experiments</a:t>
            </a:r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tabLst>
                <a:tab pos="271463" algn="l"/>
              </a:tabLst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Release of global scale JRC emission inventory </a:t>
            </a:r>
            <a:r>
              <a:rPr lang="en-US" sz="14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EDGARv6.0_toxPOPs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(</a:t>
            </a:r>
            <a:r>
              <a:rPr lang="en-US" sz="14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4PAHs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PCDD/Fs, PCBs, HCB) in April 2022</a:t>
            </a:r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tabLst>
                <a:tab pos="271463" algn="l"/>
              </a:tabLst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Evaluation of JRC </a:t>
            </a:r>
            <a:r>
              <a:rPr lang="en-US" sz="14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EDGARv6.0_toxPOPs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emission inventory for B(a)P using GLEMOS model for 2018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271463" algn="l"/>
              </a:tabLst>
            </a:pP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TF HTAP virtual meeting on POPs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(25 May 2022) focused on global and regional POP/CEC emissions and modelling</a:t>
            </a:r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tabLst>
                <a:tab pos="271463" algn="l"/>
              </a:tabLst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Emissions and atmospheric modeling of PAH and other combustion related substances</a:t>
            </a:r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tabLst>
                <a:tab pos="271463" algn="l"/>
              </a:tabLst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Chemicals of Emerging Concern: sources and multi-media modelling (e.g. PFAS, microplastic)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271463" algn="l"/>
              </a:tabLs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Contribution to TF HTAP multi-pollutant, multi-model intercomparison 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exercise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focused on the impacts of 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wild/agricultural fires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(TF HTAP meeting in Nov 2022)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58F567E-41BE-F2BA-22F3-32D5C0D54B35}"/>
              </a:ext>
            </a:extLst>
          </p:cNvPr>
          <p:cNvGrpSpPr/>
          <p:nvPr/>
        </p:nvGrpSpPr>
        <p:grpSpPr>
          <a:xfrm>
            <a:off x="7777579" y="1216140"/>
            <a:ext cx="4257675" cy="5222760"/>
            <a:chOff x="7848600" y="1216140"/>
            <a:chExt cx="4257675" cy="5222760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19C488E-FFA2-7EC4-7DBF-7F29B97761BB}"/>
                </a:ext>
              </a:extLst>
            </p:cNvPr>
            <p:cNvSpPr/>
            <p:nvPr/>
          </p:nvSpPr>
          <p:spPr>
            <a:xfrm>
              <a:off x="7848600" y="1216140"/>
              <a:ext cx="4257675" cy="5222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E42936E6-D8F9-0082-2174-707C7AFBFE21}"/>
                </a:ext>
              </a:extLst>
            </p:cNvPr>
            <p:cNvGrpSpPr/>
            <p:nvPr/>
          </p:nvGrpSpPr>
          <p:grpSpPr>
            <a:xfrm>
              <a:off x="7850876" y="1532972"/>
              <a:ext cx="3826047" cy="2139967"/>
              <a:chOff x="7850876" y="1532972"/>
              <a:chExt cx="3826047" cy="2139967"/>
            </a:xfrm>
          </p:grpSpPr>
          <p:pic>
            <p:nvPicPr>
              <p:cNvPr id="15" name="Рисунок 14">
                <a:extLst>
                  <a:ext uri="{FF2B5EF4-FFF2-40B4-BE49-F238E27FC236}">
                    <a16:creationId xmlns:a16="http://schemas.microsoft.com/office/drawing/2014/main" id="{4B8858B1-C414-68F2-E651-9189332A8F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78197" y="1532972"/>
                <a:ext cx="3574190" cy="1833998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AD4D6F7-6F5D-7987-A6B2-83BE1BB4DC6D}"/>
                  </a:ext>
                </a:extLst>
              </p:cNvPr>
              <p:cNvSpPr txBox="1"/>
              <p:nvPr/>
            </p:nvSpPr>
            <p:spPr>
              <a:xfrm>
                <a:off x="7850876" y="3334385"/>
                <a:ext cx="38260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B(a)P emissions, 2018, EDGARv6.0_toxPOPs</a:t>
                </a:r>
                <a:endParaRPr lang="ru-RU" sz="1600" dirty="0"/>
              </a:p>
            </p:txBody>
          </p:sp>
        </p:grp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1867BB7E-60CA-EA89-B2A6-97773DAB52F3}"/>
                </a:ext>
              </a:extLst>
            </p:cNvPr>
            <p:cNvGrpSpPr/>
            <p:nvPr/>
          </p:nvGrpSpPr>
          <p:grpSpPr>
            <a:xfrm>
              <a:off x="7978197" y="3923852"/>
              <a:ext cx="3586049" cy="2417175"/>
              <a:chOff x="7978197" y="3923852"/>
              <a:chExt cx="3586049" cy="2417175"/>
            </a:xfrm>
          </p:grpSpPr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0EBD7403-8587-0D65-FDF6-92D1C7EBE7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78197" y="3923852"/>
                <a:ext cx="3586049" cy="1832400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F6E5D3E-45CF-881A-1728-F364F70567B9}"/>
                  </a:ext>
                </a:extLst>
              </p:cNvPr>
              <p:cNvSpPr txBox="1"/>
              <p:nvPr/>
            </p:nvSpPr>
            <p:spPr>
              <a:xfrm>
                <a:off x="7978197" y="5756252"/>
                <a:ext cx="355774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/>
                  <a:t>Modelled B(a)P based on EDGARv6.0_toxPOPs  (2018)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327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3EC502DC-EFC1-4D32-A96B-036B31288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763" y="104775"/>
            <a:ext cx="10088474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</a:defRPr>
            </a:lvl1pPr>
          </a:lstStyle>
          <a:p>
            <a:r>
              <a:rPr lang="en-US" dirty="0"/>
              <a:t>Chemicals of Emerging Concern (CECs)</a:t>
            </a:r>
            <a:endParaRPr lang="en-GB" dirty="0"/>
          </a:p>
        </p:txBody>
      </p:sp>
      <p:sp>
        <p:nvSpPr>
          <p:cNvPr id="7" name="Text Box 43">
            <a:extLst>
              <a:ext uri="{FF2B5EF4-FFF2-40B4-BE49-F238E27FC236}">
                <a16:creationId xmlns:a16="http://schemas.microsoft.com/office/drawing/2014/main" id="{3D218109-F51D-764D-0099-039F30BBD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796" y="1235975"/>
            <a:ext cx="6238916" cy="243662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271463" indent="-271463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tabLst>
                <a:tab pos="271463" algn="l"/>
              </a:tabLst>
            </a:pPr>
            <a:r>
              <a:rPr lang="en-US" sz="1600" b="1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Motivation:</a:t>
            </a:r>
          </a:p>
          <a:p>
            <a:pPr marL="271463" indent="-271463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CECs have 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confirmed toxicity</a:t>
            </a:r>
            <a:r>
              <a:rPr lang="en-US" sz="1600" dirty="0">
                <a:solidFill>
                  <a:srgbClr val="66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humans and ecosystems</a:t>
            </a:r>
          </a:p>
          <a:p>
            <a:pPr marL="271463" indent="-271463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 CECs (e.g. </a:t>
            </a:r>
            <a:r>
              <a:rPr lang="en-US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HCBDD, </a:t>
            </a:r>
            <a:r>
              <a:rPr lang="en-US" sz="16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PeCB</a:t>
            </a:r>
            <a:r>
              <a:rPr lang="en-US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PBDEs, PFAS, PCNs and SCCPs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 were added to the 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 Protocol</a:t>
            </a:r>
            <a:r>
              <a:rPr lang="en-US" sz="1600" dirty="0">
                <a:solidFill>
                  <a:srgbClr val="66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2009</a:t>
            </a:r>
          </a:p>
          <a:p>
            <a:pPr marL="271463" indent="-271463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CECs are of high interest of other 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international bodies</a:t>
            </a:r>
            <a:r>
              <a:rPr lang="en-US" sz="1600" dirty="0">
                <a:solidFill>
                  <a:srgbClr val="66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(Stockholm Convention, AMAP, HELCOM, OSPAR)</a:t>
            </a:r>
          </a:p>
        </p:txBody>
      </p:sp>
      <p:sp>
        <p:nvSpPr>
          <p:cNvPr id="10" name="Text Box 43">
            <a:extLst>
              <a:ext uri="{FF2B5EF4-FFF2-40B4-BE49-F238E27FC236}">
                <a16:creationId xmlns:a16="http://schemas.microsoft.com/office/drawing/2014/main" id="{CFCE6FA4-DE54-8F6E-FD00-D9095898B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796" y="3954034"/>
            <a:ext cx="6625416" cy="275671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271463" indent="-271463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tabLst>
                <a:tab pos="271463" algn="l"/>
              </a:tabLst>
            </a:pPr>
            <a:r>
              <a:rPr lang="en-US" sz="1600" b="1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Ongoing and future EMEP activities:</a:t>
            </a:r>
          </a:p>
          <a:p>
            <a:pPr marL="271463" indent="-271463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Monitoring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CECs at EMEP stations (</a:t>
            </a:r>
            <a:r>
              <a:rPr lang="en-US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CCC, countries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271463" indent="-271463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Reviews of 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information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(on emissions, properties, …) and pilot 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 assessment</a:t>
            </a:r>
            <a:r>
              <a:rPr lang="en-US" sz="1600" dirty="0">
                <a:solidFill>
                  <a:srgbClr val="66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MSC-E, HELCOM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included in the Joint EMEP reports for HELCOM (2020, 2021, 2022)</a:t>
            </a:r>
          </a:p>
          <a:p>
            <a:pPr marL="271463" indent="-271463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Workshop on CECs</a:t>
            </a:r>
            <a:r>
              <a:rPr lang="en-US" sz="1600" dirty="0">
                <a:solidFill>
                  <a:srgbClr val="66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measurements and modelling in 2023</a:t>
            </a:r>
            <a:r>
              <a:rPr lang="en-US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(TFMM, TF HTAP, CCC, MSC-E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17FA10C8-C7F0-3F86-2BAC-393D30C32DE3}"/>
              </a:ext>
            </a:extLst>
          </p:cNvPr>
          <p:cNvGrpSpPr/>
          <p:nvPr/>
        </p:nvGrpSpPr>
        <p:grpSpPr>
          <a:xfrm>
            <a:off x="7625169" y="1263632"/>
            <a:ext cx="3788054" cy="5332193"/>
            <a:chOff x="7238670" y="1103833"/>
            <a:chExt cx="3788054" cy="53321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D76888A-5C9F-2511-34B6-4356680D2B1E}"/>
                </a:ext>
              </a:extLst>
            </p:cNvPr>
            <p:cNvSpPr txBox="1"/>
            <p:nvPr/>
          </p:nvSpPr>
          <p:spPr>
            <a:xfrm>
              <a:off x="7815198" y="3444795"/>
              <a:ext cx="28463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Modelled deposition of </a:t>
              </a:r>
              <a:r>
                <a:rPr lang="en-US" sz="1600" dirty="0">
                  <a:solidFill>
                    <a:srgbClr val="7030A0"/>
                  </a:solidFill>
                </a:rPr>
                <a:t>BDE-99</a:t>
              </a:r>
              <a:endParaRPr lang="ru-RU" sz="1600" dirty="0">
                <a:solidFill>
                  <a:srgbClr val="7030A0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29ABF49-2344-8E79-F3C6-C6EBB94D5C2E}"/>
                </a:ext>
              </a:extLst>
            </p:cNvPr>
            <p:cNvSpPr txBox="1"/>
            <p:nvPr/>
          </p:nvSpPr>
          <p:spPr>
            <a:xfrm>
              <a:off x="7622245" y="1103833"/>
              <a:ext cx="34044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Monitoring of </a:t>
              </a:r>
              <a:r>
                <a:rPr lang="en-US" sz="1600" dirty="0">
                  <a:solidFill>
                    <a:srgbClr val="7030A0"/>
                  </a:solidFill>
                </a:rPr>
                <a:t>BDE-99</a:t>
              </a:r>
              <a:r>
                <a:rPr lang="en-US" sz="1600" dirty="0">
                  <a:solidFill>
                    <a:srgbClr val="6600FF"/>
                  </a:solidFill>
                </a:rPr>
                <a:t> </a:t>
              </a:r>
              <a:r>
                <a:rPr lang="en-US" sz="1600" dirty="0"/>
                <a:t>within EMEP</a:t>
              </a:r>
              <a:endParaRPr lang="ru-RU" sz="1600" dirty="0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DAEE2D0A-59A3-3EFD-0E44-145EE05E3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60699" y="3856844"/>
              <a:ext cx="1955321" cy="2579182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3">
              <a:extLst>
                <a:ext uri="{FF2B5EF4-FFF2-40B4-BE49-F238E27FC236}">
                  <a16:creationId xmlns:a16="http://schemas.microsoft.com/office/drawing/2014/main" id="{E983C382-AB80-E5EC-BAA0-0C380BEB12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38670" y="1479134"/>
              <a:ext cx="3591449" cy="1799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" name="Rectangle 25">
            <a:extLst>
              <a:ext uri="{FF2B5EF4-FFF2-40B4-BE49-F238E27FC236}">
                <a16:creationId xmlns:a16="http://schemas.microsoft.com/office/drawing/2014/main" id="{401DF522-B9DE-B786-215D-94F7F6F8F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1951"/>
            <a:ext cx="12191999" cy="4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Contributions to preparatory work for assessment of pollution by CECs (TFMM, TFHTAP)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20D92558-6E66-97F8-A0B9-14DC31030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4469" y="3987538"/>
            <a:ext cx="6587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+mn-lt"/>
              </a:rPr>
              <a:t>2019</a:t>
            </a:r>
            <a:endParaRPr lang="ru-RU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8261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E0D00D50-CAB5-4020-A339-9571D5226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93694"/>
            <a:ext cx="9143999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</a:defRPr>
            </a:lvl1pPr>
          </a:lstStyle>
          <a:p>
            <a:r>
              <a:rPr lang="en-US" dirty="0"/>
              <a:t>Future research directions</a:t>
            </a:r>
            <a:endParaRPr lang="en-GB" dirty="0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F9F2771B-E297-4455-B6A9-196B8CEB9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056" y="618194"/>
            <a:ext cx="10753197" cy="4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</a:pPr>
            <a:r>
              <a:rPr lang="en-US" sz="2000" b="1" dirty="0"/>
              <a:t>(Based on work-plan 2022-2023 and EMEP Strategy)</a:t>
            </a:r>
          </a:p>
        </p:txBody>
      </p:sp>
      <p:sp>
        <p:nvSpPr>
          <p:cNvPr id="2" name="Text Box 43">
            <a:extLst>
              <a:ext uri="{FF2B5EF4-FFF2-40B4-BE49-F238E27FC236}">
                <a16:creationId xmlns:a16="http://schemas.microsoft.com/office/drawing/2014/main" id="{7EB24B65-8831-3590-89BF-917CE5B6B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586" y="1391713"/>
            <a:ext cx="1021174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lvl="1" indent="-271463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dirty="0"/>
              <a:t>Continuation of multi-model intercomparison study of </a:t>
            </a:r>
            <a:r>
              <a:rPr lang="en-US" sz="2000" dirty="0" err="1"/>
              <a:t>BaP</a:t>
            </a:r>
            <a:r>
              <a:rPr lang="en-US" sz="2000" dirty="0"/>
              <a:t>/PM pollution as a part of </a:t>
            </a:r>
            <a:r>
              <a:rPr lang="en-US" sz="2000" dirty="0" err="1">
                <a:solidFill>
                  <a:srgbClr val="7030A0"/>
                </a:solidFill>
              </a:rPr>
              <a:t>Eurodelta</a:t>
            </a:r>
            <a:r>
              <a:rPr lang="en-US" sz="2000" dirty="0">
                <a:solidFill>
                  <a:srgbClr val="7030A0"/>
                </a:solidFill>
              </a:rPr>
              <a:t>-Carb</a:t>
            </a:r>
            <a:r>
              <a:rPr lang="en-US" sz="2000" dirty="0"/>
              <a:t> study (TFMM) (item 1.1.1.5)</a:t>
            </a:r>
          </a:p>
          <a:p>
            <a:pPr marL="271463" lvl="1" indent="-271463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dirty="0"/>
              <a:t>Collaboration with </a:t>
            </a:r>
            <a:r>
              <a:rPr lang="en-US" sz="2000" dirty="0">
                <a:solidFill>
                  <a:srgbClr val="7030A0"/>
                </a:solidFill>
              </a:rPr>
              <a:t>TF HTAP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/>
              <a:t>on development of </a:t>
            </a:r>
            <a:r>
              <a:rPr lang="en-US" sz="2000" dirty="0">
                <a:solidFill>
                  <a:srgbClr val="7030A0"/>
                </a:solidFill>
              </a:rPr>
              <a:t>global POP emissions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/>
              <a:t>inventories and </a:t>
            </a:r>
            <a:r>
              <a:rPr lang="en-US" altLang="ru-RU" sz="2000" dirty="0">
                <a:ea typeface="Tahoma" panose="020B0604030504040204" pitchFamily="34" charset="0"/>
                <a:cs typeface="Calibri" panose="020F0502020204030204" pitchFamily="34" charset="0"/>
              </a:rPr>
              <a:t>model intercomparison studies for combustion related POPs (e.g. PAHs, PCDD/Fs) including effect of wildfires (</a:t>
            </a:r>
            <a:r>
              <a:rPr lang="en-US" sz="2000" dirty="0"/>
              <a:t>TF HTAP </a:t>
            </a:r>
            <a:r>
              <a:rPr lang="en-US" altLang="ru-RU" sz="2000" dirty="0">
                <a:ea typeface="Tahoma" panose="020B0604030504040204" pitchFamily="34" charset="0"/>
                <a:cs typeface="Calibri" panose="020F0502020204030204" pitchFamily="34" charset="0"/>
              </a:rPr>
              <a:t>meetings, Nov 2022) </a:t>
            </a:r>
            <a:r>
              <a:rPr lang="en-US" sz="2000" dirty="0"/>
              <a:t>(items 1.1.4.3, 1.1.4.5, 1.1.4.6)</a:t>
            </a:r>
            <a:endParaRPr lang="en-US" altLang="ru-RU" sz="2000" dirty="0"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271463" lvl="1" indent="-271463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dirty="0"/>
              <a:t>Co-operation with the </a:t>
            </a:r>
            <a:r>
              <a:rPr lang="en-US" sz="2000" dirty="0">
                <a:solidFill>
                  <a:srgbClr val="7030A0"/>
                </a:solidFill>
              </a:rPr>
              <a:t>effect community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/>
              <a:t>on assessment of POP pollution and trends </a:t>
            </a:r>
            <a:br>
              <a:rPr lang="en-US" sz="2000" dirty="0"/>
            </a:br>
            <a:r>
              <a:rPr lang="en-US" sz="2000" dirty="0"/>
              <a:t>(WGE, ICP Vegetation) (items 1.1.1.13, 1.1.1.18)</a:t>
            </a:r>
          </a:p>
          <a:p>
            <a:pPr marL="271463" lvl="1" indent="-271463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dirty="0"/>
              <a:t>Preparatory work for assessment of </a:t>
            </a:r>
            <a:r>
              <a:rPr lang="en-US" sz="2000" dirty="0">
                <a:solidFill>
                  <a:srgbClr val="7030A0"/>
                </a:solidFill>
              </a:rPr>
              <a:t>Contaminants of Emerging Concern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/>
              <a:t>(CECs) (item 1.1.1.6)</a:t>
            </a:r>
          </a:p>
          <a:p>
            <a:pPr marL="271463" lvl="1" indent="-271463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dirty="0"/>
              <a:t>Research of atmospheric pollution of the </a:t>
            </a:r>
            <a:r>
              <a:rPr lang="en-US" sz="2000" dirty="0">
                <a:solidFill>
                  <a:srgbClr val="7030A0"/>
                </a:solidFill>
              </a:rPr>
              <a:t>marine environment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/>
              <a:t>by POPs and CECs </a:t>
            </a:r>
            <a:br>
              <a:rPr lang="en-US" sz="2000" dirty="0"/>
            </a:br>
            <a:r>
              <a:rPr lang="en-US" sz="2000" dirty="0"/>
              <a:t>(co-operation with HELCOM) (item 1.3.1)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Прямоугольник 1"/>
          <p:cNvSpPr>
            <a:spLocks noChangeArrowheads="1"/>
          </p:cNvSpPr>
          <p:nvPr/>
        </p:nvSpPr>
        <p:spPr bwMode="auto">
          <a:xfrm>
            <a:off x="1524000" y="58374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99"/>
                </a:solidFill>
                <a:latin typeface="Tahoma" pitchFamily="34" charset="0"/>
              </a:rPr>
              <a:t>Operational and research activities on POPs in 2022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87705" y="6317537"/>
            <a:ext cx="71218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hlinkClick r:id="rId2"/>
              </a:rPr>
              <a:t>www.msceast.org</a:t>
            </a:r>
            <a:r>
              <a:rPr lang="en-US" sz="1600" b="1" dirty="0"/>
              <a:t> (MSC-E), </a:t>
            </a:r>
            <a:r>
              <a:rPr lang="en-US" sz="1600" b="1" dirty="0">
                <a:solidFill>
                  <a:prstClr val="black"/>
                </a:solidFill>
                <a:latin typeface="Calibri"/>
                <a:hlinkClick r:id="rId3"/>
              </a:rPr>
              <a:t>www.ceip.at</a:t>
            </a:r>
            <a:r>
              <a:rPr lang="en-US" sz="1600" b="1" dirty="0">
                <a:solidFill>
                  <a:prstClr val="black"/>
                </a:solidFill>
                <a:latin typeface="Calibri"/>
              </a:rPr>
              <a:t> (CEIP), </a:t>
            </a:r>
            <a:r>
              <a:rPr lang="en-US" sz="1600" b="1" dirty="0">
                <a:hlinkClick r:id="rId4"/>
              </a:rPr>
              <a:t>www.nilu.no/projects/ccc/</a:t>
            </a:r>
            <a:r>
              <a:rPr lang="en-US" sz="1600" b="1" dirty="0"/>
              <a:t> (CCC)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7116" y="762000"/>
            <a:ext cx="6969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Main topics :</a:t>
            </a:r>
            <a:endParaRPr lang="ru-RU" sz="2400" b="1" dirty="0"/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154619" y="1223665"/>
            <a:ext cx="6594213" cy="503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indent="-3619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Tx/>
              <a:buChar char="•"/>
            </a:pPr>
            <a:r>
              <a:rPr lang="en-GB" b="1" i="1" dirty="0">
                <a:solidFill>
                  <a:srgbClr val="0070C0"/>
                </a:solidFill>
              </a:rPr>
              <a:t>Operational activities</a:t>
            </a:r>
          </a:p>
          <a:p>
            <a:pPr marL="819150" lvl="1" indent="-3619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GB" dirty="0"/>
              <a:t>Emissions of POPs in the EMEP region (CEIP)</a:t>
            </a:r>
          </a:p>
          <a:p>
            <a:pPr marL="819150" lvl="1" indent="-3619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GB" dirty="0"/>
              <a:t>POP monitoring in the EMEP region (CCC)</a:t>
            </a:r>
          </a:p>
          <a:p>
            <a:pPr marL="819150" lvl="1" indent="-3619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GB" dirty="0"/>
              <a:t>Model assessment of POPs (PAH, PCDD/F, PCB, HCB) pollution for 2020 (MSC-E)</a:t>
            </a:r>
          </a:p>
          <a:p>
            <a:pPr marL="361950" indent="-3619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Tx/>
              <a:buChar char="•"/>
            </a:pPr>
            <a:r>
              <a:rPr lang="en-US" b="1" i="1" dirty="0">
                <a:solidFill>
                  <a:srgbClr val="0070C0"/>
                </a:solidFill>
              </a:rPr>
              <a:t>Research activities and co-operation</a:t>
            </a:r>
          </a:p>
          <a:p>
            <a:pPr marL="819150" lvl="1" indent="-3619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dirty="0"/>
              <a:t>PAH pollution assessment: </a:t>
            </a:r>
            <a:br>
              <a:rPr lang="en-US" dirty="0"/>
            </a:br>
            <a:r>
              <a:rPr lang="en-US" dirty="0"/>
              <a:t>	</a:t>
            </a:r>
            <a:r>
              <a:rPr lang="en-US" i="1" dirty="0" err="1"/>
              <a:t>Eurodelta</a:t>
            </a:r>
            <a:r>
              <a:rPr lang="en-US" i="1" dirty="0"/>
              <a:t>-Carb </a:t>
            </a:r>
            <a:r>
              <a:rPr lang="en-US" i="1" dirty="0" err="1"/>
              <a:t>BaP</a:t>
            </a:r>
            <a:r>
              <a:rPr lang="en-US" i="1" dirty="0"/>
              <a:t> (TFMM), </a:t>
            </a:r>
            <a:br>
              <a:rPr lang="en-US" i="1" dirty="0"/>
            </a:br>
            <a:r>
              <a:rPr lang="en-US" i="1" dirty="0"/>
              <a:t>	Case study for Poland (TFMM),</a:t>
            </a:r>
            <a:br>
              <a:rPr lang="en-US" i="1" dirty="0"/>
            </a:br>
            <a:r>
              <a:rPr lang="en-US" i="1" dirty="0"/>
              <a:t>	A pilot study of B(a)P pollution from wildfires</a:t>
            </a:r>
          </a:p>
          <a:p>
            <a:pPr marL="819150" lvl="1" indent="-3619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dirty="0"/>
              <a:t>Analysis of temporal changes of POP pollution (WGE)</a:t>
            </a:r>
          </a:p>
          <a:p>
            <a:pPr marL="819150" lvl="1" indent="-3619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dirty="0"/>
              <a:t>Assessment of global-scale POP pollution (TFHTAP) </a:t>
            </a:r>
          </a:p>
          <a:p>
            <a:pPr marL="819150" lvl="1" indent="-3619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dirty="0"/>
              <a:t>Contaminants of Emerging Concern (TFMM, HELCOM)</a:t>
            </a:r>
          </a:p>
          <a:p>
            <a:pPr marL="361950" indent="-3619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Tx/>
              <a:buChar char="•"/>
            </a:pPr>
            <a:r>
              <a:rPr lang="en-GB" b="1" i="1" dirty="0">
                <a:solidFill>
                  <a:srgbClr val="0070C0"/>
                </a:solidFill>
              </a:rPr>
              <a:t>Plans on further activities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7752D90-C80E-D614-49BD-9C1112663331}"/>
              </a:ext>
            </a:extLst>
          </p:cNvPr>
          <p:cNvGrpSpPr/>
          <p:nvPr/>
        </p:nvGrpSpPr>
        <p:grpSpPr>
          <a:xfrm>
            <a:off x="7965834" y="1177399"/>
            <a:ext cx="3269481" cy="4287470"/>
            <a:chOff x="7965834" y="1177399"/>
            <a:chExt cx="3269481" cy="428747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E963668-17B6-4E0A-85D9-AF6AA9D26EE3}"/>
                </a:ext>
              </a:extLst>
            </p:cNvPr>
            <p:cNvSpPr txBox="1"/>
            <p:nvPr/>
          </p:nvSpPr>
          <p:spPr>
            <a:xfrm>
              <a:off x="7965834" y="5095537"/>
              <a:ext cx="32694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EMEP Status Reports 2022</a:t>
              </a:r>
              <a:endParaRPr lang="ru-RU" dirty="0"/>
            </a:p>
          </p:txBody>
        </p: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848CA107-1CA9-4833-076C-477BF3DA621C}"/>
                </a:ext>
              </a:extLst>
            </p:cNvPr>
            <p:cNvGrpSpPr/>
            <p:nvPr/>
          </p:nvGrpSpPr>
          <p:grpSpPr>
            <a:xfrm>
              <a:off x="8066950" y="1177399"/>
              <a:ext cx="2872057" cy="3826036"/>
              <a:chOff x="8066950" y="999845"/>
              <a:chExt cx="2872057" cy="3826036"/>
            </a:xfrm>
          </p:grpSpPr>
          <p:pic>
            <p:nvPicPr>
              <p:cNvPr id="3" name="Рисунок 2" descr="CCC.gif">
                <a:extLst>
                  <a:ext uri="{FF2B5EF4-FFF2-40B4-BE49-F238E27FC236}">
                    <a16:creationId xmlns:a16="http://schemas.microsoft.com/office/drawing/2014/main" id="{8C2F6196-64F5-2000-C255-EBB9A4CD61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066950" y="999845"/>
                <a:ext cx="2037672" cy="2852741"/>
              </a:xfrm>
              <a:prstGeom prst="rect">
                <a:avLst/>
              </a:prstGeom>
              <a:ln w="0">
                <a:solidFill>
                  <a:schemeClr val="tx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" name="Рисунок 3" descr="CEIP.gif">
                <a:extLst>
                  <a:ext uri="{FF2B5EF4-FFF2-40B4-BE49-F238E27FC236}">
                    <a16:creationId xmlns:a16="http://schemas.microsoft.com/office/drawing/2014/main" id="{848917C8-92E1-5C21-7A33-EF6270173B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433277" y="1486492"/>
                <a:ext cx="2037673" cy="2852742"/>
              </a:xfrm>
              <a:prstGeom prst="rect">
                <a:avLst/>
              </a:prstGeom>
              <a:ln w="0">
                <a:solidFill>
                  <a:schemeClr val="tx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8" name="Picture 2">
                <a:extLst>
                  <a:ext uri="{FF2B5EF4-FFF2-40B4-BE49-F238E27FC236}">
                    <a16:creationId xmlns:a16="http://schemas.microsoft.com/office/drawing/2014/main" id="{5C7D599E-7798-DD38-BA9A-3D450193ED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8901334" y="1973139"/>
                <a:ext cx="2037673" cy="2852742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>
            <a:extLst>
              <a:ext uri="{FF2B5EF4-FFF2-40B4-BE49-F238E27FC236}">
                <a16:creationId xmlns:a16="http://schemas.microsoft.com/office/drawing/2014/main" id="{391837CC-2396-437E-8E25-EE8410B41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04291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99"/>
                </a:solidFill>
                <a:latin typeface="Tahoma" pitchFamily="34" charset="0"/>
              </a:rPr>
              <a:t>Emissions of POPs for modelling (CEIP)</a:t>
            </a:r>
          </a:p>
        </p:txBody>
      </p:sp>
      <p:sp>
        <p:nvSpPr>
          <p:cNvPr id="10" name="Text Box 43">
            <a:extLst>
              <a:ext uri="{FF2B5EF4-FFF2-40B4-BE49-F238E27FC236}">
                <a16:creationId xmlns:a16="http://schemas.microsoft.com/office/drawing/2014/main" id="{B36325A5-3F11-40D0-8B9F-02A13BA74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24" y="898539"/>
            <a:ext cx="4993681" cy="28490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271463" indent="-2714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tabLst>
                <a:tab pos="271463" algn="l"/>
              </a:tabLst>
            </a:pPr>
            <a:r>
              <a:rPr lang="en-US" sz="1600" b="1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Activities: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Analysis of reported POP emissions (gridded data, long-term changes) and gap-filling (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CEIP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Expert estimates of POP emissions and gridding for 2020 (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CEIP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Preparation of intra-annual changes and vertical distribution of emissions (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MSC-E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Compilation of global emission data (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MSC-E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1" name="Text Box 43">
            <a:extLst>
              <a:ext uri="{FF2B5EF4-FFF2-40B4-BE49-F238E27FC236}">
                <a16:creationId xmlns:a16="http://schemas.microsoft.com/office/drawing/2014/main" id="{109374A9-8C65-4D3F-8EDC-F748BD600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24" y="4211835"/>
            <a:ext cx="5781622" cy="21534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271463" indent="-2714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tabLst>
                <a:tab pos="271463" algn="l"/>
              </a:tabLst>
            </a:pPr>
            <a:r>
              <a:rPr lang="en-US" sz="1600" b="1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Challenges: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Reduction of uncertainties in reported spatial distribution of POP emissions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Refinement of POP emission inventories for eastern part of EMEP domain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Emission factors and inventories for wider list of POPs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A49BC76-AE58-1761-6719-D16D19CD15B7}"/>
              </a:ext>
            </a:extLst>
          </p:cNvPr>
          <p:cNvGrpSpPr/>
          <p:nvPr/>
        </p:nvGrpSpPr>
        <p:grpSpPr>
          <a:xfrm>
            <a:off x="6588229" y="1264340"/>
            <a:ext cx="5429187" cy="4701837"/>
            <a:chOff x="6588229" y="1188926"/>
            <a:chExt cx="5429187" cy="470183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082CBA-9C55-47DC-BA96-84672ED8957F}"/>
                </a:ext>
              </a:extLst>
            </p:cNvPr>
            <p:cNvSpPr txBox="1"/>
            <p:nvPr/>
          </p:nvSpPr>
          <p:spPr>
            <a:xfrm>
              <a:off x="6588229" y="5305988"/>
              <a:ext cx="342272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600" dirty="0"/>
                <a:t>GNFR sectors contribution to total POP emissions in EMEP domain (2020) </a:t>
              </a:r>
              <a:endParaRPr lang="ru-RU" sz="1600" dirty="0">
                <a:solidFill>
                  <a:srgbClr val="0070C0"/>
                </a:solidFill>
              </a:endParaRPr>
            </a:p>
          </p:txBody>
        </p:sp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573AB5F9-4CFC-31D0-D3C1-40FF04091738}"/>
                </a:ext>
              </a:extLst>
            </p:cNvPr>
            <p:cNvGrpSpPr/>
            <p:nvPr/>
          </p:nvGrpSpPr>
          <p:grpSpPr>
            <a:xfrm>
              <a:off x="6773697" y="1188926"/>
              <a:ext cx="2905125" cy="3990975"/>
              <a:chOff x="4643437" y="1433512"/>
              <a:chExt cx="2905125" cy="3990975"/>
            </a:xfrm>
          </p:grpSpPr>
          <p:pic>
            <p:nvPicPr>
              <p:cNvPr id="5" name="Рисунок 4">
                <a:extLst>
                  <a:ext uri="{FF2B5EF4-FFF2-40B4-BE49-F238E27FC236}">
                    <a16:creationId xmlns:a16="http://schemas.microsoft.com/office/drawing/2014/main" id="{962C0556-FAFA-E0A8-A521-B0D27B8DAD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643437" y="1433512"/>
                <a:ext cx="2905125" cy="3990975"/>
              </a:xfrm>
              <a:prstGeom prst="rect">
                <a:avLst/>
              </a:prstGeom>
            </p:spPr>
          </p:pic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2C2DECDB-CF1A-CFE4-8EB8-0393BA1B1493}"/>
                  </a:ext>
                </a:extLst>
              </p:cNvPr>
              <p:cNvSpPr/>
              <p:nvPr/>
            </p:nvSpPr>
            <p:spPr>
              <a:xfrm>
                <a:off x="4643437" y="1433512"/>
                <a:ext cx="2905125" cy="399097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63D4F302-8810-FFB0-2098-1D451D297652}"/>
                </a:ext>
              </a:extLst>
            </p:cNvPr>
            <p:cNvSpPr/>
            <p:nvPr/>
          </p:nvSpPr>
          <p:spPr>
            <a:xfrm>
              <a:off x="9894498" y="1708029"/>
              <a:ext cx="232913" cy="232914"/>
            </a:xfrm>
            <a:prstGeom prst="rect">
              <a:avLst/>
            </a:prstGeom>
            <a:solidFill>
              <a:srgbClr val="A5A5A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B34658B3-17A9-C4BA-DAFD-8EC62FEA64AD}"/>
                </a:ext>
              </a:extLst>
            </p:cNvPr>
            <p:cNvSpPr/>
            <p:nvPr/>
          </p:nvSpPr>
          <p:spPr>
            <a:xfrm>
              <a:off x="9894498" y="2015702"/>
              <a:ext cx="232913" cy="232914"/>
            </a:xfrm>
            <a:prstGeom prst="rect">
              <a:avLst/>
            </a:prstGeom>
            <a:solidFill>
              <a:srgbClr val="ED7D3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71830F02-5746-EB17-94F2-0BF0BA3C52F7}"/>
                </a:ext>
              </a:extLst>
            </p:cNvPr>
            <p:cNvSpPr/>
            <p:nvPr/>
          </p:nvSpPr>
          <p:spPr>
            <a:xfrm>
              <a:off x="9894498" y="2323372"/>
              <a:ext cx="232913" cy="232914"/>
            </a:xfrm>
            <a:prstGeom prst="rect">
              <a:avLst/>
            </a:prstGeom>
            <a:solidFill>
              <a:srgbClr val="5B9B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DC5D34F4-58E4-7A10-3E2B-35D0B1C3C128}"/>
                </a:ext>
              </a:extLst>
            </p:cNvPr>
            <p:cNvSpPr/>
            <p:nvPr/>
          </p:nvSpPr>
          <p:spPr>
            <a:xfrm>
              <a:off x="9894498" y="2613800"/>
              <a:ext cx="232913" cy="232914"/>
            </a:xfrm>
            <a:prstGeom prst="rect">
              <a:avLst/>
            </a:prstGeom>
            <a:solidFill>
              <a:srgbClr val="997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837129B5-BF6B-C8C2-9620-5807ECDF08BC}"/>
                </a:ext>
              </a:extLst>
            </p:cNvPr>
            <p:cNvSpPr/>
            <p:nvPr/>
          </p:nvSpPr>
          <p:spPr>
            <a:xfrm>
              <a:off x="9894498" y="2912848"/>
              <a:ext cx="232913" cy="232914"/>
            </a:xfrm>
            <a:prstGeom prst="rect">
              <a:avLst/>
            </a:prstGeom>
            <a:solidFill>
              <a:srgbClr val="43682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D93FA56-A4E7-A99B-EDF9-4A4BFBDEEE3C}"/>
                </a:ext>
              </a:extLst>
            </p:cNvPr>
            <p:cNvSpPr txBox="1"/>
            <p:nvPr/>
          </p:nvSpPr>
          <p:spPr>
            <a:xfrm>
              <a:off x="10127411" y="1679168"/>
              <a:ext cx="18900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Residential combustion</a:t>
              </a:r>
              <a:endParaRPr lang="ru-RU" sz="14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C69EBB1-05EB-1D4A-BD49-0B14DCBD36CD}"/>
                </a:ext>
              </a:extLst>
            </p:cNvPr>
            <p:cNvSpPr txBox="1"/>
            <p:nvPr/>
          </p:nvSpPr>
          <p:spPr>
            <a:xfrm>
              <a:off x="10127411" y="2002649"/>
              <a:ext cx="16330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Industry production</a:t>
              </a:r>
              <a:endParaRPr lang="ru-RU" sz="14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9852653-2CF4-92E9-2409-CF90E3286FC6}"/>
                </a:ext>
              </a:extLst>
            </p:cNvPr>
            <p:cNvSpPr txBox="1"/>
            <p:nvPr/>
          </p:nvSpPr>
          <p:spPr>
            <a:xfrm>
              <a:off x="10127411" y="2285940"/>
              <a:ext cx="18260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Public electricity/heat</a:t>
              </a:r>
              <a:endParaRPr lang="ru-RU" sz="14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8A47D3C-FF0C-70EF-4C7F-04CBC9299C38}"/>
                </a:ext>
              </a:extLst>
            </p:cNvPr>
            <p:cNvSpPr txBox="1"/>
            <p:nvPr/>
          </p:nvSpPr>
          <p:spPr>
            <a:xfrm>
              <a:off x="10127411" y="2593717"/>
              <a:ext cx="7131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Wastes</a:t>
              </a:r>
              <a:endParaRPr lang="ru-RU" sz="14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F92E1F-10A7-4F7A-BD81-B910EA59DF8A}"/>
                </a:ext>
              </a:extLst>
            </p:cNvPr>
            <p:cNvSpPr txBox="1"/>
            <p:nvPr/>
          </p:nvSpPr>
          <p:spPr>
            <a:xfrm>
              <a:off x="10127410" y="2876636"/>
              <a:ext cx="9950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Agriculture</a:t>
              </a:r>
              <a:endParaRPr lang="ru-RU" sz="14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4E56218-2E94-3F30-BC2F-98744BF831A7}"/>
                </a:ext>
              </a:extLst>
            </p:cNvPr>
            <p:cNvSpPr txBox="1"/>
            <p:nvPr/>
          </p:nvSpPr>
          <p:spPr>
            <a:xfrm>
              <a:off x="9787374" y="1274165"/>
              <a:ext cx="11890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Main sectors:</a:t>
              </a:r>
              <a:endParaRPr lang="ru-RU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2227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>
            <a:extLst>
              <a:ext uri="{FF2B5EF4-FFF2-40B4-BE49-F238E27FC236}">
                <a16:creationId xmlns:a16="http://schemas.microsoft.com/office/drawing/2014/main" id="{391837CC-2396-437E-8E25-EE8410B41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7511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99"/>
                </a:solidFill>
                <a:latin typeface="Tahoma" pitchFamily="34" charset="0"/>
              </a:rPr>
              <a:t>Monitoring of POPs (CCC)</a:t>
            </a:r>
          </a:p>
        </p:txBody>
      </p:sp>
      <p:sp>
        <p:nvSpPr>
          <p:cNvPr id="3" name="Text Box 43">
            <a:extLst>
              <a:ext uri="{FF2B5EF4-FFF2-40B4-BE49-F238E27FC236}">
                <a16:creationId xmlns:a16="http://schemas.microsoft.com/office/drawing/2014/main" id="{183EC3AA-FEF5-4602-80AA-E53C481B3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0119" y="858315"/>
            <a:ext cx="5693682" cy="242431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tabLst>
                <a:tab pos="271463" algn="l"/>
              </a:tabLst>
            </a:pPr>
            <a:r>
              <a:rPr lang="en-US" sz="1600" b="1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Activities: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Collection and analysis of POP measurements of the EMEP network for 2020 (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CCC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Analysis of long-term and seasonal changes in observed HCB concentrations (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CCC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[</a:t>
            </a:r>
            <a:r>
              <a:rPr lang="en-US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Platt et al.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2022, ACP]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Compilation of POP measurements from other databases/networks, e.g. EEA (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MSC-E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7" name="Text Box 43">
            <a:extLst>
              <a:ext uri="{FF2B5EF4-FFF2-40B4-BE49-F238E27FC236}">
                <a16:creationId xmlns:a16="http://schemas.microsoft.com/office/drawing/2014/main" id="{097E114E-E728-4C62-BC3B-3A32DFB89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0119" y="3848457"/>
            <a:ext cx="5781622" cy="242431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271463" indent="-2714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tabLst>
                <a:tab pos="271463" algn="l"/>
              </a:tabLst>
            </a:pPr>
            <a:r>
              <a:rPr lang="en-US" sz="1600" b="1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Challenges/recommendations: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Laboratory 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intercomparisons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POP measurements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Difficulty of 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 comparison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between measurements obtained from various EMEP sites (different sampling strategies)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Reduction of 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uncertainties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POP air/precipitation measurements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2903CEF-BAEB-8A44-561A-7ED8D13ECFD1}"/>
              </a:ext>
            </a:extLst>
          </p:cNvPr>
          <p:cNvGrpSpPr/>
          <p:nvPr/>
        </p:nvGrpSpPr>
        <p:grpSpPr>
          <a:xfrm>
            <a:off x="296142" y="870639"/>
            <a:ext cx="5308449" cy="5637567"/>
            <a:chOff x="6235027" y="1030898"/>
            <a:chExt cx="5308449" cy="563756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255FC76-6362-4D17-BC9A-1D3A9C38528F}"/>
                </a:ext>
              </a:extLst>
            </p:cNvPr>
            <p:cNvSpPr txBox="1"/>
            <p:nvPr/>
          </p:nvSpPr>
          <p:spPr>
            <a:xfrm>
              <a:off x="6235027" y="3687912"/>
              <a:ext cx="25267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POP measurements in air (2020)</a:t>
              </a:r>
              <a:endParaRPr lang="ru-RU" sz="1600" baseline="300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7E17306-7624-4867-B50E-376D505B2BFA}"/>
                </a:ext>
              </a:extLst>
            </p:cNvPr>
            <p:cNvSpPr txBox="1"/>
            <p:nvPr/>
          </p:nvSpPr>
          <p:spPr>
            <a:xfrm>
              <a:off x="8900811" y="3687912"/>
              <a:ext cx="25267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POP measurements in precipitation (2020)</a:t>
              </a:r>
              <a:endParaRPr lang="ru-RU" sz="1600" baseline="300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9BAA5FC-71D4-4104-B1BB-DA1764CE2F3A}"/>
                </a:ext>
              </a:extLst>
            </p:cNvPr>
            <p:cNvSpPr txBox="1"/>
            <p:nvPr/>
          </p:nvSpPr>
          <p:spPr>
            <a:xfrm>
              <a:off x="6674177" y="6329911"/>
              <a:ext cx="442117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effectLst/>
                  <a:ea typeface="Calibri" panose="020F0502020204030204" pitchFamily="34" charset="0"/>
                </a:rPr>
                <a:t>Trends in observed HCB in air (2005-2021)</a:t>
              </a:r>
              <a:endParaRPr lang="ru-RU" sz="1600" dirty="0"/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A6CA0FC-791C-0E59-32C0-4DACDDADA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41118" y="1030899"/>
              <a:ext cx="2578620" cy="2669097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730EBD84-F50B-BE0A-66AE-4528826EC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64856" y="1030898"/>
              <a:ext cx="2578620" cy="2669097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579227F-40AD-0567-DFC7-D5AD54353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41243" y="4272687"/>
              <a:ext cx="4887320" cy="19535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515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004F1D-BC8A-AE1C-B376-2A2BF85854C7}"/>
              </a:ext>
            </a:extLst>
          </p:cNvPr>
          <p:cNvSpPr txBox="1"/>
          <p:nvPr/>
        </p:nvSpPr>
        <p:spPr>
          <a:xfrm>
            <a:off x="7921361" y="4641970"/>
            <a:ext cx="4018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Annual B(a)P emissions within </a:t>
            </a:r>
            <a:br>
              <a:rPr lang="en-US" sz="1600" dirty="0"/>
            </a:br>
            <a:r>
              <a:rPr lang="en-US" sz="1600" dirty="0" err="1"/>
              <a:t>Eurodelta</a:t>
            </a:r>
            <a:r>
              <a:rPr lang="en-US" sz="1600" dirty="0"/>
              <a:t>-Carb modelling domain</a:t>
            </a:r>
            <a:r>
              <a:rPr lang="ru-RU" sz="1600" dirty="0"/>
              <a:t> </a:t>
            </a:r>
            <a:r>
              <a:rPr lang="en-US" sz="1600" dirty="0"/>
              <a:t>(2018)</a:t>
            </a:r>
            <a:endParaRPr lang="ru-RU" sz="1600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58241D1-AFC0-5F54-5717-1B90C8A98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36827"/>
            <a:ext cx="9143999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</a:defRPr>
            </a:lvl1pPr>
          </a:lstStyle>
          <a:p>
            <a:r>
              <a:rPr lang="en-US" dirty="0"/>
              <a:t>PAH assessment: multi-model study of B(a)P pollution</a:t>
            </a:r>
            <a:endParaRPr lang="en-GB" dirty="0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5E099B13-DDF7-71F5-294C-E3619D90E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53906"/>
            <a:ext cx="9144000" cy="4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</a:pPr>
            <a:r>
              <a:rPr lang="it-IT" sz="2000" b="1" dirty="0"/>
              <a:t>Contribution to </a:t>
            </a:r>
            <a:r>
              <a:rPr lang="it-IT" sz="2000" b="1" dirty="0">
                <a:solidFill>
                  <a:srgbClr val="7030A0"/>
                </a:solidFill>
              </a:rPr>
              <a:t>Eurodelta-Carb</a:t>
            </a:r>
            <a:r>
              <a:rPr lang="it-IT" sz="2000" b="1" dirty="0"/>
              <a:t> model intercomparison project (TFMM)</a:t>
            </a:r>
          </a:p>
        </p:txBody>
      </p:sp>
      <p:sp>
        <p:nvSpPr>
          <p:cNvPr id="9" name="Text Box 43">
            <a:extLst>
              <a:ext uri="{FF2B5EF4-FFF2-40B4-BE49-F238E27FC236}">
                <a16:creationId xmlns:a16="http://schemas.microsoft.com/office/drawing/2014/main" id="{07AD5D5B-5626-71F1-EF63-3F2E6500D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19" y="1265977"/>
            <a:ext cx="7475455" cy="260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tabLst>
                <a:tab pos="271463" algn="l"/>
              </a:tabLst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Objectives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271463" indent="-2714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Assessment of B(a)P pollution levels and 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exceedances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air quality guidelines</a:t>
            </a:r>
          </a:p>
          <a:p>
            <a:pPr marL="271463" indent="-2714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Analysis of model predictions and reasons of differences between the models</a:t>
            </a:r>
          </a:p>
          <a:p>
            <a:pPr marL="271463" indent="-2714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Evaluation of B(a)P/PM emissions from 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‘residential combustion’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sector</a:t>
            </a:r>
          </a:p>
          <a:p>
            <a:pPr marL="271463" indent="-2714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Analysis of links of 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B(a)P and PM components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(OC, EC)</a:t>
            </a:r>
          </a:p>
          <a:p>
            <a:pPr marL="271463" indent="-2714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Contribute to further development of B(a)P modelling approach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F119E0-BF4D-6710-EC7D-60E51BBA4F37}"/>
              </a:ext>
            </a:extLst>
          </p:cNvPr>
          <p:cNvSpPr txBox="1"/>
          <p:nvPr/>
        </p:nvSpPr>
        <p:spPr>
          <a:xfrm>
            <a:off x="358219" y="4306719"/>
            <a:ext cx="2886927" cy="411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Participating models:</a:t>
            </a:r>
          </a:p>
        </p:txBody>
      </p:sp>
      <p:graphicFrame>
        <p:nvGraphicFramePr>
          <p:cNvPr id="11" name="Group 229">
            <a:extLst>
              <a:ext uri="{FF2B5EF4-FFF2-40B4-BE49-F238E27FC236}">
                <a16:creationId xmlns:a16="http://schemas.microsoft.com/office/drawing/2014/main" id="{17A3375A-8542-5BB5-8122-7702D97144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959923"/>
              </p:ext>
            </p:extLst>
          </p:nvPr>
        </p:nvGraphicFramePr>
        <p:xfrm>
          <a:off x="520017" y="4836833"/>
          <a:ext cx="6915619" cy="1676400"/>
        </p:xfrm>
        <a:graphic>
          <a:graphicData uri="http://schemas.openxmlformats.org/drawingml/2006/table">
            <a:tbl>
              <a:tblPr/>
              <a:tblGrid>
                <a:gridCol w="1290675">
                  <a:extLst>
                    <a:ext uri="{9D8B030D-6E8A-4147-A177-3AD203B41FA5}">
                      <a16:colId xmlns:a16="http://schemas.microsoft.com/office/drawing/2014/main" val="699904365"/>
                    </a:ext>
                  </a:extLst>
                </a:gridCol>
                <a:gridCol w="2909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490">
                  <a:extLst>
                    <a:ext uri="{9D8B030D-6E8A-4147-A177-3AD203B41FA5}">
                      <a16:colId xmlns:a16="http://schemas.microsoft.com/office/drawing/2014/main" val="66957949"/>
                    </a:ext>
                  </a:extLst>
                </a:gridCol>
              </a:tblGrid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Model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Institution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Uploaded to FTP server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CHIMERE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CIEMAT (Spain), INERIS (France)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B(a)P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cs typeface="Arial" charset="0"/>
                        </a:rPr>
                        <a:t>GLEMOS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EMEP/MSC-E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B(a)P</a:t>
                      </a:r>
                      <a:endParaRPr kumimoji="0" lang="en-US" sz="16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6580926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MINNI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ENEA (Italy)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B(a)P, O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3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, OC, EC, PM2.5, …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779406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cs typeface="Arial" charset="0"/>
                        </a:rPr>
                        <a:t>SILAM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FMI (Finland)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B(a)P, O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3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, OC, EC, PM2.5, …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461437"/>
                  </a:ext>
                </a:extLst>
              </a:tr>
            </a:tbl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D161961-2393-C636-5636-9FA36E178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174" y="1645086"/>
            <a:ext cx="3489694" cy="2833528"/>
          </a:xfrm>
          <a:prstGeom prst="rect">
            <a:avLst/>
          </a:prstGeom>
          <a:ln w="158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2438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25FCDF-39C5-83E6-ABD9-717F67A41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107" y="4190286"/>
            <a:ext cx="2681026" cy="24838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C9485F-2F92-44CF-E6D7-EFF728F7E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115" y="4190286"/>
            <a:ext cx="2680742" cy="24838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C26D12-53BE-47A6-B9A4-13C6A478FA55}"/>
              </a:ext>
            </a:extLst>
          </p:cNvPr>
          <p:cNvSpPr txBox="1"/>
          <p:nvPr/>
        </p:nvSpPr>
        <p:spPr>
          <a:xfrm>
            <a:off x="2384268" y="742452"/>
            <a:ext cx="7746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Annual mean modelled B(a)P concentrations (2018) vs data of 29 EMEP stations</a:t>
            </a:r>
            <a:endParaRPr lang="ru-RU" dirty="0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BAB97E8B-8898-475B-AE61-74E5C8F45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4618" y="136827"/>
            <a:ext cx="996603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</a:defRPr>
            </a:lvl1pPr>
          </a:lstStyle>
          <a:p>
            <a:r>
              <a:rPr lang="en-US" dirty="0"/>
              <a:t>Modelled vs observed B(a)P concentrations (EMEP stations)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70D4C3-66F7-BA48-5B45-B726B5E6DF1C}"/>
              </a:ext>
            </a:extLst>
          </p:cNvPr>
          <p:cNvSpPr txBox="1"/>
          <p:nvPr/>
        </p:nvSpPr>
        <p:spPr>
          <a:xfrm>
            <a:off x="3326319" y="4007042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x2</a:t>
            </a:r>
            <a:endParaRPr lang="ru-RU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9A48F5-AC29-D840-23EA-7E70F91BB1A7}"/>
              </a:ext>
            </a:extLst>
          </p:cNvPr>
          <p:cNvSpPr txBox="1"/>
          <p:nvPr/>
        </p:nvSpPr>
        <p:spPr>
          <a:xfrm>
            <a:off x="3644864" y="4347334"/>
            <a:ext cx="490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x0.5</a:t>
            </a:r>
            <a:endParaRPr lang="ru-RU" sz="14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5A10298-A8CA-8455-8014-DC300C179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7698" y="4190285"/>
            <a:ext cx="2681026" cy="248415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AC63BD7-CC0F-9A17-B7C7-78464704E566}"/>
              </a:ext>
            </a:extLst>
          </p:cNvPr>
          <p:cNvSpPr txBox="1"/>
          <p:nvPr/>
        </p:nvSpPr>
        <p:spPr>
          <a:xfrm>
            <a:off x="10246607" y="5244793"/>
            <a:ext cx="2048962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/>
              <a:t>Gas+particle</a:t>
            </a:r>
            <a:r>
              <a:rPr lang="en-US" sz="1400" dirty="0"/>
              <a:t> phase B(a)P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Particle phase B(a)P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627907B-652D-CC55-5649-321DA2E35A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504" y="1438276"/>
            <a:ext cx="2697127" cy="2191044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0">
            <a:extLst>
              <a:ext uri="{FF2B5EF4-FFF2-40B4-BE49-F238E27FC236}">
                <a16:creationId xmlns:a16="http://schemas.microsoft.com/office/drawing/2014/main" id="{E5794480-29D8-3A13-68E2-4B0923FAFA31}"/>
              </a:ext>
            </a:extLst>
          </p:cNvPr>
          <p:cNvSpPr txBox="1"/>
          <p:nvPr/>
        </p:nvSpPr>
        <p:spPr>
          <a:xfrm>
            <a:off x="1246223" y="142124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black"/>
                </a:solidFill>
              </a:rPr>
              <a:t>CHIMERE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46BF608-416E-9CDE-2992-BDC62003CA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524" y="1438276"/>
            <a:ext cx="2697127" cy="2191044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TextBox 10">
            <a:extLst>
              <a:ext uri="{FF2B5EF4-FFF2-40B4-BE49-F238E27FC236}">
                <a16:creationId xmlns:a16="http://schemas.microsoft.com/office/drawing/2014/main" id="{25450BD1-CF43-1340-877F-F868559ACFD5}"/>
              </a:ext>
            </a:extLst>
          </p:cNvPr>
          <p:cNvSpPr txBox="1"/>
          <p:nvPr/>
        </p:nvSpPr>
        <p:spPr>
          <a:xfrm>
            <a:off x="4605200" y="142139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black"/>
                </a:solidFill>
              </a:rPr>
              <a:t>GLEMOS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3E6426E-EF0D-E852-13BC-B6AB8DBB31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894" y="1438276"/>
            <a:ext cx="2697127" cy="21910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0752AD9-8413-319C-B9B4-0B355AFEEE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410" y="2089676"/>
            <a:ext cx="929559" cy="1144462"/>
          </a:xfrm>
          <a:prstGeom prst="rect">
            <a:avLst/>
          </a:prstGeom>
        </p:spPr>
      </p:pic>
      <p:sp>
        <p:nvSpPr>
          <p:cNvPr id="32" name="TextBox 10">
            <a:extLst>
              <a:ext uri="{FF2B5EF4-FFF2-40B4-BE49-F238E27FC236}">
                <a16:creationId xmlns:a16="http://schemas.microsoft.com/office/drawing/2014/main" id="{A36118D0-DD36-AA28-AB5A-6D1B6BBC3471}"/>
              </a:ext>
            </a:extLst>
          </p:cNvPr>
          <p:cNvSpPr txBox="1"/>
          <p:nvPr/>
        </p:nvSpPr>
        <p:spPr>
          <a:xfrm>
            <a:off x="7779487" y="142124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black"/>
                </a:solidFill>
              </a:rPr>
              <a:t>MINNI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1242486-9EEC-AFC0-3486-D7FFA5DE6965}"/>
              </a:ext>
            </a:extLst>
          </p:cNvPr>
          <p:cNvSpPr/>
          <p:nvPr/>
        </p:nvSpPr>
        <p:spPr>
          <a:xfrm>
            <a:off x="10169755" y="5721413"/>
            <a:ext cx="126000" cy="126000"/>
          </a:xfrm>
          <a:prstGeom prst="rect">
            <a:avLst/>
          </a:prstGeom>
          <a:solidFill>
            <a:srgbClr val="9DC3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EE90DBD6-0864-5DF4-2B10-9E75D3F9C24F}"/>
              </a:ext>
            </a:extLst>
          </p:cNvPr>
          <p:cNvSpPr/>
          <p:nvPr/>
        </p:nvSpPr>
        <p:spPr>
          <a:xfrm>
            <a:off x="10150705" y="5406664"/>
            <a:ext cx="144000" cy="144000"/>
          </a:xfrm>
          <a:prstGeom prst="ellipse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10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E58241D1-AFC0-5F54-5717-1B90C8A98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36827"/>
            <a:ext cx="9143999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</a:defRPr>
            </a:lvl1pPr>
          </a:lstStyle>
          <a:p>
            <a:r>
              <a:rPr lang="en-US" dirty="0" err="1"/>
              <a:t>Eurodelta</a:t>
            </a:r>
            <a:r>
              <a:rPr lang="en-US" dirty="0"/>
              <a:t>-Carb: current progress and further activities</a:t>
            </a:r>
            <a:endParaRPr lang="en-GB" dirty="0"/>
          </a:p>
        </p:txBody>
      </p:sp>
      <p:sp>
        <p:nvSpPr>
          <p:cNvPr id="11" name="Text Box 43">
            <a:extLst>
              <a:ext uri="{FF2B5EF4-FFF2-40B4-BE49-F238E27FC236}">
                <a16:creationId xmlns:a16="http://schemas.microsoft.com/office/drawing/2014/main" id="{AA5CB591-E490-C4EB-630D-54088F9F9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78" y="764267"/>
            <a:ext cx="7201583" cy="3273781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271463" indent="-2714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tabLst>
                <a:tab pos="271463" algn="l"/>
              </a:tabLst>
            </a:pPr>
            <a:r>
              <a:rPr lang="en-US" sz="1600" b="1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Preliminary conclusions: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spatial correlation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modelled and measured concentrations 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Significant differences between 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 biases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(different parameterizations of B(a)P degradation in particulate phase)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Models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overpredict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observed concentrations in Spain and 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underpredict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Finland, Latvia, Estonia (uncertainties in emissions) 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correlation with observed 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intra-annual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B(a)P variations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Differences between models for 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particular months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(different factors of emission temporalization)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21A7F9-FB77-9DE5-3CCC-212944458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879" y="1070738"/>
            <a:ext cx="3584798" cy="234218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C3FE12-7BAD-8F13-1888-5CB6F6606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879" y="3658489"/>
            <a:ext cx="3584799" cy="2346657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00C16309-7245-5162-33A4-BB67C002A026}"/>
              </a:ext>
            </a:extLst>
          </p:cNvPr>
          <p:cNvGrpSpPr/>
          <p:nvPr/>
        </p:nvGrpSpPr>
        <p:grpSpPr>
          <a:xfrm>
            <a:off x="7710717" y="1006764"/>
            <a:ext cx="3885168" cy="5597236"/>
            <a:chOff x="4385621" y="1006764"/>
            <a:chExt cx="3885168" cy="5597236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C1520588-5BFA-8FDC-E06A-E33153CE6688}"/>
                </a:ext>
              </a:extLst>
            </p:cNvPr>
            <p:cNvSpPr/>
            <p:nvPr/>
          </p:nvSpPr>
          <p:spPr>
            <a:xfrm>
              <a:off x="4385621" y="1006764"/>
              <a:ext cx="3885168" cy="55972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571FDB9D-DCC4-27C3-6F6D-16A611387E61}"/>
                </a:ext>
              </a:extLst>
            </p:cNvPr>
            <p:cNvGrpSpPr/>
            <p:nvPr/>
          </p:nvGrpSpPr>
          <p:grpSpPr>
            <a:xfrm>
              <a:off x="4561112" y="1269740"/>
              <a:ext cx="3584800" cy="4871025"/>
              <a:chOff x="4561112" y="1269740"/>
              <a:chExt cx="3584800" cy="4871025"/>
            </a:xfrm>
          </p:grpSpPr>
          <p:grpSp>
            <p:nvGrpSpPr>
              <p:cNvPr id="21" name="Группа 20">
                <a:extLst>
                  <a:ext uri="{FF2B5EF4-FFF2-40B4-BE49-F238E27FC236}">
                    <a16:creationId xmlns:a16="http://schemas.microsoft.com/office/drawing/2014/main" id="{9269CB22-FC00-29BC-A317-67A28F4BAE88}"/>
                  </a:ext>
                </a:extLst>
              </p:cNvPr>
              <p:cNvGrpSpPr/>
              <p:nvPr/>
            </p:nvGrpSpPr>
            <p:grpSpPr>
              <a:xfrm>
                <a:off x="4561112" y="1269740"/>
                <a:ext cx="3584800" cy="4868937"/>
                <a:chOff x="8536799" y="1066285"/>
                <a:chExt cx="3584800" cy="4868937"/>
              </a:xfrm>
            </p:grpSpPr>
            <p:pic>
              <p:nvPicPr>
                <p:cNvPr id="26" name="Рисунок 25">
                  <a:extLst>
                    <a:ext uri="{FF2B5EF4-FFF2-40B4-BE49-F238E27FC236}">
                      <a16:creationId xmlns:a16="http://schemas.microsoft.com/office/drawing/2014/main" id="{73C69684-ED77-F087-80B9-F48E2D63FC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80636" y="1083168"/>
                  <a:ext cx="2697127" cy="2191044"/>
                </a:xfrm>
                <a:prstGeom prst="rect">
                  <a:avLst/>
                </a:prstGeom>
                <a:ln>
                  <a:solidFill>
                    <a:srgbClr val="00206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A4A00CA-1043-3F23-CBA2-AFD7040AB38C}"/>
                    </a:ext>
                  </a:extLst>
                </p:cNvPr>
                <p:cNvSpPr txBox="1"/>
                <p:nvPr/>
              </p:nvSpPr>
              <p:spPr>
                <a:xfrm>
                  <a:off x="9097312" y="1066285"/>
                  <a:ext cx="12241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b="1" dirty="0">
                      <a:solidFill>
                        <a:prstClr val="black"/>
                      </a:solidFill>
                    </a:rPr>
                    <a:t>GLEMOS</a:t>
                  </a:r>
                  <a:endParaRPr lang="ru-RU" b="1" dirty="0">
                    <a:solidFill>
                      <a:prstClr val="black"/>
                    </a:solidFill>
                  </a:endParaRPr>
                </a:p>
              </p:txBody>
            </p:sp>
            <p:pic>
              <p:nvPicPr>
                <p:cNvPr id="28" name="Рисунок 27">
                  <a:extLst>
                    <a:ext uri="{FF2B5EF4-FFF2-40B4-BE49-F238E27FC236}">
                      <a16:creationId xmlns:a16="http://schemas.microsoft.com/office/drawing/2014/main" id="{6E2FB8C2-8EFE-CB2C-134D-56D2F5A5EE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536799" y="3593033"/>
                  <a:ext cx="3584800" cy="2342189"/>
                </a:xfrm>
                <a:prstGeom prst="rect">
                  <a:avLst/>
                </a:prstGeom>
              </p:spPr>
            </p:pic>
          </p:grpSp>
          <p:sp>
            <p:nvSpPr>
              <p:cNvPr id="22" name="Овал 21">
                <a:extLst>
                  <a:ext uri="{FF2B5EF4-FFF2-40B4-BE49-F238E27FC236}">
                    <a16:creationId xmlns:a16="http://schemas.microsoft.com/office/drawing/2014/main" id="{A0868464-F302-5726-256A-A68018EFED09}"/>
                  </a:ext>
                </a:extLst>
              </p:cNvPr>
              <p:cNvSpPr/>
              <p:nvPr/>
            </p:nvSpPr>
            <p:spPr>
              <a:xfrm>
                <a:off x="5486400" y="2743200"/>
                <a:ext cx="609600" cy="591127"/>
              </a:xfrm>
              <a:prstGeom prst="ellipse">
                <a:avLst/>
              </a:prstGeom>
              <a:noFill/>
              <a:ln w="22225"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Овал 22">
                <a:extLst>
                  <a:ext uri="{FF2B5EF4-FFF2-40B4-BE49-F238E27FC236}">
                    <a16:creationId xmlns:a16="http://schemas.microsoft.com/office/drawing/2014/main" id="{6A896A67-9315-B34C-6B7C-653DB33F911A}"/>
                  </a:ext>
                </a:extLst>
              </p:cNvPr>
              <p:cNvSpPr/>
              <p:nvPr/>
            </p:nvSpPr>
            <p:spPr>
              <a:xfrm>
                <a:off x="5130168" y="5885038"/>
                <a:ext cx="1126775" cy="253639"/>
              </a:xfrm>
              <a:prstGeom prst="ellipse">
                <a:avLst/>
              </a:prstGeom>
              <a:noFill/>
              <a:ln w="22225"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Овал 23">
                <a:extLst>
                  <a:ext uri="{FF2B5EF4-FFF2-40B4-BE49-F238E27FC236}">
                    <a16:creationId xmlns:a16="http://schemas.microsoft.com/office/drawing/2014/main" id="{EEF9EE77-6622-8748-010E-DCBF08EE20A6}"/>
                  </a:ext>
                </a:extLst>
              </p:cNvPr>
              <p:cNvSpPr/>
              <p:nvPr/>
            </p:nvSpPr>
            <p:spPr>
              <a:xfrm rot="2236365">
                <a:off x="6668098" y="1472084"/>
                <a:ext cx="602499" cy="943946"/>
              </a:xfrm>
              <a:prstGeom prst="ellipse">
                <a:avLst/>
              </a:prstGeom>
              <a:noFill/>
              <a:ln w="22225">
                <a:solidFill>
                  <a:srgbClr val="00206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Овал 24">
                <a:extLst>
                  <a:ext uri="{FF2B5EF4-FFF2-40B4-BE49-F238E27FC236}">
                    <a16:creationId xmlns:a16="http://schemas.microsoft.com/office/drawing/2014/main" id="{F8AE0D89-4618-78BE-3DAA-C33DB185492B}"/>
                  </a:ext>
                </a:extLst>
              </p:cNvPr>
              <p:cNvSpPr/>
              <p:nvPr/>
            </p:nvSpPr>
            <p:spPr>
              <a:xfrm>
                <a:off x="6384856" y="5885038"/>
                <a:ext cx="1656854" cy="255727"/>
              </a:xfrm>
              <a:prstGeom prst="ellipse">
                <a:avLst/>
              </a:prstGeom>
              <a:noFill/>
              <a:ln w="22225">
                <a:solidFill>
                  <a:srgbClr val="00206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2935C29D-5DDE-E5DB-DA37-8B6A5D2F87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18053" y="4119418"/>
              <a:ext cx="0" cy="19314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7C6C49C2-F5E0-35F0-202D-823EE258503B}"/>
              </a:ext>
            </a:extLst>
          </p:cNvPr>
          <p:cNvGrpSpPr/>
          <p:nvPr/>
        </p:nvGrpSpPr>
        <p:grpSpPr>
          <a:xfrm>
            <a:off x="7928143" y="752777"/>
            <a:ext cx="3885168" cy="5851223"/>
            <a:chOff x="8177523" y="752777"/>
            <a:chExt cx="3885168" cy="5851223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1E7E4D62-E8F5-BC80-94B0-44E6D1C1E385}"/>
                </a:ext>
              </a:extLst>
            </p:cNvPr>
            <p:cNvSpPr/>
            <p:nvPr/>
          </p:nvSpPr>
          <p:spPr>
            <a:xfrm>
              <a:off x="8177523" y="752777"/>
              <a:ext cx="3885168" cy="5851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D1233E31-B551-94D1-9C69-619B47F5B269}"/>
                </a:ext>
              </a:extLst>
            </p:cNvPr>
            <p:cNvGrpSpPr/>
            <p:nvPr/>
          </p:nvGrpSpPr>
          <p:grpSpPr>
            <a:xfrm>
              <a:off x="8446280" y="1120480"/>
              <a:ext cx="3431712" cy="3867884"/>
              <a:chOff x="8610872" y="1120480"/>
              <a:chExt cx="3431712" cy="3867884"/>
            </a:xfrm>
          </p:grpSpPr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12A2136F-FEBB-1730-57C3-6431BB987E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10873" y="1120480"/>
                <a:ext cx="3431711" cy="1822468"/>
              </a:xfrm>
              <a:prstGeom prst="rect">
                <a:avLst/>
              </a:prstGeom>
            </p:spPr>
          </p:pic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id="{61536B87-655F-ECA3-82DA-341BBAF774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10872" y="3165896"/>
                <a:ext cx="3431712" cy="1822468"/>
              </a:xfrm>
              <a:prstGeom prst="rect">
                <a:avLst/>
              </a:prstGeom>
            </p:spPr>
          </p:pic>
        </p:grpSp>
      </p:grpSp>
      <p:sp>
        <p:nvSpPr>
          <p:cNvPr id="34" name="Text Box 43">
            <a:extLst>
              <a:ext uri="{FF2B5EF4-FFF2-40B4-BE49-F238E27FC236}">
                <a16:creationId xmlns:a16="http://schemas.microsoft.com/office/drawing/2014/main" id="{1AAFEAD2-D9A4-A08E-82CB-1D4D4F590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78" y="4292035"/>
            <a:ext cx="7710938" cy="212782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271463" indent="-2714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tabLst>
                <a:tab pos="271463" algn="l"/>
              </a:tabLst>
            </a:pPr>
            <a:r>
              <a:rPr lang="en-US" sz="1600" b="1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Further activities:</a:t>
            </a:r>
          </a:p>
          <a:p>
            <a:pPr marL="271463" indent="-271463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Detailed analysis of 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model-to-measurements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model-to-model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differences and factors controlling them</a:t>
            </a:r>
          </a:p>
          <a:p>
            <a:pPr marL="271463" indent="-271463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of the progress at the 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HARMO21 conference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Sept 27-30 (Portugal)</a:t>
            </a:r>
          </a:p>
          <a:p>
            <a:pPr marL="271463" indent="-271463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Technical meeting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discuss progress of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Eurodelta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-Carb study (Nov 2022)</a:t>
            </a:r>
          </a:p>
          <a:p>
            <a:pPr marL="271463" indent="-271463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of results at the 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TFMM meeting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May 2023</a:t>
            </a:r>
          </a:p>
        </p:txBody>
      </p:sp>
    </p:spTree>
    <p:extLst>
      <p:ext uri="{BB962C8B-B14F-4D97-AF65-F5344CB8AC3E}">
        <p14:creationId xmlns:p14="http://schemas.microsoft.com/office/powerpoint/2010/main" val="33430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1A5AF7B6-F66E-E1FE-94FD-7987F5C90904}"/>
              </a:ext>
            </a:extLst>
          </p:cNvPr>
          <p:cNvGrpSpPr/>
          <p:nvPr/>
        </p:nvGrpSpPr>
        <p:grpSpPr>
          <a:xfrm>
            <a:off x="8531257" y="1411712"/>
            <a:ext cx="2635195" cy="2224051"/>
            <a:chOff x="8467707" y="2646625"/>
            <a:chExt cx="2698746" cy="2434422"/>
          </a:xfrm>
        </p:grpSpPr>
        <p:pic>
          <p:nvPicPr>
            <p:cNvPr id="7" name="Рисунок 6" descr="pl-fr-es-domains.png">
              <a:extLst>
                <a:ext uri="{FF2B5EF4-FFF2-40B4-BE49-F238E27FC236}">
                  <a16:creationId xmlns:a16="http://schemas.microsoft.com/office/drawing/2014/main" id="{300F066E-C38C-3ED1-05F8-A2D2881C3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67707" y="2646625"/>
              <a:ext cx="2698746" cy="243442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</a:ln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2A1BAB-EF29-ECB0-9417-DC227E1A3E0A}"/>
                </a:ext>
              </a:extLst>
            </p:cNvPr>
            <p:cNvSpPr txBox="1"/>
            <p:nvPr/>
          </p:nvSpPr>
          <p:spPr>
            <a:xfrm>
              <a:off x="9167210" y="4385140"/>
              <a:ext cx="901208" cy="3368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</a:rPr>
                <a:t>Spain</a:t>
              </a:r>
              <a:endParaRPr lang="ru-RU" sz="14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8E8990-95B0-1BBF-915E-17C9F52F00F8}"/>
                </a:ext>
              </a:extLst>
            </p:cNvPr>
            <p:cNvSpPr txBox="1"/>
            <p:nvPr/>
          </p:nvSpPr>
          <p:spPr>
            <a:xfrm>
              <a:off x="9423420" y="3974988"/>
              <a:ext cx="901208" cy="3368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</a:rPr>
                <a:t>France</a:t>
              </a:r>
              <a:endParaRPr lang="ru-RU" sz="14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27D124D-3218-394B-0878-1A6C3E6AEAE8}"/>
                </a:ext>
              </a:extLst>
            </p:cNvPr>
            <p:cNvSpPr txBox="1"/>
            <p:nvPr/>
          </p:nvSpPr>
          <p:spPr>
            <a:xfrm>
              <a:off x="9953476" y="3559868"/>
              <a:ext cx="938438" cy="3368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C00000"/>
                  </a:solidFill>
                </a:rPr>
                <a:t>Poland</a:t>
              </a:r>
              <a:endParaRPr lang="ru-RU" sz="1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8" name="Rectangle 8">
            <a:extLst>
              <a:ext uri="{FF2B5EF4-FFF2-40B4-BE49-F238E27FC236}">
                <a16:creationId xmlns:a16="http://schemas.microsoft.com/office/drawing/2014/main" id="{417DD63B-8FF2-4688-9507-915914ADE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763" y="104775"/>
            <a:ext cx="10088474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</a:defRPr>
            </a:lvl1pPr>
          </a:lstStyle>
          <a:p>
            <a:r>
              <a:rPr lang="en-US" dirty="0"/>
              <a:t>PAH assessment: case studies on PAH pollution</a:t>
            </a:r>
            <a:endParaRPr lang="en-GB" dirty="0"/>
          </a:p>
        </p:txBody>
      </p:sp>
      <p:sp>
        <p:nvSpPr>
          <p:cNvPr id="17" name="Text Box 43">
            <a:extLst>
              <a:ext uri="{FF2B5EF4-FFF2-40B4-BE49-F238E27FC236}">
                <a16:creationId xmlns:a16="http://schemas.microsoft.com/office/drawing/2014/main" id="{52FF7570-211E-41DD-9FB3-D8FA50EB7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816" y="1667072"/>
            <a:ext cx="6761549" cy="182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lnSpc>
                <a:spcPct val="120000"/>
              </a:lnSpc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tabLst>
                <a:tab pos="271463" algn="l"/>
              </a:tabLst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Objectives of case study for Poland: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271463" algn="l"/>
              </a:tabLs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Evaluation of updated national PAH emission inventory of Poland reported to EMEP (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 I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B(a)P, 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 II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other 3 PAHs)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271463" algn="l"/>
              </a:tabLs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Analysis of PAH pollution levels and exceedances of air quality guidelines in co-operation with national experts</a:t>
            </a:r>
          </a:p>
        </p:txBody>
      </p:sp>
      <p:sp>
        <p:nvSpPr>
          <p:cNvPr id="11" name="Text Box 43">
            <a:extLst>
              <a:ext uri="{FF2B5EF4-FFF2-40B4-BE49-F238E27FC236}">
                <a16:creationId xmlns:a16="http://schemas.microsoft.com/office/drawing/2014/main" id="{3BBFA80F-DDE1-4F19-8B75-0F34F995C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816" y="3648184"/>
            <a:ext cx="6056209" cy="279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lnSpc>
                <a:spcPct val="120000"/>
              </a:lnSpc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tabLst>
                <a:tab pos="271463" algn="l"/>
              </a:tabLst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 II activities: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271463" algn="l"/>
              </a:tabLs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Analysis and update of model 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parameterization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B(b)F, B(k)F,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I(cd)P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271463" algn="l"/>
              </a:tabLs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Modelling with 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updated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national 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B(b)F, B(k)F, I(cd)P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inventory (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PL_NEW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and 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previous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inventory (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PL_OLD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for 2018</a:t>
            </a:r>
            <a:endParaRPr lang="en-US" sz="16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271463" algn="l"/>
              </a:tabLs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Analysis of agreement between modelled and observed PAH concentrations using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EMEP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en-US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EU EEA measurements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EE09CD-08DF-4110-9805-3F41FFF26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155" y="3905449"/>
            <a:ext cx="4048095" cy="2743438"/>
          </a:xfrm>
          <a:prstGeom prst="rect">
            <a:avLst/>
          </a:prstGeom>
        </p:spPr>
      </p:pic>
      <p:sp>
        <p:nvSpPr>
          <p:cNvPr id="5" name="Rectangle 25">
            <a:extLst>
              <a:ext uri="{FF2B5EF4-FFF2-40B4-BE49-F238E27FC236}">
                <a16:creationId xmlns:a16="http://schemas.microsoft.com/office/drawing/2014/main" id="{134CE938-29C9-5E39-4059-C3199E2F8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401" y="698456"/>
            <a:ext cx="10753197" cy="4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</a:pPr>
            <a:r>
              <a:rPr lang="en-US" sz="2000" b="1" dirty="0"/>
              <a:t>Series of joint research for Spain, France, and Poland to improve PAH pollution assessment </a:t>
            </a:r>
            <a:br>
              <a:rPr lang="en-US" sz="2000" b="1" dirty="0"/>
            </a:br>
            <a:r>
              <a:rPr lang="en-US" sz="2000" b="1" dirty="0"/>
              <a:t>(since 2017 in co-operation with </a:t>
            </a:r>
            <a:r>
              <a:rPr lang="en-US" sz="2000" b="1" dirty="0">
                <a:solidFill>
                  <a:srgbClr val="7030A0"/>
                </a:solidFill>
              </a:rPr>
              <a:t>TFMM</a:t>
            </a:r>
            <a:r>
              <a:rPr lang="en-US" sz="2000" b="1" dirty="0"/>
              <a:t>) 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B22885E0-4373-8729-4501-A62DB3B9F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1080" y="1585604"/>
            <a:ext cx="13395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+mn-lt"/>
              </a:rPr>
              <a:t>Modelling domains</a:t>
            </a:r>
            <a:endParaRPr lang="ru-RU" sz="1600" b="1" dirty="0">
              <a:latin typeface="+mn-lt"/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0A509526-19A7-2B1E-79A0-34A5F811A1C7}"/>
              </a:ext>
            </a:extLst>
          </p:cNvPr>
          <p:cNvGrpSpPr/>
          <p:nvPr/>
        </p:nvGrpSpPr>
        <p:grpSpPr>
          <a:xfrm>
            <a:off x="9144001" y="3721336"/>
            <a:ext cx="2455464" cy="2500358"/>
            <a:chOff x="9144001" y="3721336"/>
            <a:chExt cx="2455464" cy="2500358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3A038B90-2C0E-479A-A05C-AFBF2E11508F}"/>
                </a:ext>
              </a:extLst>
            </p:cNvPr>
            <p:cNvSpPr/>
            <p:nvPr/>
          </p:nvSpPr>
          <p:spPr>
            <a:xfrm>
              <a:off x="9144001" y="4062956"/>
              <a:ext cx="2455464" cy="2158738"/>
            </a:xfrm>
            <a:prstGeom prst="roundRect">
              <a:avLst/>
            </a:prstGeom>
            <a:noFill/>
            <a:ln w="25400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09BA1DB-ED6A-018C-34C9-B0E721075B3B}"/>
                </a:ext>
              </a:extLst>
            </p:cNvPr>
            <p:cNvSpPr txBox="1"/>
            <p:nvPr/>
          </p:nvSpPr>
          <p:spPr>
            <a:xfrm>
              <a:off x="9904458" y="3721336"/>
              <a:ext cx="926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Phase II</a:t>
              </a:r>
              <a:endParaRPr lang="ru-RU" b="1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57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>
            <a:extLst>
              <a:ext uri="{FF2B5EF4-FFF2-40B4-BE49-F238E27FC236}">
                <a16:creationId xmlns:a16="http://schemas.microsoft.com/office/drawing/2014/main" id="{417DD63B-8FF2-4688-9507-915914ADE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3694"/>
            <a:ext cx="12287249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</a:defRPr>
            </a:lvl1pPr>
          </a:lstStyle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Modelled vs observed PAH pollution levels in Poland</a:t>
            </a:r>
            <a:endParaRPr lang="en-GB" dirty="0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51B5B74D-1450-4C7C-A6AC-E18B5AA51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007" y="1331632"/>
            <a:ext cx="6849620" cy="195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Decrease of model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bias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B(b)F and B(k)F, but increase for I(cd)P</a:t>
            </a:r>
            <a:endParaRPr lang="en-GB" sz="16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-180975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 of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correlation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B(b)F and B(k)F, but decrease for I(cd)P</a:t>
            </a:r>
          </a:p>
          <a:p>
            <a:pPr marL="180975" indent="-180975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 of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Factor of 2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parameter by 30% for B(b)F and B(k)F, but decrease by 10% for I(cd)P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A7B643B-3B64-4638-9F3C-861B53A974CC}"/>
              </a:ext>
            </a:extLst>
          </p:cNvPr>
          <p:cNvSpPr/>
          <p:nvPr/>
        </p:nvSpPr>
        <p:spPr>
          <a:xfrm>
            <a:off x="394973" y="882462"/>
            <a:ext cx="103561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Comparison with data of </a:t>
            </a:r>
            <a:r>
              <a:rPr lang="en-US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 Rural + Suburban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stations for 2018 (about 19 stations):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DA44B48B-B181-5559-DE24-F2D7379ED6CB}"/>
              </a:ext>
            </a:extLst>
          </p:cNvPr>
          <p:cNvGrpSpPr/>
          <p:nvPr/>
        </p:nvGrpSpPr>
        <p:grpSpPr>
          <a:xfrm>
            <a:off x="8245587" y="4111301"/>
            <a:ext cx="3651040" cy="2653005"/>
            <a:chOff x="6557241" y="3811381"/>
            <a:chExt cx="3651040" cy="2653005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3B711D5-6A2D-51EB-73F0-5870C080E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57241" y="4077343"/>
              <a:ext cx="3651040" cy="2387043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FF82BD-12FE-41D3-8091-47241A274DF1}"/>
                </a:ext>
              </a:extLst>
            </p:cNvPr>
            <p:cNvSpPr txBox="1"/>
            <p:nvPr/>
          </p:nvSpPr>
          <p:spPr>
            <a:xfrm>
              <a:off x="7811643" y="3811381"/>
              <a:ext cx="1142236" cy="338554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vert="horz" wrap="none" rtlCol="0">
              <a:spAutoFit/>
            </a:bodyPr>
            <a:lstStyle/>
            <a:p>
              <a:r>
                <a:rPr lang="en-US" sz="1600" b="1" dirty="0"/>
                <a:t>Correlation</a:t>
              </a:r>
              <a:endParaRPr lang="ru-RU" sz="1600" b="1" dirty="0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09ADA712-CDC7-FC36-7479-51132C20C7E7}"/>
              </a:ext>
            </a:extLst>
          </p:cNvPr>
          <p:cNvGrpSpPr/>
          <p:nvPr/>
        </p:nvGrpSpPr>
        <p:grpSpPr>
          <a:xfrm>
            <a:off x="8245587" y="1331632"/>
            <a:ext cx="3651040" cy="2689270"/>
            <a:chOff x="1364020" y="3765214"/>
            <a:chExt cx="3651040" cy="268927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53426A39-7A1A-5985-443F-B70A543FB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64020" y="4071987"/>
              <a:ext cx="3651040" cy="238249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50A10F3-AE90-45DD-A21F-77152ABDC088}"/>
                </a:ext>
              </a:extLst>
            </p:cNvPr>
            <p:cNvSpPr txBox="1"/>
            <p:nvPr/>
          </p:nvSpPr>
          <p:spPr>
            <a:xfrm rot="5400000">
              <a:off x="2974096" y="3636333"/>
              <a:ext cx="430887" cy="688650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sz="1600" b="1" dirty="0"/>
                <a:t>Bias, %</a:t>
              </a:r>
              <a:endParaRPr lang="ru-RU" sz="1600" b="1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1623B5B-CE23-7453-A40A-6FAA5202D927}"/>
              </a:ext>
            </a:extLst>
          </p:cNvPr>
          <p:cNvSpPr txBox="1"/>
          <p:nvPr/>
        </p:nvSpPr>
        <p:spPr>
          <a:xfrm>
            <a:off x="851963" y="6242100"/>
            <a:ext cx="5214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Measurements</a:t>
            </a:r>
            <a:r>
              <a:rPr lang="en-US" dirty="0"/>
              <a:t> of EMEP (   ) &amp; EEA AQ e-reporting (   )</a:t>
            </a:r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33D3CE-4488-5F57-8E34-85E9D894C015}"/>
              </a:ext>
            </a:extLst>
          </p:cNvPr>
          <p:cNvSpPr txBox="1"/>
          <p:nvPr/>
        </p:nvSpPr>
        <p:spPr>
          <a:xfrm>
            <a:off x="809336" y="5872768"/>
            <a:ext cx="551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Modelled</a:t>
            </a:r>
            <a:r>
              <a:rPr lang="en-US" dirty="0"/>
              <a:t> B(b)F annual mean air concentrations for 2018</a:t>
            </a:r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EE9783-4ADE-5280-5523-62A7C4BB1BFC}"/>
              </a:ext>
            </a:extLst>
          </p:cNvPr>
          <p:cNvSpPr txBox="1"/>
          <p:nvPr/>
        </p:nvSpPr>
        <p:spPr>
          <a:xfrm>
            <a:off x="1244911" y="3495044"/>
            <a:ext cx="892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PL_OLD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1DC858AF-7A7F-B71E-8A1A-591A68467FB1}"/>
              </a:ext>
            </a:extLst>
          </p:cNvPr>
          <p:cNvSpPr/>
          <p:nvPr/>
        </p:nvSpPr>
        <p:spPr>
          <a:xfrm>
            <a:off x="3317038" y="6358523"/>
            <a:ext cx="101600" cy="104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внобедренный треугольник 33">
            <a:extLst>
              <a:ext uri="{FF2B5EF4-FFF2-40B4-BE49-F238E27FC236}">
                <a16:creationId xmlns:a16="http://schemas.microsoft.com/office/drawing/2014/main" id="{C8E2AE2D-187D-F4FE-F2BC-2FCE181A6867}"/>
              </a:ext>
            </a:extLst>
          </p:cNvPr>
          <p:cNvSpPr/>
          <p:nvPr/>
        </p:nvSpPr>
        <p:spPr>
          <a:xfrm>
            <a:off x="5720128" y="6367949"/>
            <a:ext cx="101600" cy="1041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466B61A-EF81-5A51-C69D-6DC845C64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5537" y="3946948"/>
            <a:ext cx="789558" cy="11393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4BA2A0C-D7B4-DEA8-0A65-711E0D35C9CF}"/>
              </a:ext>
            </a:extLst>
          </p:cNvPr>
          <p:cNvSpPr txBox="1"/>
          <p:nvPr/>
        </p:nvSpPr>
        <p:spPr>
          <a:xfrm>
            <a:off x="3707561" y="3497460"/>
            <a:ext cx="961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PL_NEW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39566C7E-B82D-DE79-CA7D-18AC809EB1B0}"/>
              </a:ext>
            </a:extLst>
          </p:cNvPr>
          <p:cNvGrpSpPr/>
          <p:nvPr/>
        </p:nvGrpSpPr>
        <p:grpSpPr>
          <a:xfrm>
            <a:off x="6816111" y="1669015"/>
            <a:ext cx="3817637" cy="4780491"/>
            <a:chOff x="6816111" y="1669015"/>
            <a:chExt cx="3817637" cy="4780491"/>
          </a:xfrm>
        </p:grpSpPr>
        <p:grpSp>
          <p:nvGrpSpPr>
            <p:cNvPr id="43" name="Группа 42">
              <a:extLst>
                <a:ext uri="{FF2B5EF4-FFF2-40B4-BE49-F238E27FC236}">
                  <a16:creationId xmlns:a16="http://schemas.microsoft.com/office/drawing/2014/main" id="{F3DAA1A5-E2F5-3E0A-BE27-D4B4F6162C5D}"/>
                </a:ext>
              </a:extLst>
            </p:cNvPr>
            <p:cNvGrpSpPr/>
            <p:nvPr/>
          </p:nvGrpSpPr>
          <p:grpSpPr>
            <a:xfrm>
              <a:off x="8245247" y="1669015"/>
              <a:ext cx="2388501" cy="4780491"/>
              <a:chOff x="8311236" y="1669015"/>
              <a:chExt cx="2388501" cy="4780491"/>
            </a:xfrm>
          </p:grpSpPr>
          <p:sp>
            <p:nvSpPr>
              <p:cNvPr id="40" name="Прямоугольник: скругленные углы 39">
                <a:extLst>
                  <a:ext uri="{FF2B5EF4-FFF2-40B4-BE49-F238E27FC236}">
                    <a16:creationId xmlns:a16="http://schemas.microsoft.com/office/drawing/2014/main" id="{14124F78-A410-DC1A-9C14-5456CEEADBBC}"/>
                  </a:ext>
                </a:extLst>
              </p:cNvPr>
              <p:cNvSpPr/>
              <p:nvPr/>
            </p:nvSpPr>
            <p:spPr>
              <a:xfrm>
                <a:off x="8311236" y="1669015"/>
                <a:ext cx="2377505" cy="2016866"/>
              </a:xfrm>
              <a:prstGeom prst="roundRect">
                <a:avLst/>
              </a:prstGeom>
              <a:noFill/>
              <a:ln w="34925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рямоугольник: скругленные углы 41">
                <a:extLst>
                  <a:ext uri="{FF2B5EF4-FFF2-40B4-BE49-F238E27FC236}">
                    <a16:creationId xmlns:a16="http://schemas.microsoft.com/office/drawing/2014/main" id="{91D258B2-5147-A952-EE78-0F9010DD4936}"/>
                  </a:ext>
                </a:extLst>
              </p:cNvPr>
              <p:cNvSpPr/>
              <p:nvPr/>
            </p:nvSpPr>
            <p:spPr>
              <a:xfrm>
                <a:off x="8322232" y="4432640"/>
                <a:ext cx="2377505" cy="2016866"/>
              </a:xfrm>
              <a:prstGeom prst="roundRect">
                <a:avLst/>
              </a:prstGeom>
              <a:noFill/>
              <a:ln w="34925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08F1C21-D505-7FD6-00B1-FEB1E4A13A64}"/>
                </a:ext>
              </a:extLst>
            </p:cNvPr>
            <p:cNvSpPr txBox="1"/>
            <p:nvPr/>
          </p:nvSpPr>
          <p:spPr>
            <a:xfrm>
              <a:off x="6816111" y="3753113"/>
              <a:ext cx="18786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Improvement of model results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DEF45BA-D8D5-7D19-2DCC-76F118AA62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000" y="3783600"/>
            <a:ext cx="1997808" cy="1969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6971C00-A801-AEAB-237F-32DC5A4B16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5200" y="3783600"/>
            <a:ext cx="1997808" cy="1969200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115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7007</TotalTime>
  <Words>2075</Words>
  <Application>Microsoft Office PowerPoint</Application>
  <PresentationFormat>Широкоэкранный</PresentationFormat>
  <Paragraphs>196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Tahoma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Alexey Gusev</dc:creator>
  <cp:lastModifiedBy>Alexey Gusev</cp:lastModifiedBy>
  <cp:revision>178</cp:revision>
  <dcterms:created xsi:type="dcterms:W3CDTF">2021-09-01T05:29:02Z</dcterms:created>
  <dcterms:modified xsi:type="dcterms:W3CDTF">2022-09-08T15:06:27Z</dcterms:modified>
</cp:coreProperties>
</file>